
<file path=[Content_Types].xml><?xml version="1.0" encoding="utf-8"?>
<Types xmlns="http://schemas.openxmlformats.org/package/2006/content-types">
  <Default Extension="emf" ContentType="image/x-emf"/>
  <Default Extension="jpeg" ContentType="image/jpeg"/>
  <Default Extension="mov" ContentType="video/quicktime"/>
  <Default Extension="mp4" ContentType="video/mp4"/>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7FFFF997_AD641C00.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7FFFF996_70F1C540.xml" ContentType="application/vnd.ms-powerpoint.comments+xml"/>
  <Override PartName="/ppt/notesSlides/notesSlide17.xml" ContentType="application/vnd.openxmlformats-officedocument.presentationml.notesSlide+xml"/>
  <Override PartName="/ppt/comments/modernComment_7FFFF961_235D7088.xml" ContentType="application/vnd.ms-powerpoint.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48"/>
  </p:notesMasterIdLst>
  <p:sldIdLst>
    <p:sldId id="2145707069" r:id="rId2"/>
    <p:sldId id="2147482031" r:id="rId3"/>
    <p:sldId id="2147482032" r:id="rId4"/>
    <p:sldId id="2147482033" r:id="rId5"/>
    <p:sldId id="2147482039" r:id="rId6"/>
    <p:sldId id="2147482040" r:id="rId7"/>
    <p:sldId id="2147482042" r:id="rId8"/>
    <p:sldId id="2147481897" r:id="rId9"/>
    <p:sldId id="2147482022" r:id="rId10"/>
    <p:sldId id="259" r:id="rId11"/>
    <p:sldId id="377" r:id="rId12"/>
    <p:sldId id="2147482049" r:id="rId13"/>
    <p:sldId id="2147481917" r:id="rId14"/>
    <p:sldId id="2147482007" r:id="rId15"/>
    <p:sldId id="2147482015" r:id="rId16"/>
    <p:sldId id="2147482018" r:id="rId17"/>
    <p:sldId id="2147482021" r:id="rId18"/>
    <p:sldId id="257" r:id="rId19"/>
    <p:sldId id="2147481998" r:id="rId20"/>
    <p:sldId id="2076137820" r:id="rId21"/>
    <p:sldId id="2147482037" r:id="rId22"/>
    <p:sldId id="2147482025" r:id="rId23"/>
    <p:sldId id="2147482026" r:id="rId24"/>
    <p:sldId id="2147482027" r:id="rId25"/>
    <p:sldId id="2147482036" r:id="rId26"/>
    <p:sldId id="2147481993" r:id="rId27"/>
    <p:sldId id="2147482035" r:id="rId28"/>
    <p:sldId id="2147482023" r:id="rId29"/>
    <p:sldId id="2147482024" r:id="rId30"/>
    <p:sldId id="2147482028" r:id="rId31"/>
    <p:sldId id="2147482001" r:id="rId32"/>
    <p:sldId id="2147482044" r:id="rId33"/>
    <p:sldId id="2147482046" r:id="rId34"/>
    <p:sldId id="2147482005" r:id="rId35"/>
    <p:sldId id="2147482016" r:id="rId36"/>
    <p:sldId id="2147482000" r:id="rId37"/>
    <p:sldId id="2147482006" r:id="rId38"/>
    <p:sldId id="2147481953" r:id="rId39"/>
    <p:sldId id="2147482003" r:id="rId40"/>
    <p:sldId id="2147482004" r:id="rId41"/>
    <p:sldId id="2147482017" r:id="rId42"/>
    <p:sldId id="2147482010" r:id="rId43"/>
    <p:sldId id="2147482050" r:id="rId44"/>
    <p:sldId id="2147482034" r:id="rId45"/>
    <p:sldId id="2147482038" r:id="rId46"/>
    <p:sldId id="2147482043" r:id="rId4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9D7B1D29-D2D0-36D2-6655-287BD73A8897}" name="Carolina Londoño Pelaez" initials="CP" userId="S::direccionejecutiva@rutanmedellin.org::9a1eaa5b-ba36-4a58-afd1-ea50702ca88e" providerId="AD"/>
  <p188:author id="{49283C73-ECD8-D56D-A83E-E8D3A6A40A79}" name="Catalina Restrepo Carvajal" initials="CC" userId="S::direccionc4ir@rutanmedellin.org::f2843a39-8b19-4390-ba86-91588acaa0be" providerId="AD"/>
  <p188:author id="{4AD285D2-181D-2583-427C-9F3FE28E4286}" name="Santiago Henao Restrepo" initials="" userId="S::direccion.negocios@rutanmedellin.org::382e3a94-4056-4a59-8c88-a823e18fbc2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3A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B561C3-AE80-DC39-0AC6-CC4248421270}" v="2" dt="2026-01-28T16:56:12.8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95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omments/modernComment_7FFFF961_235D7088.xml><?xml version="1.0" encoding="utf-8"?>
<p188:cmLst xmlns:a="http://schemas.openxmlformats.org/drawingml/2006/main" xmlns:r="http://schemas.openxmlformats.org/officeDocument/2006/relationships" xmlns:p188="http://schemas.microsoft.com/office/powerpoint/2018/8/main">
  <p188:cm id="{D05F911C-9FDB-C648-8D2D-5B2352C4B353}" authorId="{4AD285D2-181D-2583-427C-9F3FE28E4286}" created="2025-11-26T21:40:30.926">
    <ac:txMkLst xmlns:ac="http://schemas.microsoft.com/office/drawing/2013/main/command">
      <pc:docMk xmlns:pc="http://schemas.microsoft.com/office/powerpoint/2013/main/command"/>
      <pc:sldMk xmlns:pc="http://schemas.microsoft.com/office/powerpoint/2013/main/command" cId="593326216" sldId="2147481953"/>
      <ac:spMk id="33" creationId="{F9E7F86C-B0A2-D43C-BF12-04AAA26C1044}"/>
      <ac:txMk cp="86" len="11">
        <ac:context len="390" hash="3616941312"/>
      </ac:txMk>
    </ac:txMkLst>
    <p188:txBody>
      <a:bodyPr/>
      <a:lstStyle/>
      <a:p>
        <a:r>
          <a:rPr lang="es-CO"/>
          <a:t>De estos, al menos 6 serán aliados promotores de StartIA.</a:t>
        </a:r>
      </a:p>
    </p188:txBody>
  </p188:cm>
  <p188:cm id="{2800EB4C-843B-924B-A143-213D11AEA13B}" authorId="{4AD285D2-181D-2583-427C-9F3FE28E4286}" created="2025-11-26T21:50:24.707">
    <ac:txMkLst xmlns:ac="http://schemas.microsoft.com/office/drawing/2013/main/command">
      <pc:docMk xmlns:pc="http://schemas.microsoft.com/office/powerpoint/2013/main/command"/>
      <pc:sldMk xmlns:pc="http://schemas.microsoft.com/office/powerpoint/2013/main/command" cId="593326216" sldId="2147481953"/>
      <ac:spMk id="33" creationId="{F9E7F86C-B0A2-D43C-BF12-04AAA26C1044}"/>
      <ac:txMk cp="0">
        <ac:context len="390" hash="3616941312"/>
      </ac:txMk>
    </ac:txMkLst>
    <p188:txBody>
      <a:bodyPr/>
      <a:lstStyle/>
      <a:p>
        <a:r>
          <a:rPr lang="es-CO"/>
          <a:t>Puesto 147 de más de 1.400 ciudades. Somos el mejor 5to ecosistema en Surámerica, 2do en ciudades de menos de 10M de habitantes después de Santiago de Chile y 2do en Bogotá.</a:t>
        </a:r>
      </a:p>
    </p188:txBody>
  </p188:cm>
</p188:cmLst>
</file>

<file path=ppt/comments/modernComment_7FFFF996_70F1C540.xml><?xml version="1.0" encoding="utf-8"?>
<p188:cmLst xmlns:a="http://schemas.openxmlformats.org/drawingml/2006/main" xmlns:r="http://schemas.openxmlformats.org/officeDocument/2006/relationships" xmlns:p188="http://schemas.microsoft.com/office/powerpoint/2018/8/main">
  <p188:cm id="{443C03D5-32DB-42F4-AA1C-6F1D91E9BC10}" authorId="{9D7B1D29-D2D0-36D2-6655-287BD73A8897}" created="2025-12-18T01:38:09.825">
    <pc:sldMkLst xmlns:pc="http://schemas.microsoft.com/office/powerpoint/2013/main/command">
      <pc:docMk/>
      <pc:sldMk cId="1894892864" sldId="2147482006"/>
    </pc:sldMkLst>
    <p188:txBody>
      <a:bodyPr/>
      <a:lstStyle/>
      <a:p>
        <a:r>
          <a:rPr lang="es-ES"/>
          <a:t>Cambiar la imagen porque parece que fuera continuación de lo anterior y son dos públicos diferentes</a:t>
        </a:r>
      </a:p>
    </p188:txBody>
  </p188:cm>
</p188:cmLst>
</file>

<file path=ppt/comments/modernComment_7FFFF997_AD641C00.xml><?xml version="1.0" encoding="utf-8"?>
<p188:cmLst xmlns:a="http://schemas.openxmlformats.org/drawingml/2006/main" xmlns:r="http://schemas.openxmlformats.org/officeDocument/2006/relationships" xmlns:p188="http://schemas.microsoft.com/office/powerpoint/2018/8/main">
  <p188:cm id="{DFE8CAF3-FEC4-4E09-A3B9-1E798AE0180C}" authorId="{9D7B1D29-D2D0-36D2-6655-287BD73A8897}" created="2025-12-18T01:37:38.433">
    <pc:sldMkLst xmlns:pc="http://schemas.microsoft.com/office/powerpoint/2013/main/command">
      <pc:docMk/>
      <pc:sldMk cId="2909019136" sldId="2147482007"/>
    </pc:sldMkLst>
    <p188:txBody>
      <a:bodyPr/>
      <a:lstStyle/>
      <a:p>
        <a:r>
          <a:rPr lang="es-ES"/>
          <a:t>Es posible poner imágenes de niños? proyectos? que se vean en el hacer...</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CA0B2C-5A6D-4034-B270-E58069FC2220}" type="datetimeFigureOut">
              <a:t>13/05/2026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A39C88-6E04-47D0-A0A7-3809E6A3D7B8}" type="slidenum">
              <a:t>‹Nº›</a:t>
            </a:fld>
            <a:endParaRPr lang="es-ES"/>
          </a:p>
        </p:txBody>
      </p:sp>
    </p:spTree>
    <p:extLst>
      <p:ext uri="{BB962C8B-B14F-4D97-AF65-F5344CB8AC3E}">
        <p14:creationId xmlns:p14="http://schemas.microsoft.com/office/powerpoint/2010/main" val="3283862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CO"/>
          </a:p>
        </p:txBody>
      </p:sp>
    </p:spTree>
    <p:extLst>
      <p:ext uri="{BB962C8B-B14F-4D97-AF65-F5344CB8AC3E}">
        <p14:creationId xmlns:p14="http://schemas.microsoft.com/office/powerpoint/2010/main" val="3735302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CAF70-7EB4-7DDE-57B2-90A7260B446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03FB4DA-6B0A-D5A7-A729-1F7900D4BEC8}"/>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AB6B07CA-217A-E3BE-228C-CE3F56A8E994}"/>
              </a:ext>
            </a:extLst>
          </p:cNvPr>
          <p:cNvSpPr>
            <a:spLocks noGrp="1"/>
          </p:cNvSpPr>
          <p:nvPr>
            <p:ph type="body" idx="1"/>
          </p:nvPr>
        </p:nvSpPr>
        <p:spPr/>
        <p:txBody>
          <a:bodyPr/>
          <a:lstStyle/>
          <a:p>
            <a:r>
              <a:rPr lang="es-CO"/>
              <a:t>Los vehículos fortalecidos son Espera Ventures, Metro de </a:t>
            </a:r>
            <a:r>
              <a:rPr lang="es-CO" err="1"/>
              <a:t>medellin</a:t>
            </a:r>
            <a:r>
              <a:rPr lang="es-CO"/>
              <a:t>, JEC, Winter </a:t>
            </a:r>
            <a:r>
              <a:rPr lang="es-CO" err="1"/>
              <a:t>Kpital</a:t>
            </a:r>
            <a:r>
              <a:rPr lang="es-CO"/>
              <a:t> y </a:t>
            </a:r>
            <a:r>
              <a:rPr lang="es-CO" err="1"/>
              <a:t>LInkU</a:t>
            </a:r>
            <a:endParaRPr lang="es-CO"/>
          </a:p>
        </p:txBody>
      </p:sp>
    </p:spTree>
    <p:extLst>
      <p:ext uri="{BB962C8B-B14F-4D97-AF65-F5344CB8AC3E}">
        <p14:creationId xmlns:p14="http://schemas.microsoft.com/office/powerpoint/2010/main" val="23086289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69896-85DF-FCD3-4FDE-30A52E1060C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633883C-1C90-6604-4AE4-F97D66C0B980}"/>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1B22C148-0517-3808-0B56-B29A49180FC7}"/>
              </a:ext>
            </a:extLst>
          </p:cNvPr>
          <p:cNvSpPr>
            <a:spLocks noGrp="1"/>
          </p:cNvSpPr>
          <p:nvPr>
            <p:ph type="body" idx="1"/>
          </p:nvPr>
        </p:nvSpPr>
        <p:spPr/>
        <p:txBody>
          <a:bodyPr/>
          <a:lstStyle/>
          <a:p>
            <a:r>
              <a:rPr lang="es-CO"/>
              <a:t>Los vehículos fortalecidos son Espera Ventures, Metro de </a:t>
            </a:r>
            <a:r>
              <a:rPr lang="es-CO" err="1"/>
              <a:t>medellin</a:t>
            </a:r>
            <a:r>
              <a:rPr lang="es-CO"/>
              <a:t>, JEC, Winter </a:t>
            </a:r>
            <a:r>
              <a:rPr lang="es-CO" err="1"/>
              <a:t>Kpital</a:t>
            </a:r>
            <a:r>
              <a:rPr lang="es-CO"/>
              <a:t> y </a:t>
            </a:r>
            <a:r>
              <a:rPr lang="es-CO" err="1"/>
              <a:t>LInkU</a:t>
            </a:r>
            <a:endParaRPr lang="es-CO"/>
          </a:p>
        </p:txBody>
      </p:sp>
    </p:spTree>
    <p:extLst>
      <p:ext uri="{BB962C8B-B14F-4D97-AF65-F5344CB8AC3E}">
        <p14:creationId xmlns:p14="http://schemas.microsoft.com/office/powerpoint/2010/main" val="1957901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2E63-7E8A-337C-390F-F82AF86FBE0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937AD3A-0FB1-E61D-5CB8-260D7055B4BD}"/>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0ECB1B0F-8D83-66E8-7B03-08B8AFAAF3C3}"/>
              </a:ext>
            </a:extLst>
          </p:cNvPr>
          <p:cNvSpPr>
            <a:spLocks noGrp="1"/>
          </p:cNvSpPr>
          <p:nvPr>
            <p:ph type="body" idx="1"/>
          </p:nvPr>
        </p:nvSpPr>
        <p:spPr/>
        <p:txBody>
          <a:bodyPr/>
          <a:lstStyle/>
          <a:p>
            <a:r>
              <a:rPr lang="es-CO"/>
              <a:t>Los vehículos fortalecidos son Espera Ventures, Metro de </a:t>
            </a:r>
            <a:r>
              <a:rPr lang="es-CO" err="1"/>
              <a:t>medellin</a:t>
            </a:r>
            <a:r>
              <a:rPr lang="es-CO"/>
              <a:t>, JEC, Winter </a:t>
            </a:r>
            <a:r>
              <a:rPr lang="es-CO" err="1"/>
              <a:t>Kpital</a:t>
            </a:r>
            <a:r>
              <a:rPr lang="es-CO"/>
              <a:t> y </a:t>
            </a:r>
            <a:r>
              <a:rPr lang="es-CO" err="1"/>
              <a:t>LInkU</a:t>
            </a:r>
            <a:endParaRPr lang="es-CO"/>
          </a:p>
        </p:txBody>
      </p:sp>
    </p:spTree>
    <p:extLst>
      <p:ext uri="{BB962C8B-B14F-4D97-AF65-F5344CB8AC3E}">
        <p14:creationId xmlns:p14="http://schemas.microsoft.com/office/powerpoint/2010/main" val="34213604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E671C-0479-5C9C-72C0-F900C8778ED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7C10BEA-B462-54C3-0772-18CB1D91442F}"/>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C8142D57-77A8-CF02-7536-CB9790F4B4FA}"/>
              </a:ext>
            </a:extLst>
          </p:cNvPr>
          <p:cNvSpPr>
            <a:spLocks noGrp="1"/>
          </p:cNvSpPr>
          <p:nvPr>
            <p:ph type="body" idx="1"/>
          </p:nvPr>
        </p:nvSpPr>
        <p:spPr/>
        <p:txBody>
          <a:bodyPr/>
          <a:lstStyle/>
          <a:p>
            <a:endParaRPr lang="es-CO"/>
          </a:p>
        </p:txBody>
      </p:sp>
    </p:spTree>
    <p:extLst>
      <p:ext uri="{BB962C8B-B14F-4D97-AF65-F5344CB8AC3E}">
        <p14:creationId xmlns:p14="http://schemas.microsoft.com/office/powerpoint/2010/main" val="20061831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D414D-E72F-3F68-CD9A-C8E2D210ACD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DD6D3BC-E692-1DC3-8F00-1D9E716FAF7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2755E64-7E08-F9C4-51F6-BD36B9B58B6D}"/>
              </a:ext>
            </a:extLst>
          </p:cNvPr>
          <p:cNvSpPr>
            <a:spLocks noGrp="1"/>
          </p:cNvSpPr>
          <p:nvPr>
            <p:ph type="body" idx="1"/>
          </p:nvPr>
        </p:nvSpPr>
        <p:spPr/>
        <p:txBody>
          <a:bodyPr/>
          <a:lstStyle/>
          <a:p>
            <a:endParaRPr lang="es-CO"/>
          </a:p>
        </p:txBody>
      </p:sp>
      <p:sp>
        <p:nvSpPr>
          <p:cNvPr id="4" name="Marcador de número de diapositiva 3">
            <a:extLst>
              <a:ext uri="{FF2B5EF4-FFF2-40B4-BE49-F238E27FC236}">
                <a16:creationId xmlns:a16="http://schemas.microsoft.com/office/drawing/2014/main" id="{ADBC2A96-150D-6B0C-F6E6-F630E04A4731}"/>
              </a:ext>
            </a:extLst>
          </p:cNvPr>
          <p:cNvSpPr>
            <a:spLocks noGrp="1"/>
          </p:cNvSpPr>
          <p:nvPr>
            <p:ph type="sldNum" sz="quarter" idx="5"/>
          </p:nvPr>
        </p:nvSpPr>
        <p:spPr/>
        <p:txBody>
          <a:bodyPr/>
          <a:lstStyle/>
          <a:p>
            <a:fld id="{3AA39C88-6E04-47D0-A0A7-3809E6A3D7B8}" type="slidenum">
              <a:rPr lang="es-CO" smtClean="0"/>
              <a:t>35</a:t>
            </a:fld>
            <a:endParaRPr lang="es-CO"/>
          </a:p>
        </p:txBody>
      </p:sp>
    </p:spTree>
    <p:extLst>
      <p:ext uri="{BB962C8B-B14F-4D97-AF65-F5344CB8AC3E}">
        <p14:creationId xmlns:p14="http://schemas.microsoft.com/office/powerpoint/2010/main" val="37911741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3AA39C88-6E04-47D0-A0A7-3809E6A3D7B8}" type="slidenum">
              <a:rPr lang="es-CO" smtClean="0"/>
              <a:t>36</a:t>
            </a:fld>
            <a:endParaRPr lang="es-CO"/>
          </a:p>
        </p:txBody>
      </p:sp>
    </p:spTree>
    <p:extLst>
      <p:ext uri="{BB962C8B-B14F-4D97-AF65-F5344CB8AC3E}">
        <p14:creationId xmlns:p14="http://schemas.microsoft.com/office/powerpoint/2010/main" val="24316849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5A8C9-F7B8-E074-A076-49F57DE7341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7752FA7-A547-411A-F045-2FFEE9FA919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4E2F1B6-C6C5-716F-C249-6B4C0C4C0FDB}"/>
              </a:ext>
            </a:extLst>
          </p:cNvPr>
          <p:cNvSpPr>
            <a:spLocks noGrp="1"/>
          </p:cNvSpPr>
          <p:nvPr>
            <p:ph type="body" idx="1"/>
          </p:nvPr>
        </p:nvSpPr>
        <p:spPr/>
        <p:txBody>
          <a:bodyPr/>
          <a:lstStyle/>
          <a:p>
            <a:endParaRPr lang="es-CO"/>
          </a:p>
        </p:txBody>
      </p:sp>
      <p:sp>
        <p:nvSpPr>
          <p:cNvPr id="4" name="Marcador de número de diapositiva 3">
            <a:extLst>
              <a:ext uri="{FF2B5EF4-FFF2-40B4-BE49-F238E27FC236}">
                <a16:creationId xmlns:a16="http://schemas.microsoft.com/office/drawing/2014/main" id="{2B308814-7F84-86C9-0477-5FEDAFCCE058}"/>
              </a:ext>
            </a:extLst>
          </p:cNvPr>
          <p:cNvSpPr>
            <a:spLocks noGrp="1"/>
          </p:cNvSpPr>
          <p:nvPr>
            <p:ph type="sldNum" sz="quarter" idx="5"/>
          </p:nvPr>
        </p:nvSpPr>
        <p:spPr/>
        <p:txBody>
          <a:bodyPr/>
          <a:lstStyle/>
          <a:p>
            <a:fld id="{3AA39C88-6E04-47D0-A0A7-3809E6A3D7B8}" type="slidenum">
              <a:rPr lang="es-CO" smtClean="0"/>
              <a:t>37</a:t>
            </a:fld>
            <a:endParaRPr lang="es-CO"/>
          </a:p>
        </p:txBody>
      </p:sp>
    </p:spTree>
    <p:extLst>
      <p:ext uri="{BB962C8B-B14F-4D97-AF65-F5344CB8AC3E}">
        <p14:creationId xmlns:p14="http://schemas.microsoft.com/office/powerpoint/2010/main" val="18324872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16BB-E4AB-1AC9-5537-93E8F6D8895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CEEB5C7-4EF7-5578-49DC-01590BFEA2CC}"/>
              </a:ext>
            </a:extLst>
          </p:cNvPr>
          <p:cNvSpPr>
            <a:spLocks noGrp="1" noRot="1" noChangeAspect="1"/>
          </p:cNvSpPr>
          <p:nvPr>
            <p:ph type="sldImg"/>
          </p:nvPr>
        </p:nvSpPr>
        <p:spPr>
          <a:xfrm>
            <a:off x="381000" y="685800"/>
            <a:ext cx="6096000" cy="3429000"/>
          </a:xfrm>
        </p:spPr>
      </p:sp>
      <p:sp>
        <p:nvSpPr>
          <p:cNvPr id="3" name="Marcador de notas 2">
            <a:extLst>
              <a:ext uri="{FF2B5EF4-FFF2-40B4-BE49-F238E27FC236}">
                <a16:creationId xmlns:a16="http://schemas.microsoft.com/office/drawing/2014/main" id="{C3D4C51C-3F52-C46F-DD45-8B0CBD1E990C}"/>
              </a:ext>
            </a:extLst>
          </p:cNvPr>
          <p:cNvSpPr>
            <a:spLocks noGrp="1"/>
          </p:cNvSpPr>
          <p:nvPr>
            <p:ph type="body" idx="1"/>
          </p:nvPr>
        </p:nvSpPr>
        <p:spPr/>
        <p:txBody>
          <a:bodyPr/>
          <a:lstStyle/>
          <a:p>
            <a:endParaRPr lang="es-CO"/>
          </a:p>
        </p:txBody>
      </p:sp>
    </p:spTree>
    <p:extLst>
      <p:ext uri="{BB962C8B-B14F-4D97-AF65-F5344CB8AC3E}">
        <p14:creationId xmlns:p14="http://schemas.microsoft.com/office/powerpoint/2010/main" val="7748655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0D841329-AF35-7544-B14D-1F27619FDA63}" type="slidenum">
              <a:rPr lang="es-ES" smtClean="0"/>
              <a:t>45</a:t>
            </a:fld>
            <a:endParaRPr lang="es-ES"/>
          </a:p>
        </p:txBody>
      </p:sp>
    </p:spTree>
    <p:extLst>
      <p:ext uri="{BB962C8B-B14F-4D97-AF65-F5344CB8AC3E}">
        <p14:creationId xmlns:p14="http://schemas.microsoft.com/office/powerpoint/2010/main" val="29319784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CA0AC70A-41A8-49CE-8DBA-6804197FB835}" type="slidenum">
              <a:rPr lang="es-CO" smtClean="0"/>
              <a:t>46</a:t>
            </a:fld>
            <a:endParaRPr lang="es-CO"/>
          </a:p>
        </p:txBody>
      </p:sp>
    </p:spTree>
    <p:extLst>
      <p:ext uri="{BB962C8B-B14F-4D97-AF65-F5344CB8AC3E}">
        <p14:creationId xmlns:p14="http://schemas.microsoft.com/office/powerpoint/2010/main" val="2913007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El 2do </a:t>
            </a:r>
            <a:r>
              <a:rPr lang="en-US" err="1">
                <a:ea typeface="Calibri"/>
                <a:cs typeface="Calibri"/>
              </a:rPr>
              <a:t>reconocimiento</a:t>
            </a:r>
            <a:r>
              <a:rPr lang="en-US">
                <a:ea typeface="Calibri"/>
                <a:cs typeface="Calibri"/>
              </a:rPr>
              <a:t> es </a:t>
            </a:r>
            <a:r>
              <a:rPr lang="en-US" err="1">
                <a:ea typeface="Calibri"/>
                <a:cs typeface="Calibri"/>
              </a:rPr>
              <a:t>el</a:t>
            </a:r>
            <a:r>
              <a:rPr lang="en-US">
                <a:ea typeface="Calibri"/>
                <a:cs typeface="Calibri"/>
              </a:rPr>
              <a:t> </a:t>
            </a:r>
            <a:r>
              <a:rPr lang="en-US" err="1">
                <a:ea typeface="Calibri"/>
                <a:cs typeface="Calibri"/>
              </a:rPr>
              <a:t>ecosistema</a:t>
            </a:r>
            <a:r>
              <a:rPr lang="en-US">
                <a:ea typeface="Calibri"/>
                <a:cs typeface="Calibri"/>
              </a:rPr>
              <a:t> de más </a:t>
            </a:r>
            <a:r>
              <a:rPr lang="en-US" err="1">
                <a:ea typeface="Calibri"/>
                <a:cs typeface="Calibri"/>
              </a:rPr>
              <a:t>rapido</a:t>
            </a:r>
            <a:r>
              <a:rPr lang="en-US">
                <a:ea typeface="Calibri"/>
                <a:cs typeface="Calibri"/>
              </a:rPr>
              <a:t> </a:t>
            </a:r>
            <a:r>
              <a:rPr lang="en-US" err="1">
                <a:ea typeface="Calibri"/>
                <a:cs typeface="Calibri"/>
              </a:rPr>
              <a:t>crecimiento</a:t>
            </a:r>
            <a:r>
              <a:rPr lang="en-US">
                <a:ea typeface="Calibri"/>
                <a:cs typeface="Calibri"/>
              </a:rPr>
              <a:t> </a:t>
            </a:r>
            <a:r>
              <a:rPr lang="en-US" err="1">
                <a:ea typeface="Calibri"/>
                <a:cs typeface="Calibri"/>
              </a:rPr>
              <a:t>en</a:t>
            </a:r>
            <a:r>
              <a:rPr lang="en-US">
                <a:ea typeface="Calibri"/>
                <a:cs typeface="Calibri"/>
              </a:rPr>
              <a:t> Colombia</a:t>
            </a:r>
          </a:p>
        </p:txBody>
      </p:sp>
      <p:sp>
        <p:nvSpPr>
          <p:cNvPr id="4" name="Slide Number Placeholder 3"/>
          <p:cNvSpPr>
            <a:spLocks noGrp="1"/>
          </p:cNvSpPr>
          <p:nvPr>
            <p:ph type="sldNum" sz="quarter" idx="5"/>
          </p:nvPr>
        </p:nvSpPr>
        <p:spPr/>
        <p:txBody>
          <a:bodyPr/>
          <a:lstStyle/>
          <a:p>
            <a:fld id="{3AA39C88-6E04-47D0-A0A7-3809E6A3D7B8}" type="slidenum">
              <a:rPr lang="en-US"/>
              <a:t>8</a:t>
            </a:fld>
            <a:endParaRPr lang="en-US"/>
          </a:p>
        </p:txBody>
      </p:sp>
    </p:spTree>
    <p:extLst>
      <p:ext uri="{BB962C8B-B14F-4D97-AF65-F5344CB8AC3E}">
        <p14:creationId xmlns:p14="http://schemas.microsoft.com/office/powerpoint/2010/main" val="17503185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89A24-068E-AEAB-038B-7E54BCA22F8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B4E2298-DC30-537F-C6F4-E76343B15A1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96B4D82-F226-DFF7-3B03-51CD3624B9F1}"/>
              </a:ext>
            </a:extLst>
          </p:cNvPr>
          <p:cNvSpPr>
            <a:spLocks noGrp="1"/>
          </p:cNvSpPr>
          <p:nvPr>
            <p:ph type="body" idx="1"/>
          </p:nvPr>
        </p:nvSpPr>
        <p:spPr/>
        <p:txBody>
          <a:bodyPr/>
          <a:lstStyle/>
          <a:p>
            <a:endParaRPr lang="es-CO"/>
          </a:p>
        </p:txBody>
      </p:sp>
      <p:sp>
        <p:nvSpPr>
          <p:cNvPr id="4" name="Marcador de número de diapositiva 3">
            <a:extLst>
              <a:ext uri="{FF2B5EF4-FFF2-40B4-BE49-F238E27FC236}">
                <a16:creationId xmlns:a16="http://schemas.microsoft.com/office/drawing/2014/main" id="{FB7C43D2-D175-8A62-9F17-4F3176EF6CAE}"/>
              </a:ext>
            </a:extLst>
          </p:cNvPr>
          <p:cNvSpPr>
            <a:spLocks noGrp="1"/>
          </p:cNvSpPr>
          <p:nvPr>
            <p:ph type="sldNum" sz="quarter" idx="5"/>
          </p:nvPr>
        </p:nvSpPr>
        <p:spPr/>
        <p:txBody>
          <a:bodyPr/>
          <a:lstStyle/>
          <a:p>
            <a:fld id="{CA0AC70A-41A8-49CE-8DBA-6804197FB835}" type="slidenum">
              <a:rPr lang="es-CO" smtClean="0"/>
              <a:t>10</a:t>
            </a:fld>
            <a:endParaRPr lang="es-CO"/>
          </a:p>
        </p:txBody>
      </p:sp>
    </p:spTree>
    <p:extLst>
      <p:ext uri="{BB962C8B-B14F-4D97-AF65-F5344CB8AC3E}">
        <p14:creationId xmlns:p14="http://schemas.microsoft.com/office/powerpoint/2010/main" val="2106011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80C89-AF4D-760F-8AC9-66E90782506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0CDD975-9277-B14E-D481-410FC165936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3B38E8B-60B2-0CCD-FA96-9D8601373D9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In the current term, the city has committed over USD 130 million dollars for science, tech, and innovation. Our goal? To become Latin America’s leader in digital transformation.</a:t>
            </a:r>
            <a:endParaRPr lang="es-CO" sz="12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Marcador de número de diapositiva 3">
            <a:extLst>
              <a:ext uri="{FF2B5EF4-FFF2-40B4-BE49-F238E27FC236}">
                <a16:creationId xmlns:a16="http://schemas.microsoft.com/office/drawing/2014/main" id="{AD36EB41-B10A-6AA9-A408-A2F1B47C2DE3}"/>
              </a:ext>
            </a:extLst>
          </p:cNvPr>
          <p:cNvSpPr>
            <a:spLocks noGrp="1"/>
          </p:cNvSpPr>
          <p:nvPr>
            <p:ph type="sldNum" sz="quarter" idx="5"/>
          </p:nvPr>
        </p:nvSpPr>
        <p:spPr/>
        <p:txBody>
          <a:bodyPr/>
          <a:lstStyle/>
          <a:p>
            <a:fld id="{CA0AC70A-41A8-49CE-8DBA-6804197FB835}" type="slidenum">
              <a:rPr lang="es-CO" smtClean="0"/>
              <a:t>11</a:t>
            </a:fld>
            <a:endParaRPr lang="es-CO"/>
          </a:p>
        </p:txBody>
      </p:sp>
    </p:spTree>
    <p:extLst>
      <p:ext uri="{BB962C8B-B14F-4D97-AF65-F5344CB8AC3E}">
        <p14:creationId xmlns:p14="http://schemas.microsoft.com/office/powerpoint/2010/main" val="2048218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62555-37FA-40A6-8973-282A30E7F24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476BC3-7037-9651-72E5-57FCDBAFB28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BE7F49C7-5CF2-CAE4-1606-2C9892D8424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In the current term, the city has committed over USD 130 million dollars for science, tech, and innovation. Our goal? To become Latin America’s leader in digital transformation.</a:t>
            </a:r>
            <a:endParaRPr lang="es-CO" sz="12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Marcador de número de diapositiva 3">
            <a:extLst>
              <a:ext uri="{FF2B5EF4-FFF2-40B4-BE49-F238E27FC236}">
                <a16:creationId xmlns:a16="http://schemas.microsoft.com/office/drawing/2014/main" id="{3435211F-5280-0A84-4A6B-CE0DEF7B3C2C}"/>
              </a:ext>
            </a:extLst>
          </p:cNvPr>
          <p:cNvSpPr>
            <a:spLocks noGrp="1"/>
          </p:cNvSpPr>
          <p:nvPr>
            <p:ph type="sldNum" sz="quarter" idx="5"/>
          </p:nvPr>
        </p:nvSpPr>
        <p:spPr/>
        <p:txBody>
          <a:bodyPr/>
          <a:lstStyle/>
          <a:p>
            <a:fld id="{CA0AC70A-41A8-49CE-8DBA-6804197FB835}" type="slidenum">
              <a:rPr lang="es-CO" smtClean="0"/>
              <a:t>12</a:t>
            </a:fld>
            <a:endParaRPr lang="es-CO"/>
          </a:p>
        </p:txBody>
      </p:sp>
    </p:spTree>
    <p:extLst>
      <p:ext uri="{BB962C8B-B14F-4D97-AF65-F5344CB8AC3E}">
        <p14:creationId xmlns:p14="http://schemas.microsoft.com/office/powerpoint/2010/main" val="30374937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CA0AC70A-41A8-49CE-8DBA-6804197FB835}" type="slidenum">
              <a:rPr lang="es-CO" smtClean="0"/>
              <a:t>18</a:t>
            </a:fld>
            <a:endParaRPr lang="es-CO"/>
          </a:p>
        </p:txBody>
      </p:sp>
    </p:spTree>
    <p:extLst>
      <p:ext uri="{BB962C8B-B14F-4D97-AF65-F5344CB8AC3E}">
        <p14:creationId xmlns:p14="http://schemas.microsoft.com/office/powerpoint/2010/main" val="2913007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err="1"/>
              <a:t>Avances</a:t>
            </a:r>
            <a:r>
              <a:rPr lang="en-US" b="1"/>
              <a:t> Coop. Técnica BID</a:t>
            </a:r>
          </a:p>
          <a:p>
            <a:endParaRPr lang="en-US" b="1"/>
          </a:p>
          <a:p>
            <a:pPr marL="171450" indent="-171450">
              <a:buFont typeface="Calibri"/>
              <a:buChar char="-"/>
            </a:pPr>
            <a:r>
              <a:rPr lang="en-US" b="1"/>
              <a:t>Workshop 1 </a:t>
            </a:r>
            <a:endParaRPr lang="en-US">
              <a:ea typeface="Calibri" panose="020F0502020204030204"/>
              <a:cs typeface="Calibri" panose="020F0502020204030204"/>
            </a:endParaRPr>
          </a:p>
          <a:p>
            <a:r>
              <a:rPr lang="en-US"/>
              <a:t>En </a:t>
            </a:r>
            <a:r>
              <a:rPr lang="en-US" err="1"/>
              <a:t>el</a:t>
            </a:r>
            <a:r>
              <a:rPr lang="en-US"/>
              <a:t> </a:t>
            </a:r>
            <a:r>
              <a:rPr lang="en-US" err="1"/>
              <a:t>marco</a:t>
            </a:r>
            <a:r>
              <a:rPr lang="en-US"/>
              <a:t> de la </a:t>
            </a:r>
            <a:r>
              <a:rPr lang="en-US" err="1"/>
              <a:t>cooperación</a:t>
            </a:r>
            <a:r>
              <a:rPr lang="en-US"/>
              <a:t> </a:t>
            </a:r>
            <a:r>
              <a:rPr lang="en-US" err="1"/>
              <a:t>técnica</a:t>
            </a:r>
            <a:r>
              <a:rPr lang="en-US"/>
              <a:t> entre Ruta N y </a:t>
            </a:r>
            <a:r>
              <a:rPr lang="en-US" err="1"/>
              <a:t>el</a:t>
            </a:r>
            <a:r>
              <a:rPr lang="en-US"/>
              <a:t> Banco Interamericano de Desarrollo (BID) para </a:t>
            </a:r>
            <a:r>
              <a:rPr lang="en-US" err="1"/>
              <a:t>asesorar</a:t>
            </a:r>
            <a:r>
              <a:rPr lang="en-US"/>
              <a:t> la </a:t>
            </a:r>
            <a:r>
              <a:rPr lang="en-US" err="1"/>
              <a:t>implementación</a:t>
            </a:r>
            <a:r>
              <a:rPr lang="en-US"/>
              <a:t> de </a:t>
            </a:r>
            <a:r>
              <a:rPr lang="en-US" err="1"/>
              <a:t>Futumed</a:t>
            </a:r>
            <a:r>
              <a:rPr lang="en-US"/>
              <a:t>, </a:t>
            </a:r>
            <a:r>
              <a:rPr lang="en-US" err="1"/>
              <a:t>cuyo</a:t>
            </a:r>
            <a:r>
              <a:rPr lang="en-US"/>
              <a:t> </a:t>
            </a:r>
            <a:r>
              <a:rPr lang="en-US" err="1"/>
              <a:t>alcance</a:t>
            </a:r>
            <a:r>
              <a:rPr lang="en-US"/>
              <a:t> es la </a:t>
            </a:r>
            <a:r>
              <a:rPr lang="en-US" err="1"/>
              <a:t>definición</a:t>
            </a:r>
            <a:r>
              <a:rPr lang="en-US"/>
              <a:t> </a:t>
            </a:r>
            <a:r>
              <a:rPr lang="en-US" err="1"/>
              <a:t>los</a:t>
            </a:r>
            <a:r>
              <a:rPr lang="en-US"/>
              <a:t> </a:t>
            </a:r>
            <a:r>
              <a:rPr lang="en-US" err="1"/>
              <a:t>lineamientos</a:t>
            </a:r>
            <a:r>
              <a:rPr lang="en-US"/>
              <a:t> </a:t>
            </a:r>
            <a:r>
              <a:rPr lang="en-US" err="1"/>
              <a:t>estratégicos</a:t>
            </a:r>
            <a:r>
              <a:rPr lang="en-US"/>
              <a:t>, la </a:t>
            </a:r>
            <a:r>
              <a:rPr lang="en-US" err="1"/>
              <a:t>oferta</a:t>
            </a:r>
            <a:r>
              <a:rPr lang="en-US"/>
              <a:t> </a:t>
            </a:r>
            <a:r>
              <a:rPr lang="en-US" err="1"/>
              <a:t>CTi</a:t>
            </a:r>
            <a:r>
              <a:rPr lang="en-US"/>
              <a:t> y </a:t>
            </a:r>
            <a:r>
              <a:rPr lang="en-US" err="1"/>
              <a:t>el</a:t>
            </a:r>
            <a:r>
              <a:rPr lang="en-US"/>
              <a:t> </a:t>
            </a:r>
            <a:r>
              <a:rPr lang="en-US" err="1"/>
              <a:t>modelo</a:t>
            </a:r>
            <a:r>
              <a:rPr lang="en-US"/>
              <a:t> de </a:t>
            </a:r>
            <a:r>
              <a:rPr lang="en-US" err="1"/>
              <a:t>gobernanza</a:t>
            </a:r>
            <a:r>
              <a:rPr lang="en-US"/>
              <a:t> de la </a:t>
            </a:r>
            <a:r>
              <a:rPr lang="en-US" err="1"/>
              <a:t>primera</a:t>
            </a:r>
            <a:r>
              <a:rPr lang="en-US"/>
              <a:t> Zona de </a:t>
            </a:r>
            <a:r>
              <a:rPr lang="en-US" err="1"/>
              <a:t>Tratamiento</a:t>
            </a:r>
            <a:r>
              <a:rPr lang="en-US"/>
              <a:t> Especial del Distrito </a:t>
            </a:r>
            <a:r>
              <a:rPr lang="en-US" err="1"/>
              <a:t>CTi</a:t>
            </a:r>
            <a:r>
              <a:rPr lang="en-US"/>
              <a:t>, </a:t>
            </a:r>
            <a:r>
              <a:rPr lang="en-US" err="1"/>
              <a:t>fue</a:t>
            </a:r>
            <a:r>
              <a:rPr lang="en-US"/>
              <a:t> </a:t>
            </a:r>
            <a:r>
              <a:rPr lang="en-US" err="1"/>
              <a:t>realizado</a:t>
            </a:r>
            <a:r>
              <a:rPr lang="en-US"/>
              <a:t> </a:t>
            </a:r>
            <a:r>
              <a:rPr lang="en-US" err="1"/>
              <a:t>el</a:t>
            </a:r>
            <a:r>
              <a:rPr lang="en-US"/>
              <a:t> </a:t>
            </a:r>
            <a:r>
              <a:rPr lang="en-US" err="1"/>
              <a:t>workkshop</a:t>
            </a:r>
            <a:r>
              <a:rPr lang="en-US"/>
              <a:t> 1 para </a:t>
            </a:r>
            <a:r>
              <a:rPr lang="en-US" err="1"/>
              <a:t>construir</a:t>
            </a:r>
            <a:r>
              <a:rPr lang="en-US"/>
              <a:t> la </a:t>
            </a:r>
            <a:r>
              <a:rPr lang="en-US" err="1"/>
              <a:t>visión</a:t>
            </a:r>
            <a:r>
              <a:rPr lang="en-US"/>
              <a:t> de la Zona. </a:t>
            </a:r>
            <a:r>
              <a:rPr lang="en-US" err="1"/>
              <a:t>Contamos</a:t>
            </a:r>
            <a:r>
              <a:rPr lang="en-US"/>
              <a:t> con la </a:t>
            </a:r>
            <a:r>
              <a:rPr lang="en-US" err="1"/>
              <a:t>participación</a:t>
            </a:r>
            <a:r>
              <a:rPr lang="en-US"/>
              <a:t> de 43 personas, </a:t>
            </a:r>
            <a:r>
              <a:rPr lang="en-US" err="1"/>
              <a:t>representantes</a:t>
            </a:r>
            <a:r>
              <a:rPr lang="en-US"/>
              <a:t> de </a:t>
            </a:r>
            <a:r>
              <a:rPr lang="en-US" err="1"/>
              <a:t>diversas</a:t>
            </a:r>
            <a:r>
              <a:rPr lang="en-US"/>
              <a:t> </a:t>
            </a:r>
            <a:r>
              <a:rPr lang="en-US" err="1"/>
              <a:t>entidades</a:t>
            </a:r>
            <a:r>
              <a:rPr lang="en-US"/>
              <a:t> del </a:t>
            </a:r>
            <a:r>
              <a:rPr lang="en-US" err="1"/>
              <a:t>ecosistema</a:t>
            </a:r>
            <a:r>
              <a:rPr lang="en-US"/>
              <a:t>, </a:t>
            </a:r>
            <a:r>
              <a:rPr lang="en-US" err="1"/>
              <a:t>incluyendo</a:t>
            </a:r>
            <a:r>
              <a:rPr lang="en-US"/>
              <a:t> Universidad de Antioquia, </a:t>
            </a:r>
            <a:r>
              <a:rPr lang="en-US" err="1"/>
              <a:t>Jardín</a:t>
            </a:r>
            <a:r>
              <a:rPr lang="en-US"/>
              <a:t> </a:t>
            </a:r>
            <a:r>
              <a:rPr lang="en-US" err="1"/>
              <a:t>Botánico</a:t>
            </a:r>
            <a:r>
              <a:rPr lang="en-US"/>
              <a:t>, </a:t>
            </a:r>
            <a:r>
              <a:rPr lang="en-US" err="1"/>
              <a:t>Finaktiva</a:t>
            </a:r>
            <a:r>
              <a:rPr lang="en-US"/>
              <a:t>, </a:t>
            </a:r>
            <a:r>
              <a:rPr lang="en-US" err="1"/>
              <a:t>Alcaldía</a:t>
            </a:r>
            <a:r>
              <a:rPr lang="en-US"/>
              <a:t> de Medellín, IFC, Bureau Medellín/ACI, Universidad EAFIT, ANDI, CTA, Hospital San Vicente Fundación, Universidad EIA, EPM, Starter, Zetta Ventures, INDER, Thermos, </a:t>
            </a:r>
            <a:r>
              <a:rPr lang="en-US" err="1"/>
              <a:t>el</a:t>
            </a:r>
            <a:r>
              <a:rPr lang="en-US"/>
              <a:t> </a:t>
            </a:r>
            <a:r>
              <a:rPr lang="en-US" err="1"/>
              <a:t>Área</a:t>
            </a:r>
            <a:r>
              <a:rPr lang="en-US"/>
              <a:t> </a:t>
            </a:r>
            <a:r>
              <a:rPr lang="en-US" err="1"/>
              <a:t>Metropolitana</a:t>
            </a:r>
            <a:r>
              <a:rPr lang="en-US"/>
              <a:t> del Valle de Aburrá y Ruta N.</a:t>
            </a:r>
            <a:endParaRPr lang="en-US">
              <a:ea typeface="Calibri"/>
              <a:cs typeface="Calibri"/>
            </a:endParaRPr>
          </a:p>
          <a:p>
            <a:endParaRPr lang="en-US"/>
          </a:p>
          <a:p>
            <a:r>
              <a:rPr lang="en-US"/>
              <a:t>Durante la </a:t>
            </a:r>
            <a:r>
              <a:rPr lang="en-US" err="1"/>
              <a:t>sesión</a:t>
            </a:r>
            <a:r>
              <a:rPr lang="en-US"/>
              <a:t> se </a:t>
            </a:r>
            <a:r>
              <a:rPr lang="en-US" err="1"/>
              <a:t>identificaron</a:t>
            </a:r>
            <a:r>
              <a:rPr lang="en-US"/>
              <a:t> de </a:t>
            </a:r>
            <a:r>
              <a:rPr lang="en-US" err="1"/>
              <a:t>manera</a:t>
            </a:r>
            <a:r>
              <a:rPr lang="en-US"/>
              <a:t> </a:t>
            </a:r>
            <a:r>
              <a:rPr lang="en-US" err="1"/>
              <a:t>colaborativa</a:t>
            </a:r>
            <a:r>
              <a:rPr lang="en-US"/>
              <a:t> las </a:t>
            </a:r>
            <a:r>
              <a:rPr lang="en-US" err="1"/>
              <a:t>fortalezas</a:t>
            </a:r>
            <a:r>
              <a:rPr lang="en-US"/>
              <a:t> de la zona, </a:t>
            </a:r>
            <a:r>
              <a:rPr lang="en-US" err="1"/>
              <a:t>los</a:t>
            </a:r>
            <a:r>
              <a:rPr lang="en-US"/>
              <a:t> </a:t>
            </a:r>
            <a:r>
              <a:rPr lang="en-US" err="1"/>
              <a:t>desafíos</a:t>
            </a:r>
            <a:r>
              <a:rPr lang="en-US"/>
              <a:t> clave para </a:t>
            </a:r>
            <a:r>
              <a:rPr lang="en-US" err="1"/>
              <a:t>su</a:t>
            </a:r>
            <a:r>
              <a:rPr lang="en-US"/>
              <a:t> </a:t>
            </a:r>
            <a:r>
              <a:rPr lang="en-US" err="1"/>
              <a:t>consolidación</a:t>
            </a:r>
            <a:r>
              <a:rPr lang="en-US"/>
              <a:t> </a:t>
            </a:r>
            <a:r>
              <a:rPr lang="en-US" err="1"/>
              <a:t>como</a:t>
            </a:r>
            <a:r>
              <a:rPr lang="en-US"/>
              <a:t> ZTE, y se </a:t>
            </a:r>
            <a:r>
              <a:rPr lang="en-US" err="1"/>
              <a:t>construyó</a:t>
            </a:r>
            <a:r>
              <a:rPr lang="en-US"/>
              <a:t> </a:t>
            </a:r>
            <a:r>
              <a:rPr lang="en-US" err="1"/>
              <a:t>una</a:t>
            </a:r>
            <a:r>
              <a:rPr lang="en-US"/>
              <a:t> </a:t>
            </a:r>
            <a:r>
              <a:rPr lang="en-US" err="1"/>
              <a:t>visión</a:t>
            </a:r>
            <a:r>
              <a:rPr lang="en-US"/>
              <a:t> </a:t>
            </a:r>
            <a:r>
              <a:rPr lang="en-US" err="1"/>
              <a:t>preliminar</a:t>
            </a:r>
            <a:r>
              <a:rPr lang="en-US"/>
              <a:t> de </a:t>
            </a:r>
            <a:r>
              <a:rPr lang="en-US" err="1"/>
              <a:t>FutuMed</a:t>
            </a:r>
            <a:r>
              <a:rPr lang="en-US"/>
              <a:t>, </a:t>
            </a:r>
            <a:r>
              <a:rPr lang="en-US" err="1"/>
              <a:t>formulada</a:t>
            </a:r>
            <a:r>
              <a:rPr lang="en-US"/>
              <a:t> </a:t>
            </a:r>
            <a:r>
              <a:rPr lang="en-US" err="1"/>
              <a:t>como</a:t>
            </a:r>
            <a:r>
              <a:rPr lang="en-US"/>
              <a:t>: “Ser </a:t>
            </a:r>
            <a:r>
              <a:rPr lang="en-US" err="1"/>
              <a:t>el</a:t>
            </a:r>
            <a:r>
              <a:rPr lang="en-US"/>
              <a:t> </a:t>
            </a:r>
            <a:r>
              <a:rPr lang="en-US" err="1"/>
              <a:t>territorio</a:t>
            </a:r>
            <a:r>
              <a:rPr lang="en-US"/>
              <a:t> </a:t>
            </a:r>
            <a:r>
              <a:rPr lang="en-US" err="1"/>
              <a:t>donde</a:t>
            </a:r>
            <a:r>
              <a:rPr lang="en-US"/>
              <a:t> Medellín </a:t>
            </a:r>
            <a:r>
              <a:rPr lang="en-US" err="1"/>
              <a:t>imagina</a:t>
            </a:r>
            <a:r>
              <a:rPr lang="en-US"/>
              <a:t>, </a:t>
            </a:r>
            <a:r>
              <a:rPr lang="en-US" err="1"/>
              <a:t>prueba</a:t>
            </a:r>
            <a:r>
              <a:rPr lang="en-US"/>
              <a:t> y </a:t>
            </a:r>
            <a:r>
              <a:rPr lang="en-US" err="1"/>
              <a:t>crea</a:t>
            </a:r>
            <a:r>
              <a:rPr lang="en-US"/>
              <a:t> </a:t>
            </a:r>
            <a:r>
              <a:rPr lang="en-US" err="1"/>
              <a:t>el</a:t>
            </a:r>
            <a:r>
              <a:rPr lang="en-US"/>
              <a:t> </a:t>
            </a:r>
            <a:r>
              <a:rPr lang="en-US" err="1"/>
              <a:t>futuro</a:t>
            </a:r>
            <a:r>
              <a:rPr lang="en-US"/>
              <a:t>: un </a:t>
            </a:r>
            <a:r>
              <a:rPr lang="en-US" err="1"/>
              <a:t>laboratorio</a:t>
            </a:r>
            <a:r>
              <a:rPr lang="en-US"/>
              <a:t> vivo que </a:t>
            </a:r>
            <a:r>
              <a:rPr lang="en-US" err="1"/>
              <a:t>convierte</a:t>
            </a:r>
            <a:r>
              <a:rPr lang="en-US"/>
              <a:t> </a:t>
            </a:r>
            <a:r>
              <a:rPr lang="en-US" err="1"/>
              <a:t>ciencia</a:t>
            </a:r>
            <a:r>
              <a:rPr lang="en-US"/>
              <a:t> y </a:t>
            </a:r>
            <a:r>
              <a:rPr lang="en-US" err="1"/>
              <a:t>talento</a:t>
            </a:r>
            <a:r>
              <a:rPr lang="en-US"/>
              <a:t> </a:t>
            </a:r>
            <a:r>
              <a:rPr lang="en-US" err="1"/>
              <a:t>en</a:t>
            </a:r>
            <a:r>
              <a:rPr lang="en-US"/>
              <a:t> </a:t>
            </a:r>
            <a:r>
              <a:rPr lang="en-US" err="1"/>
              <a:t>bienestar</a:t>
            </a:r>
            <a:r>
              <a:rPr lang="en-US"/>
              <a:t>, </a:t>
            </a:r>
            <a:r>
              <a:rPr lang="en-US" err="1"/>
              <a:t>sostenibilidad</a:t>
            </a:r>
            <a:r>
              <a:rPr lang="en-US"/>
              <a:t> y </a:t>
            </a:r>
            <a:r>
              <a:rPr lang="en-US" err="1"/>
              <a:t>salud</a:t>
            </a:r>
            <a:r>
              <a:rPr lang="en-US"/>
              <a:t> </a:t>
            </a:r>
            <a:r>
              <a:rPr lang="en-US" err="1"/>
              <a:t>urbana</a:t>
            </a:r>
            <a:r>
              <a:rPr lang="en-US"/>
              <a:t>, </a:t>
            </a:r>
            <a:r>
              <a:rPr lang="en-US" err="1"/>
              <a:t>haciendo</a:t>
            </a:r>
            <a:r>
              <a:rPr lang="en-US"/>
              <a:t> de la ciudad un </a:t>
            </a:r>
            <a:r>
              <a:rPr lang="en-US" err="1"/>
              <a:t>espacio</a:t>
            </a:r>
            <a:r>
              <a:rPr lang="en-US"/>
              <a:t> </a:t>
            </a:r>
            <a:r>
              <a:rPr lang="en-US" err="1"/>
              <a:t>más</a:t>
            </a:r>
            <a:r>
              <a:rPr lang="en-US"/>
              <a:t> </a:t>
            </a:r>
            <a:r>
              <a:rPr lang="en-US" err="1"/>
              <a:t>inteligente</a:t>
            </a:r>
            <a:r>
              <a:rPr lang="en-US"/>
              <a:t> e </a:t>
            </a:r>
            <a:r>
              <a:rPr lang="en-US" err="1"/>
              <a:t>inclusivo</a:t>
            </a:r>
            <a:r>
              <a:rPr lang="en-US"/>
              <a:t>.” </a:t>
            </a:r>
            <a:endParaRPr lang="en-US">
              <a:ea typeface="Calibri"/>
              <a:cs typeface="Calibri"/>
            </a:endParaRPr>
          </a:p>
          <a:p>
            <a:endParaRPr lang="en-US"/>
          </a:p>
          <a:p>
            <a:r>
              <a:rPr lang="en-US" err="1"/>
              <a:t>Estos</a:t>
            </a:r>
            <a:r>
              <a:rPr lang="en-US"/>
              <a:t> </a:t>
            </a:r>
            <a:r>
              <a:rPr lang="en-US" err="1"/>
              <a:t>insumos</a:t>
            </a:r>
            <a:r>
              <a:rPr lang="en-US"/>
              <a:t> </a:t>
            </a:r>
            <a:r>
              <a:rPr lang="en-US" err="1"/>
              <a:t>constituyen</a:t>
            </a:r>
            <a:r>
              <a:rPr lang="en-US"/>
              <a:t> la base para </a:t>
            </a:r>
            <a:r>
              <a:rPr lang="en-US" err="1"/>
              <a:t>avanzar</a:t>
            </a:r>
            <a:r>
              <a:rPr lang="en-US"/>
              <a:t> </a:t>
            </a:r>
            <a:r>
              <a:rPr lang="en-US" err="1"/>
              <a:t>en</a:t>
            </a:r>
            <a:r>
              <a:rPr lang="en-US"/>
              <a:t> </a:t>
            </a:r>
            <a:r>
              <a:rPr lang="en-US" err="1"/>
              <a:t>el</a:t>
            </a:r>
            <a:r>
              <a:rPr lang="en-US"/>
              <a:t> </a:t>
            </a:r>
            <a:r>
              <a:rPr lang="en-US" err="1"/>
              <a:t>diseño</a:t>
            </a:r>
            <a:r>
              <a:rPr lang="en-US"/>
              <a:t> </a:t>
            </a:r>
            <a:r>
              <a:rPr lang="en-US" err="1"/>
              <a:t>estratégico</a:t>
            </a:r>
            <a:r>
              <a:rPr lang="en-US"/>
              <a:t> y la </a:t>
            </a:r>
            <a:r>
              <a:rPr lang="en-US" err="1"/>
              <a:t>siguiente</a:t>
            </a:r>
            <a:r>
              <a:rPr lang="en-US"/>
              <a:t> </a:t>
            </a:r>
            <a:r>
              <a:rPr lang="en-US" err="1"/>
              <a:t>fase</a:t>
            </a:r>
            <a:r>
              <a:rPr lang="en-US"/>
              <a:t> de </a:t>
            </a:r>
            <a:r>
              <a:rPr lang="en-US" err="1"/>
              <a:t>definición</a:t>
            </a:r>
            <a:r>
              <a:rPr lang="en-US"/>
              <a:t> de </a:t>
            </a:r>
            <a:r>
              <a:rPr lang="en-US" err="1"/>
              <a:t>oferta</a:t>
            </a:r>
            <a:r>
              <a:rPr lang="en-US"/>
              <a:t> </a:t>
            </a:r>
            <a:r>
              <a:rPr lang="en-US" err="1"/>
              <a:t>CTi</a:t>
            </a:r>
            <a:r>
              <a:rPr lang="en-US"/>
              <a:t> y </a:t>
            </a:r>
            <a:r>
              <a:rPr lang="en-US" err="1"/>
              <a:t>modelo</a:t>
            </a:r>
            <a:r>
              <a:rPr lang="en-US"/>
              <a:t> de </a:t>
            </a:r>
            <a:r>
              <a:rPr lang="en-US" err="1"/>
              <a:t>gobernanza</a:t>
            </a:r>
            <a:r>
              <a:rPr lang="en-US"/>
              <a:t> para la Zona. </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3AA39C88-6E04-47D0-A0A7-3809E6A3D7B8}" type="slidenum">
              <a:rPr lang="en-US"/>
              <a:t>26</a:t>
            </a:fld>
            <a:endParaRPr lang="en-US"/>
          </a:p>
        </p:txBody>
      </p:sp>
    </p:spTree>
    <p:extLst>
      <p:ext uri="{BB962C8B-B14F-4D97-AF65-F5344CB8AC3E}">
        <p14:creationId xmlns:p14="http://schemas.microsoft.com/office/powerpoint/2010/main" val="7089650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ea typeface="Calibri"/>
              <a:cs typeface="Calibri"/>
            </a:endParaRPr>
          </a:p>
        </p:txBody>
      </p:sp>
      <p:sp>
        <p:nvSpPr>
          <p:cNvPr id="4" name="Marcador de número de diapositiva 3"/>
          <p:cNvSpPr>
            <a:spLocks noGrp="1"/>
          </p:cNvSpPr>
          <p:nvPr>
            <p:ph type="sldNum" sz="quarter" idx="5"/>
          </p:nvPr>
        </p:nvSpPr>
        <p:spPr/>
        <p:txBody>
          <a:bodyPr/>
          <a:lstStyle/>
          <a:p>
            <a:fld id="{3AA39C88-6E04-47D0-A0A7-3809E6A3D7B8}" type="slidenum">
              <a:rPr lang="es-CO" smtClean="0"/>
              <a:t>28</a:t>
            </a:fld>
            <a:endParaRPr lang="es-CO"/>
          </a:p>
        </p:txBody>
      </p:sp>
    </p:spTree>
    <p:extLst>
      <p:ext uri="{BB962C8B-B14F-4D97-AF65-F5344CB8AC3E}">
        <p14:creationId xmlns:p14="http://schemas.microsoft.com/office/powerpoint/2010/main" val="1140830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s-MX" sz="1100">
                <a:solidFill>
                  <a:schemeClr val="dk1"/>
                </a:solidFill>
                <a:latin typeface="Josefin Sans"/>
                <a:ea typeface="Josefin Sans"/>
                <a:cs typeface="Josefin Sans"/>
                <a:sym typeface="Josefin Sans"/>
              </a:rPr>
              <a:t>Programa para consolidar e impulsar la industria de venture capital en la ciudad y en el país, a través de la inversión, la formación y la conexión en vehículos de venture capital.</a:t>
            </a:r>
          </a:p>
          <a:p>
            <a:endParaRPr lang="es-CO"/>
          </a:p>
        </p:txBody>
      </p:sp>
    </p:spTree>
    <p:extLst>
      <p:ext uri="{BB962C8B-B14F-4D97-AF65-F5344CB8AC3E}">
        <p14:creationId xmlns:p14="http://schemas.microsoft.com/office/powerpoint/2010/main" val="1870194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E9651D-0029-54F2-E9A5-AB94194D3160}"/>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CO"/>
          </a:p>
        </p:txBody>
      </p:sp>
      <p:sp>
        <p:nvSpPr>
          <p:cNvPr id="3" name="Subtítulo 2">
            <a:extLst>
              <a:ext uri="{FF2B5EF4-FFF2-40B4-BE49-F238E27FC236}">
                <a16:creationId xmlns:a16="http://schemas.microsoft.com/office/drawing/2014/main" id="{EB840633-C6BB-1592-1FFD-1B7D2FDDC1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CO"/>
          </a:p>
        </p:txBody>
      </p:sp>
      <p:sp>
        <p:nvSpPr>
          <p:cNvPr id="4" name="Marcador de fecha 3">
            <a:extLst>
              <a:ext uri="{FF2B5EF4-FFF2-40B4-BE49-F238E27FC236}">
                <a16:creationId xmlns:a16="http://schemas.microsoft.com/office/drawing/2014/main" id="{0761EB9E-7655-06E6-3E9B-985B71088AA4}"/>
              </a:ext>
            </a:extLst>
          </p:cNvPr>
          <p:cNvSpPr>
            <a:spLocks noGrp="1"/>
          </p:cNvSpPr>
          <p:nvPr>
            <p:ph type="dt" sz="half" idx="10"/>
          </p:nvPr>
        </p:nvSpPr>
        <p:spPr/>
        <p:txBody>
          <a:bodyPr/>
          <a:lstStyle/>
          <a:p>
            <a:fld id="{C3ACAF68-0CE8-4639-9D8C-E913ADA3DE9B}" type="datetimeFigureOut">
              <a:rPr lang="es-CO" smtClean="0"/>
              <a:t>13/05/2026</a:t>
            </a:fld>
            <a:endParaRPr lang="es-CO"/>
          </a:p>
        </p:txBody>
      </p:sp>
      <p:sp>
        <p:nvSpPr>
          <p:cNvPr id="5" name="Marcador de pie de página 4">
            <a:extLst>
              <a:ext uri="{FF2B5EF4-FFF2-40B4-BE49-F238E27FC236}">
                <a16:creationId xmlns:a16="http://schemas.microsoft.com/office/drawing/2014/main" id="{9083B929-B264-99AB-371A-ECDA4EB188BA}"/>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343BACE-5A53-BA55-E4FE-E9B960DD0250}"/>
              </a:ext>
            </a:extLst>
          </p:cNvPr>
          <p:cNvSpPr>
            <a:spLocks noGrp="1"/>
          </p:cNvSpPr>
          <p:nvPr>
            <p:ph type="sldNum" sz="quarter" idx="12"/>
          </p:nvPr>
        </p:nvSpPr>
        <p:spPr/>
        <p:txBody>
          <a:bodyPr/>
          <a:lstStyle/>
          <a:p>
            <a:fld id="{009E3FBB-993F-4AE9-90DD-42CC978AF9F0}" type="slidenum">
              <a:rPr lang="es-CO" smtClean="0"/>
              <a:t>‹Nº›</a:t>
            </a:fld>
            <a:endParaRPr lang="es-CO"/>
          </a:p>
        </p:txBody>
      </p:sp>
    </p:spTree>
    <p:extLst>
      <p:ext uri="{BB962C8B-B14F-4D97-AF65-F5344CB8AC3E}">
        <p14:creationId xmlns:p14="http://schemas.microsoft.com/office/powerpoint/2010/main" val="880999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 1 column" preserve="1">
  <p:cSld name="1_Title + 1 column">
    <p:bg>
      <p:bgPr>
        <a:solidFill>
          <a:schemeClr val="bg1"/>
        </a:solidFill>
        <a:effectLst/>
      </p:bgPr>
    </p:bg>
    <p:spTree>
      <p:nvGrpSpPr>
        <p:cNvPr id="1" name="Shape 54"/>
        <p:cNvGrpSpPr/>
        <p:nvPr/>
      </p:nvGrpSpPr>
      <p:grpSpPr>
        <a:xfrm>
          <a:off x="0" y="0"/>
          <a:ext cx="0" cy="0"/>
          <a:chOff x="0" y="0"/>
          <a:chExt cx="0" cy="0"/>
        </a:xfrm>
      </p:grpSpPr>
      <p:sp>
        <p:nvSpPr>
          <p:cNvPr id="4" name="Rectángulo 3">
            <a:extLst>
              <a:ext uri="{FF2B5EF4-FFF2-40B4-BE49-F238E27FC236}">
                <a16:creationId xmlns:a16="http://schemas.microsoft.com/office/drawing/2014/main" id="{89974D1D-4D0E-8818-BE10-38C6290D82D8}"/>
              </a:ext>
            </a:extLst>
          </p:cNvPr>
          <p:cNvSpPr/>
          <p:nvPr/>
        </p:nvSpPr>
        <p:spPr>
          <a:xfrm>
            <a:off x="0" y="0"/>
            <a:ext cx="3415326" cy="6858000"/>
          </a:xfrm>
          <a:prstGeom prst="rect">
            <a:avLst/>
          </a:prstGeom>
          <a:solidFill>
            <a:srgbClr val="006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latin typeface="Source Sans Pro" panose="020B0503030403020204" pitchFamily="34" charset="0"/>
              <a:ea typeface="Source Sans Pro" panose="020B0503030403020204" pitchFamily="34" charset="0"/>
            </a:endParaRPr>
          </a:p>
        </p:txBody>
      </p:sp>
      <p:sp>
        <p:nvSpPr>
          <p:cNvPr id="5" name="Google Shape;67;p5">
            <a:extLst>
              <a:ext uri="{FF2B5EF4-FFF2-40B4-BE49-F238E27FC236}">
                <a16:creationId xmlns:a16="http://schemas.microsoft.com/office/drawing/2014/main" id="{CE48F06D-6F7A-6648-700D-EEC799DEF97A}"/>
              </a:ext>
            </a:extLst>
          </p:cNvPr>
          <p:cNvSpPr txBox="1">
            <a:spLocks noGrp="1"/>
          </p:cNvSpPr>
          <p:nvPr>
            <p:ph type="title"/>
          </p:nvPr>
        </p:nvSpPr>
        <p:spPr>
          <a:xfrm>
            <a:off x="619761" y="2605429"/>
            <a:ext cx="2357120" cy="1647142"/>
          </a:xfrm>
          <a:prstGeom prst="rect">
            <a:avLst/>
          </a:prstGeom>
        </p:spPr>
        <p:txBody>
          <a:bodyPr spcFirstLastPara="1" wrap="square" lIns="91425" tIns="91425" rIns="91425" bIns="91425" anchor="ctr" anchorCtr="0">
            <a:normAutofit/>
          </a:bodyPr>
          <a:lstStyle>
            <a:lvl1pPr lvl="0">
              <a:spcBef>
                <a:spcPts val="0"/>
              </a:spcBef>
              <a:spcAft>
                <a:spcPts val="0"/>
              </a:spcAft>
              <a:buSzPts val="3000"/>
              <a:buNone/>
              <a:defRPr sz="2400" b="1" i="0">
                <a:solidFill>
                  <a:schemeClr val="bg1"/>
                </a:solidFill>
                <a:latin typeface="Source Sans Pro" panose="020B0503030403020204" pitchFamily="34" charset="0"/>
                <a:ea typeface="Source Sans Pro" panose="020B0503030403020204" pitchFamily="34" charset="0"/>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r>
              <a:rPr lang="es-MX"/>
              <a:t>Haz clic para modificar el estilo de título del patrón</a:t>
            </a:r>
            <a:endParaRPr lang="es-CO"/>
          </a:p>
        </p:txBody>
      </p:sp>
      <p:sp>
        <p:nvSpPr>
          <p:cNvPr id="7" name="Google Shape;68;p5">
            <a:extLst>
              <a:ext uri="{FF2B5EF4-FFF2-40B4-BE49-F238E27FC236}">
                <a16:creationId xmlns:a16="http://schemas.microsoft.com/office/drawing/2014/main" id="{C7FD83E2-93C5-0121-5DCA-95BB15D89FE4}"/>
              </a:ext>
            </a:extLst>
          </p:cNvPr>
          <p:cNvSpPr txBox="1">
            <a:spLocks noGrp="1"/>
          </p:cNvSpPr>
          <p:nvPr>
            <p:ph type="body" idx="1"/>
          </p:nvPr>
        </p:nvSpPr>
        <p:spPr>
          <a:xfrm>
            <a:off x="7986585" y="373576"/>
            <a:ext cx="3401627" cy="570454"/>
          </a:xfrm>
          <a:prstGeom prst="rect">
            <a:avLst/>
          </a:prstGeom>
        </p:spPr>
        <p:txBody>
          <a:bodyPr spcFirstLastPara="1" wrap="square" lIns="91425" tIns="91425" rIns="91425" bIns="91425" anchor="ctr" anchorCtr="0">
            <a:normAutofit/>
          </a:bodyPr>
          <a:lstStyle>
            <a:lvl1pPr marL="135450" lvl="0" indent="0" algn="r">
              <a:spcBef>
                <a:spcPts val="800"/>
              </a:spcBef>
              <a:spcAft>
                <a:spcPts val="0"/>
              </a:spcAft>
              <a:buSzPts val="2000"/>
              <a:buNone/>
              <a:defRPr sz="1600" b="1" i="0">
                <a:solidFill>
                  <a:schemeClr val="bg2">
                    <a:lumMod val="90000"/>
                  </a:schemeClr>
                </a:solidFill>
                <a:latin typeface="Source Sans Pro" panose="020B0503030403020204" pitchFamily="34" charset="0"/>
                <a:ea typeface="Source Sans Pro" panose="020B0503030403020204" pitchFamily="34" charset="0"/>
              </a:defRPr>
            </a:lvl1pPr>
            <a:lvl2pPr marL="1219048" lvl="1" indent="-474074">
              <a:spcBef>
                <a:spcPts val="0"/>
              </a:spcBef>
              <a:spcAft>
                <a:spcPts val="0"/>
              </a:spcAft>
              <a:buSzPts val="2000"/>
              <a:buChar char="⋄"/>
              <a:defRPr/>
            </a:lvl2pPr>
            <a:lvl3pPr marL="1828571" lvl="2" indent="-474074">
              <a:spcBef>
                <a:spcPts val="0"/>
              </a:spcBef>
              <a:spcAft>
                <a:spcPts val="0"/>
              </a:spcAft>
              <a:buSzPts val="2000"/>
              <a:buChar char="⋄"/>
              <a:defRPr/>
            </a:lvl3pPr>
            <a:lvl4pPr marL="2438095" lvl="3" indent="-474074">
              <a:spcBef>
                <a:spcPts val="0"/>
              </a:spcBef>
              <a:spcAft>
                <a:spcPts val="0"/>
              </a:spcAft>
              <a:buSzPts val="2000"/>
              <a:buChar char="⋄"/>
              <a:defRPr/>
            </a:lvl4pPr>
            <a:lvl5pPr marL="3047619" lvl="4" indent="-474074">
              <a:spcBef>
                <a:spcPts val="0"/>
              </a:spcBef>
              <a:spcAft>
                <a:spcPts val="0"/>
              </a:spcAft>
              <a:buSzPts val="2000"/>
              <a:buChar char="⋄"/>
              <a:defRPr/>
            </a:lvl5pPr>
            <a:lvl6pPr marL="3657143" lvl="5" indent="-474074">
              <a:spcBef>
                <a:spcPts val="0"/>
              </a:spcBef>
              <a:spcAft>
                <a:spcPts val="0"/>
              </a:spcAft>
              <a:buSzPts val="2000"/>
              <a:buChar char="⋄"/>
              <a:defRPr/>
            </a:lvl6pPr>
            <a:lvl7pPr marL="4266666" lvl="6" indent="-474074">
              <a:spcBef>
                <a:spcPts val="0"/>
              </a:spcBef>
              <a:spcAft>
                <a:spcPts val="0"/>
              </a:spcAft>
              <a:buSzPts val="2000"/>
              <a:buChar char="●"/>
              <a:defRPr/>
            </a:lvl7pPr>
            <a:lvl8pPr marL="4876190" lvl="7" indent="-474074">
              <a:spcBef>
                <a:spcPts val="0"/>
              </a:spcBef>
              <a:spcAft>
                <a:spcPts val="0"/>
              </a:spcAft>
              <a:buSzPts val="2000"/>
              <a:buChar char="○"/>
              <a:defRPr/>
            </a:lvl8pPr>
            <a:lvl9pPr marL="5485714" lvl="8" indent="-474074">
              <a:spcBef>
                <a:spcPts val="0"/>
              </a:spcBef>
              <a:spcAft>
                <a:spcPts val="0"/>
              </a:spcAft>
              <a:buSzPts val="2000"/>
              <a:buChar char="■"/>
              <a:defRPr/>
            </a:lvl9pPr>
          </a:lstStyle>
          <a:p>
            <a:pPr lvl="0"/>
            <a:r>
              <a:rPr lang="es-MX"/>
              <a:t>Haga clic para modificar los estilos de texto del patrón</a:t>
            </a:r>
          </a:p>
        </p:txBody>
      </p:sp>
      <p:sp>
        <p:nvSpPr>
          <p:cNvPr id="9" name="Forma libre: forma 701">
            <a:extLst>
              <a:ext uri="{FF2B5EF4-FFF2-40B4-BE49-F238E27FC236}">
                <a16:creationId xmlns:a16="http://schemas.microsoft.com/office/drawing/2014/main" id="{A490FEA6-0A03-B559-503D-274FC78B2780}"/>
              </a:ext>
            </a:extLst>
          </p:cNvPr>
          <p:cNvSpPr/>
          <p:nvPr/>
        </p:nvSpPr>
        <p:spPr>
          <a:xfrm>
            <a:off x="10520854" y="944030"/>
            <a:ext cx="1681031" cy="400110"/>
          </a:xfrm>
          <a:custGeom>
            <a:avLst/>
            <a:gdLst>
              <a:gd name="connsiteX0" fmla="*/ 0 w 8081635"/>
              <a:gd name="connsiteY0" fmla="*/ 0 h 5835"/>
              <a:gd name="connsiteX1" fmla="*/ 8081636 w 8081635"/>
              <a:gd name="connsiteY1" fmla="*/ 0 h 5835"/>
            </a:gdLst>
            <a:ahLst/>
            <a:cxnLst>
              <a:cxn ang="0">
                <a:pos x="connsiteX0" y="connsiteY0"/>
              </a:cxn>
              <a:cxn ang="0">
                <a:pos x="connsiteX1" y="connsiteY1"/>
              </a:cxn>
            </a:cxnLst>
            <a:rect l="l" t="t" r="r" b="b"/>
            <a:pathLst>
              <a:path w="8081635" h="5835">
                <a:moveTo>
                  <a:pt x="0" y="0"/>
                </a:moveTo>
                <a:lnTo>
                  <a:pt x="8081636" y="0"/>
                </a:lnTo>
              </a:path>
            </a:pathLst>
          </a:custGeom>
          <a:ln w="5832" cap="flat">
            <a:solidFill>
              <a:schemeClr val="bg2">
                <a:lumMod val="90000"/>
              </a:schemeClr>
            </a:solidFill>
            <a:prstDash val="solid"/>
            <a:miter/>
          </a:ln>
        </p:spPr>
        <p:txBody>
          <a:bodyPr rtlCol="0" anchor="ctr"/>
          <a:lstStyle/>
          <a:p>
            <a:endParaRPr lang="es-CO">
              <a:latin typeface="Source Sans Pro" panose="020B0503030403020204" pitchFamily="34" charset="0"/>
              <a:ea typeface="Source Sans Pro" panose="020B0503030403020204" pitchFamily="34" charset="0"/>
            </a:endParaRPr>
          </a:p>
        </p:txBody>
      </p:sp>
      <p:sp>
        <p:nvSpPr>
          <p:cNvPr id="10" name="Forma libre: forma 702">
            <a:extLst>
              <a:ext uri="{FF2B5EF4-FFF2-40B4-BE49-F238E27FC236}">
                <a16:creationId xmlns:a16="http://schemas.microsoft.com/office/drawing/2014/main" id="{1403FAC9-3503-8F8B-6ED2-E398AA553AAA}"/>
              </a:ext>
            </a:extLst>
          </p:cNvPr>
          <p:cNvSpPr/>
          <p:nvPr/>
        </p:nvSpPr>
        <p:spPr>
          <a:xfrm>
            <a:off x="11561379" y="618386"/>
            <a:ext cx="210957" cy="174777"/>
          </a:xfrm>
          <a:custGeom>
            <a:avLst/>
            <a:gdLst>
              <a:gd name="connsiteX0" fmla="*/ 197127 w 210957"/>
              <a:gd name="connsiteY0" fmla="*/ 108309 h 174777"/>
              <a:gd name="connsiteX1" fmla="*/ 210958 w 210957"/>
              <a:gd name="connsiteY1" fmla="*/ 112803 h 174777"/>
              <a:gd name="connsiteX2" fmla="*/ 181663 w 210957"/>
              <a:gd name="connsiteY2" fmla="*/ 159780 h 174777"/>
              <a:gd name="connsiteX3" fmla="*/ 147408 w 210957"/>
              <a:gd name="connsiteY3" fmla="*/ 174777 h 174777"/>
              <a:gd name="connsiteX4" fmla="*/ 124707 w 210957"/>
              <a:gd name="connsiteY4" fmla="*/ 166491 h 174777"/>
              <a:gd name="connsiteX5" fmla="*/ 116362 w 210957"/>
              <a:gd name="connsiteY5" fmla="*/ 144257 h 174777"/>
              <a:gd name="connsiteX6" fmla="*/ 124065 w 210957"/>
              <a:gd name="connsiteY6" fmla="*/ 104866 h 174777"/>
              <a:gd name="connsiteX7" fmla="*/ 137021 w 210957"/>
              <a:gd name="connsiteY7" fmla="*/ 54738 h 174777"/>
              <a:gd name="connsiteX8" fmla="*/ 139005 w 210957"/>
              <a:gd name="connsiteY8" fmla="*/ 39507 h 174777"/>
              <a:gd name="connsiteX9" fmla="*/ 135912 w 210957"/>
              <a:gd name="connsiteY9" fmla="*/ 29353 h 174777"/>
              <a:gd name="connsiteX10" fmla="*/ 128209 w 210957"/>
              <a:gd name="connsiteY10" fmla="*/ 25735 h 174777"/>
              <a:gd name="connsiteX11" fmla="*/ 110352 w 210957"/>
              <a:gd name="connsiteY11" fmla="*/ 32855 h 174777"/>
              <a:gd name="connsiteX12" fmla="*/ 80824 w 210957"/>
              <a:gd name="connsiteY12" fmla="*/ 67927 h 174777"/>
              <a:gd name="connsiteX13" fmla="*/ 59932 w 210957"/>
              <a:gd name="connsiteY13" fmla="*/ 116363 h 174777"/>
              <a:gd name="connsiteX14" fmla="*/ 45110 w 210957"/>
              <a:gd name="connsiteY14" fmla="*/ 171042 h 174777"/>
              <a:gd name="connsiteX15" fmla="*/ 0 w 210957"/>
              <a:gd name="connsiteY15" fmla="*/ 172910 h 174777"/>
              <a:gd name="connsiteX16" fmla="*/ 35247 w 210957"/>
              <a:gd name="connsiteY16" fmla="*/ 36356 h 174777"/>
              <a:gd name="connsiteX17" fmla="*/ 35714 w 210957"/>
              <a:gd name="connsiteY17" fmla="*/ 32271 h 174777"/>
              <a:gd name="connsiteX18" fmla="*/ 32096 w 210957"/>
              <a:gd name="connsiteY18" fmla="*/ 24393 h 174777"/>
              <a:gd name="connsiteX19" fmla="*/ 18382 w 210957"/>
              <a:gd name="connsiteY19" fmla="*/ 21592 h 174777"/>
              <a:gd name="connsiteX20" fmla="*/ 9337 w 210957"/>
              <a:gd name="connsiteY20" fmla="*/ 21592 h 174777"/>
              <a:gd name="connsiteX21" fmla="*/ 11788 w 210957"/>
              <a:gd name="connsiteY21" fmla="*/ 5369 h 174777"/>
              <a:gd name="connsiteX22" fmla="*/ 85434 w 210957"/>
              <a:gd name="connsiteY22" fmla="*/ 1984 h 174777"/>
              <a:gd name="connsiteX23" fmla="*/ 72420 w 210957"/>
              <a:gd name="connsiteY23" fmla="*/ 58998 h 174777"/>
              <a:gd name="connsiteX24" fmla="*/ 146066 w 210957"/>
              <a:gd name="connsiteY24" fmla="*/ 0 h 174777"/>
              <a:gd name="connsiteX25" fmla="*/ 172793 w 210957"/>
              <a:gd name="connsiteY25" fmla="*/ 10329 h 174777"/>
              <a:gd name="connsiteX26" fmla="*/ 183122 w 210957"/>
              <a:gd name="connsiteY26" fmla="*/ 36648 h 174777"/>
              <a:gd name="connsiteX27" fmla="*/ 178453 w 210957"/>
              <a:gd name="connsiteY27" fmla="*/ 67693 h 174777"/>
              <a:gd name="connsiteX28" fmla="*/ 162989 w 210957"/>
              <a:gd name="connsiteY28" fmla="*/ 127742 h 174777"/>
              <a:gd name="connsiteX29" fmla="*/ 158729 w 210957"/>
              <a:gd name="connsiteY29" fmla="*/ 145774 h 174777"/>
              <a:gd name="connsiteX30" fmla="*/ 159955 w 210957"/>
              <a:gd name="connsiteY30" fmla="*/ 149684 h 174777"/>
              <a:gd name="connsiteX31" fmla="*/ 163689 w 210957"/>
              <a:gd name="connsiteY31" fmla="*/ 151143 h 174777"/>
              <a:gd name="connsiteX32" fmla="*/ 175944 w 210957"/>
              <a:gd name="connsiteY32" fmla="*/ 144023 h 174777"/>
              <a:gd name="connsiteX33" fmla="*/ 197069 w 210957"/>
              <a:gd name="connsiteY33" fmla="*/ 108309 h 17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10957" h="174777">
                <a:moveTo>
                  <a:pt x="197127" y="108309"/>
                </a:moveTo>
                <a:lnTo>
                  <a:pt x="210958" y="112803"/>
                </a:lnTo>
                <a:cubicBezTo>
                  <a:pt x="202555" y="134161"/>
                  <a:pt x="192809" y="149801"/>
                  <a:pt x="181663" y="159780"/>
                </a:cubicBezTo>
                <a:cubicBezTo>
                  <a:pt x="170400" y="169759"/>
                  <a:pt x="158904" y="174777"/>
                  <a:pt x="147408" y="174777"/>
                </a:cubicBezTo>
                <a:cubicBezTo>
                  <a:pt x="137604" y="174777"/>
                  <a:pt x="130134" y="171859"/>
                  <a:pt x="124707" y="166491"/>
                </a:cubicBezTo>
                <a:cubicBezTo>
                  <a:pt x="119280" y="160888"/>
                  <a:pt x="116362" y="153477"/>
                  <a:pt x="116362" y="144257"/>
                </a:cubicBezTo>
                <a:cubicBezTo>
                  <a:pt x="116362" y="136145"/>
                  <a:pt x="119047" y="122898"/>
                  <a:pt x="124065" y="104866"/>
                </a:cubicBezTo>
                <a:cubicBezTo>
                  <a:pt x="131477" y="77731"/>
                  <a:pt x="135678" y="61099"/>
                  <a:pt x="137021" y="54738"/>
                </a:cubicBezTo>
                <a:cubicBezTo>
                  <a:pt x="138246" y="48494"/>
                  <a:pt x="139005" y="43359"/>
                  <a:pt x="139005" y="39507"/>
                </a:cubicBezTo>
                <a:cubicBezTo>
                  <a:pt x="139005" y="35247"/>
                  <a:pt x="137837" y="31746"/>
                  <a:pt x="135912" y="29353"/>
                </a:cubicBezTo>
                <a:cubicBezTo>
                  <a:pt x="133811" y="26786"/>
                  <a:pt x="131301" y="25735"/>
                  <a:pt x="128209" y="25735"/>
                </a:cubicBezTo>
                <a:cubicBezTo>
                  <a:pt x="122665" y="25735"/>
                  <a:pt x="116771" y="28011"/>
                  <a:pt x="110352" y="32855"/>
                </a:cubicBezTo>
                <a:cubicBezTo>
                  <a:pt x="99906" y="40674"/>
                  <a:pt x="90102" y="52287"/>
                  <a:pt x="80824" y="67927"/>
                </a:cubicBezTo>
                <a:cubicBezTo>
                  <a:pt x="71428" y="83566"/>
                  <a:pt x="64542" y="99673"/>
                  <a:pt x="59932" y="116363"/>
                </a:cubicBezTo>
                <a:lnTo>
                  <a:pt x="45110" y="171042"/>
                </a:lnTo>
                <a:lnTo>
                  <a:pt x="0" y="172910"/>
                </a:lnTo>
                <a:lnTo>
                  <a:pt x="35247" y="36356"/>
                </a:lnTo>
                <a:cubicBezTo>
                  <a:pt x="35481" y="34839"/>
                  <a:pt x="35714" y="33555"/>
                  <a:pt x="35714" y="32271"/>
                </a:cubicBezTo>
                <a:cubicBezTo>
                  <a:pt x="35714" y="28828"/>
                  <a:pt x="34605" y="26202"/>
                  <a:pt x="32096" y="24393"/>
                </a:cubicBezTo>
                <a:cubicBezTo>
                  <a:pt x="29703" y="22526"/>
                  <a:pt x="25035" y="21592"/>
                  <a:pt x="18382" y="21592"/>
                </a:cubicBezTo>
                <a:lnTo>
                  <a:pt x="9337" y="21592"/>
                </a:lnTo>
                <a:lnTo>
                  <a:pt x="11788" y="5369"/>
                </a:lnTo>
                <a:lnTo>
                  <a:pt x="85434" y="1984"/>
                </a:lnTo>
                <a:lnTo>
                  <a:pt x="72420" y="58998"/>
                </a:lnTo>
                <a:cubicBezTo>
                  <a:pt x="97572" y="19433"/>
                  <a:pt x="122140" y="0"/>
                  <a:pt x="146066" y="0"/>
                </a:cubicBezTo>
                <a:cubicBezTo>
                  <a:pt x="156862" y="0"/>
                  <a:pt x="165849" y="3385"/>
                  <a:pt x="172793" y="10329"/>
                </a:cubicBezTo>
                <a:cubicBezTo>
                  <a:pt x="179737" y="17390"/>
                  <a:pt x="183122" y="26085"/>
                  <a:pt x="183122" y="36648"/>
                </a:cubicBezTo>
                <a:cubicBezTo>
                  <a:pt x="183122" y="45051"/>
                  <a:pt x="181605" y="55439"/>
                  <a:pt x="178453" y="67693"/>
                </a:cubicBezTo>
                <a:lnTo>
                  <a:pt x="162989" y="127742"/>
                </a:lnTo>
                <a:cubicBezTo>
                  <a:pt x="160071" y="137196"/>
                  <a:pt x="158729" y="143265"/>
                  <a:pt x="158729" y="145774"/>
                </a:cubicBezTo>
                <a:cubicBezTo>
                  <a:pt x="158729" y="147525"/>
                  <a:pt x="159312" y="148925"/>
                  <a:pt x="159955" y="149684"/>
                </a:cubicBezTo>
                <a:cubicBezTo>
                  <a:pt x="160947" y="150618"/>
                  <a:pt x="162172" y="151143"/>
                  <a:pt x="163689" y="151143"/>
                </a:cubicBezTo>
                <a:cubicBezTo>
                  <a:pt x="167424" y="151143"/>
                  <a:pt x="171567" y="148867"/>
                  <a:pt x="175944" y="144023"/>
                </a:cubicBezTo>
                <a:cubicBezTo>
                  <a:pt x="183122" y="135970"/>
                  <a:pt x="190241" y="123949"/>
                  <a:pt x="197069" y="108309"/>
                </a:cubicBezTo>
              </a:path>
            </a:pathLst>
          </a:custGeom>
          <a:solidFill>
            <a:schemeClr val="bg2">
              <a:lumMod val="90000"/>
            </a:schemeClr>
          </a:solidFill>
          <a:ln w="5832" cap="flat">
            <a:noFill/>
            <a:prstDash val="solid"/>
            <a:miter/>
          </a:ln>
        </p:spPr>
        <p:txBody>
          <a:bodyPr rtlCol="0" anchor="ctr"/>
          <a:lstStyle/>
          <a:p>
            <a:endParaRPr lang="es-CO">
              <a:latin typeface="Source Sans Pro" panose="020B0503030403020204" pitchFamily="34" charset="0"/>
              <a:ea typeface="Source Sans Pro" panose="020B0503030403020204" pitchFamily="34" charset="0"/>
            </a:endParaRPr>
          </a:p>
        </p:txBody>
      </p:sp>
      <p:sp>
        <p:nvSpPr>
          <p:cNvPr id="11" name="Elipse 10">
            <a:extLst>
              <a:ext uri="{FF2B5EF4-FFF2-40B4-BE49-F238E27FC236}">
                <a16:creationId xmlns:a16="http://schemas.microsoft.com/office/drawing/2014/main" id="{8EFB61E2-BF0C-7E42-4D70-4E78D828B6D6}"/>
              </a:ext>
            </a:extLst>
          </p:cNvPr>
          <p:cNvSpPr/>
          <p:nvPr/>
        </p:nvSpPr>
        <p:spPr>
          <a:xfrm>
            <a:off x="5560932" y="5356843"/>
            <a:ext cx="483831" cy="483831"/>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latin typeface="Source Sans Pro" panose="020B0503030403020204" pitchFamily="34" charset="0"/>
              <a:ea typeface="Source Sans Pro" panose="020B0503030403020204" pitchFamily="34" charset="0"/>
            </a:endParaRPr>
          </a:p>
        </p:txBody>
      </p:sp>
      <p:sp>
        <p:nvSpPr>
          <p:cNvPr id="14" name="Elipse 13">
            <a:extLst>
              <a:ext uri="{FF2B5EF4-FFF2-40B4-BE49-F238E27FC236}">
                <a16:creationId xmlns:a16="http://schemas.microsoft.com/office/drawing/2014/main" id="{A291E560-B23E-0CA9-C1C7-D3CB1101AFC0}"/>
              </a:ext>
            </a:extLst>
          </p:cNvPr>
          <p:cNvSpPr/>
          <p:nvPr/>
        </p:nvSpPr>
        <p:spPr>
          <a:xfrm>
            <a:off x="7422572" y="5356843"/>
            <a:ext cx="483831" cy="483831"/>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latin typeface="Source Sans Pro" panose="020B0503030403020204" pitchFamily="34" charset="0"/>
              <a:ea typeface="Source Sans Pro" panose="020B0503030403020204" pitchFamily="34" charset="0"/>
            </a:endParaRPr>
          </a:p>
        </p:txBody>
      </p:sp>
      <p:sp>
        <p:nvSpPr>
          <p:cNvPr id="19" name="Elipse 18">
            <a:extLst>
              <a:ext uri="{FF2B5EF4-FFF2-40B4-BE49-F238E27FC236}">
                <a16:creationId xmlns:a16="http://schemas.microsoft.com/office/drawing/2014/main" id="{03848D58-3AD8-C09A-ACBA-02DF92B78E67}"/>
              </a:ext>
            </a:extLst>
          </p:cNvPr>
          <p:cNvSpPr/>
          <p:nvPr/>
        </p:nvSpPr>
        <p:spPr>
          <a:xfrm>
            <a:off x="9311484" y="5356843"/>
            <a:ext cx="483831" cy="483831"/>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latin typeface="Source Sans Pro" panose="020B0503030403020204" pitchFamily="34" charset="0"/>
              <a:ea typeface="Source Sans Pro" panose="020B0503030403020204" pitchFamily="34" charset="0"/>
            </a:endParaRPr>
          </a:p>
        </p:txBody>
      </p:sp>
      <p:sp>
        <p:nvSpPr>
          <p:cNvPr id="36" name="Google Shape;68;p5">
            <a:extLst>
              <a:ext uri="{FF2B5EF4-FFF2-40B4-BE49-F238E27FC236}">
                <a16:creationId xmlns:a16="http://schemas.microsoft.com/office/drawing/2014/main" id="{E32DDD6B-FD34-83A8-0376-69F19727F8C1}"/>
              </a:ext>
            </a:extLst>
          </p:cNvPr>
          <p:cNvSpPr txBox="1">
            <a:spLocks noGrp="1"/>
          </p:cNvSpPr>
          <p:nvPr>
            <p:ph type="body" idx="10"/>
          </p:nvPr>
        </p:nvSpPr>
        <p:spPr>
          <a:xfrm>
            <a:off x="5110663" y="5921954"/>
            <a:ext cx="1384367" cy="570454"/>
          </a:xfrm>
          <a:prstGeom prst="rect">
            <a:avLst/>
          </a:prstGeom>
        </p:spPr>
        <p:txBody>
          <a:bodyPr spcFirstLastPara="1" wrap="square" lIns="91425" tIns="91425" rIns="91425" bIns="91425" anchor="t" anchorCtr="0">
            <a:normAutofit/>
          </a:bodyPr>
          <a:lstStyle>
            <a:lvl1pPr marL="135450" lvl="0" indent="0" algn="ctr">
              <a:spcBef>
                <a:spcPts val="800"/>
              </a:spcBef>
              <a:spcAft>
                <a:spcPts val="0"/>
              </a:spcAft>
              <a:buSzPts val="2000"/>
              <a:buNone/>
              <a:defRPr sz="1100" b="0" i="0">
                <a:solidFill>
                  <a:schemeClr val="bg2">
                    <a:lumMod val="25000"/>
                  </a:schemeClr>
                </a:solidFill>
                <a:latin typeface="Source Sans Pro" panose="020B0503030403020204" pitchFamily="34" charset="0"/>
                <a:ea typeface="Source Sans Pro" panose="020B0503030403020204" pitchFamily="34" charset="0"/>
              </a:defRPr>
            </a:lvl1pPr>
            <a:lvl2pPr marL="1219048" lvl="1" indent="-474074">
              <a:spcBef>
                <a:spcPts val="0"/>
              </a:spcBef>
              <a:spcAft>
                <a:spcPts val="0"/>
              </a:spcAft>
              <a:buSzPts val="2000"/>
              <a:buChar char="⋄"/>
              <a:defRPr/>
            </a:lvl2pPr>
            <a:lvl3pPr marL="1828571" lvl="2" indent="-474074">
              <a:spcBef>
                <a:spcPts val="0"/>
              </a:spcBef>
              <a:spcAft>
                <a:spcPts val="0"/>
              </a:spcAft>
              <a:buSzPts val="2000"/>
              <a:buChar char="⋄"/>
              <a:defRPr/>
            </a:lvl3pPr>
            <a:lvl4pPr marL="2438095" lvl="3" indent="-474074">
              <a:spcBef>
                <a:spcPts val="0"/>
              </a:spcBef>
              <a:spcAft>
                <a:spcPts val="0"/>
              </a:spcAft>
              <a:buSzPts val="2000"/>
              <a:buChar char="⋄"/>
              <a:defRPr/>
            </a:lvl4pPr>
            <a:lvl5pPr marL="3047619" lvl="4" indent="-474074">
              <a:spcBef>
                <a:spcPts val="0"/>
              </a:spcBef>
              <a:spcAft>
                <a:spcPts val="0"/>
              </a:spcAft>
              <a:buSzPts val="2000"/>
              <a:buChar char="⋄"/>
              <a:defRPr/>
            </a:lvl5pPr>
            <a:lvl6pPr marL="3657143" lvl="5" indent="-474074">
              <a:spcBef>
                <a:spcPts val="0"/>
              </a:spcBef>
              <a:spcAft>
                <a:spcPts val="0"/>
              </a:spcAft>
              <a:buSzPts val="2000"/>
              <a:buChar char="⋄"/>
              <a:defRPr/>
            </a:lvl6pPr>
            <a:lvl7pPr marL="4266666" lvl="6" indent="-474074">
              <a:spcBef>
                <a:spcPts val="0"/>
              </a:spcBef>
              <a:spcAft>
                <a:spcPts val="0"/>
              </a:spcAft>
              <a:buSzPts val="2000"/>
              <a:buChar char="●"/>
              <a:defRPr/>
            </a:lvl7pPr>
            <a:lvl8pPr marL="4876190" lvl="7" indent="-474074">
              <a:spcBef>
                <a:spcPts val="0"/>
              </a:spcBef>
              <a:spcAft>
                <a:spcPts val="0"/>
              </a:spcAft>
              <a:buSzPts val="2000"/>
              <a:buChar char="○"/>
              <a:defRPr/>
            </a:lvl8pPr>
            <a:lvl9pPr marL="5485714" lvl="8" indent="-474074">
              <a:spcBef>
                <a:spcPts val="0"/>
              </a:spcBef>
              <a:spcAft>
                <a:spcPts val="0"/>
              </a:spcAft>
              <a:buSzPts val="2000"/>
              <a:buChar char="■"/>
              <a:defRPr/>
            </a:lvl9pPr>
          </a:lstStyle>
          <a:p>
            <a:pPr lvl="0"/>
            <a:r>
              <a:rPr lang="es-MX"/>
              <a:t>Haga clic para modificar los estilos de texto del patrón</a:t>
            </a:r>
          </a:p>
        </p:txBody>
      </p:sp>
      <p:sp>
        <p:nvSpPr>
          <p:cNvPr id="37" name="Google Shape;68;p5">
            <a:extLst>
              <a:ext uri="{FF2B5EF4-FFF2-40B4-BE49-F238E27FC236}">
                <a16:creationId xmlns:a16="http://schemas.microsoft.com/office/drawing/2014/main" id="{BB7EC18D-26BE-937B-866A-778F1057E3CB}"/>
              </a:ext>
            </a:extLst>
          </p:cNvPr>
          <p:cNvSpPr txBox="1">
            <a:spLocks noGrp="1"/>
          </p:cNvSpPr>
          <p:nvPr>
            <p:ph type="body" idx="11"/>
          </p:nvPr>
        </p:nvSpPr>
        <p:spPr>
          <a:xfrm>
            <a:off x="6972303" y="5921954"/>
            <a:ext cx="1384367" cy="570454"/>
          </a:xfrm>
          <a:prstGeom prst="rect">
            <a:avLst/>
          </a:prstGeom>
        </p:spPr>
        <p:txBody>
          <a:bodyPr spcFirstLastPara="1" wrap="square" lIns="91425" tIns="91425" rIns="91425" bIns="91425" anchor="t" anchorCtr="0">
            <a:normAutofit/>
          </a:bodyPr>
          <a:lstStyle>
            <a:lvl1pPr marL="135450" lvl="0" indent="0" algn="ctr">
              <a:spcBef>
                <a:spcPts val="800"/>
              </a:spcBef>
              <a:spcAft>
                <a:spcPts val="0"/>
              </a:spcAft>
              <a:buSzPts val="2000"/>
              <a:buNone/>
              <a:defRPr sz="1100" b="0" i="0">
                <a:solidFill>
                  <a:schemeClr val="bg2">
                    <a:lumMod val="25000"/>
                  </a:schemeClr>
                </a:solidFill>
                <a:latin typeface="Source Sans Pro" panose="020B0503030403020204" pitchFamily="34" charset="0"/>
                <a:ea typeface="Source Sans Pro" panose="020B0503030403020204" pitchFamily="34" charset="0"/>
              </a:defRPr>
            </a:lvl1pPr>
            <a:lvl2pPr marL="1219048" lvl="1" indent="-474074">
              <a:spcBef>
                <a:spcPts val="0"/>
              </a:spcBef>
              <a:spcAft>
                <a:spcPts val="0"/>
              </a:spcAft>
              <a:buSzPts val="2000"/>
              <a:buChar char="⋄"/>
              <a:defRPr/>
            </a:lvl2pPr>
            <a:lvl3pPr marL="1828571" lvl="2" indent="-474074">
              <a:spcBef>
                <a:spcPts val="0"/>
              </a:spcBef>
              <a:spcAft>
                <a:spcPts val="0"/>
              </a:spcAft>
              <a:buSzPts val="2000"/>
              <a:buChar char="⋄"/>
              <a:defRPr/>
            </a:lvl3pPr>
            <a:lvl4pPr marL="2438095" lvl="3" indent="-474074">
              <a:spcBef>
                <a:spcPts val="0"/>
              </a:spcBef>
              <a:spcAft>
                <a:spcPts val="0"/>
              </a:spcAft>
              <a:buSzPts val="2000"/>
              <a:buChar char="⋄"/>
              <a:defRPr/>
            </a:lvl4pPr>
            <a:lvl5pPr marL="3047619" lvl="4" indent="-474074">
              <a:spcBef>
                <a:spcPts val="0"/>
              </a:spcBef>
              <a:spcAft>
                <a:spcPts val="0"/>
              </a:spcAft>
              <a:buSzPts val="2000"/>
              <a:buChar char="⋄"/>
              <a:defRPr/>
            </a:lvl5pPr>
            <a:lvl6pPr marL="3657143" lvl="5" indent="-474074">
              <a:spcBef>
                <a:spcPts val="0"/>
              </a:spcBef>
              <a:spcAft>
                <a:spcPts val="0"/>
              </a:spcAft>
              <a:buSzPts val="2000"/>
              <a:buChar char="⋄"/>
              <a:defRPr/>
            </a:lvl6pPr>
            <a:lvl7pPr marL="4266666" lvl="6" indent="-474074">
              <a:spcBef>
                <a:spcPts val="0"/>
              </a:spcBef>
              <a:spcAft>
                <a:spcPts val="0"/>
              </a:spcAft>
              <a:buSzPts val="2000"/>
              <a:buChar char="●"/>
              <a:defRPr/>
            </a:lvl7pPr>
            <a:lvl8pPr marL="4876190" lvl="7" indent="-474074">
              <a:spcBef>
                <a:spcPts val="0"/>
              </a:spcBef>
              <a:spcAft>
                <a:spcPts val="0"/>
              </a:spcAft>
              <a:buSzPts val="2000"/>
              <a:buChar char="○"/>
              <a:defRPr/>
            </a:lvl8pPr>
            <a:lvl9pPr marL="5485714" lvl="8" indent="-474074">
              <a:spcBef>
                <a:spcPts val="0"/>
              </a:spcBef>
              <a:spcAft>
                <a:spcPts val="0"/>
              </a:spcAft>
              <a:buSzPts val="2000"/>
              <a:buChar char="■"/>
              <a:defRPr/>
            </a:lvl9pPr>
          </a:lstStyle>
          <a:p>
            <a:pPr lvl="0"/>
            <a:r>
              <a:rPr lang="es-MX"/>
              <a:t>Haga clic para modificar los estilos de texto del patrón</a:t>
            </a:r>
          </a:p>
        </p:txBody>
      </p:sp>
      <p:sp>
        <p:nvSpPr>
          <p:cNvPr id="38" name="Google Shape;68;p5">
            <a:extLst>
              <a:ext uri="{FF2B5EF4-FFF2-40B4-BE49-F238E27FC236}">
                <a16:creationId xmlns:a16="http://schemas.microsoft.com/office/drawing/2014/main" id="{82239C91-E713-1722-64AE-C21953FD65D3}"/>
              </a:ext>
            </a:extLst>
          </p:cNvPr>
          <p:cNvSpPr txBox="1">
            <a:spLocks noGrp="1"/>
          </p:cNvSpPr>
          <p:nvPr>
            <p:ph type="body" idx="12"/>
          </p:nvPr>
        </p:nvSpPr>
        <p:spPr>
          <a:xfrm>
            <a:off x="8861215" y="5921954"/>
            <a:ext cx="1384367" cy="570454"/>
          </a:xfrm>
          <a:prstGeom prst="rect">
            <a:avLst/>
          </a:prstGeom>
        </p:spPr>
        <p:txBody>
          <a:bodyPr spcFirstLastPara="1" wrap="square" lIns="91425" tIns="91425" rIns="91425" bIns="91425" anchor="t" anchorCtr="0">
            <a:normAutofit/>
          </a:bodyPr>
          <a:lstStyle>
            <a:lvl1pPr marL="135450" lvl="0" indent="0" algn="ctr">
              <a:spcBef>
                <a:spcPts val="800"/>
              </a:spcBef>
              <a:spcAft>
                <a:spcPts val="0"/>
              </a:spcAft>
              <a:buSzPts val="2000"/>
              <a:buNone/>
              <a:defRPr sz="1100" b="0" i="0">
                <a:solidFill>
                  <a:schemeClr val="bg2">
                    <a:lumMod val="25000"/>
                  </a:schemeClr>
                </a:solidFill>
                <a:latin typeface="Source Sans Pro" panose="020B0503030403020204" pitchFamily="34" charset="0"/>
                <a:ea typeface="Source Sans Pro" panose="020B0503030403020204" pitchFamily="34" charset="0"/>
              </a:defRPr>
            </a:lvl1pPr>
            <a:lvl2pPr marL="1219048" lvl="1" indent="-474074">
              <a:spcBef>
                <a:spcPts val="0"/>
              </a:spcBef>
              <a:spcAft>
                <a:spcPts val="0"/>
              </a:spcAft>
              <a:buSzPts val="2000"/>
              <a:buChar char="⋄"/>
              <a:defRPr/>
            </a:lvl2pPr>
            <a:lvl3pPr marL="1828571" lvl="2" indent="-474074">
              <a:spcBef>
                <a:spcPts val="0"/>
              </a:spcBef>
              <a:spcAft>
                <a:spcPts val="0"/>
              </a:spcAft>
              <a:buSzPts val="2000"/>
              <a:buChar char="⋄"/>
              <a:defRPr/>
            </a:lvl3pPr>
            <a:lvl4pPr marL="2438095" lvl="3" indent="-474074">
              <a:spcBef>
                <a:spcPts val="0"/>
              </a:spcBef>
              <a:spcAft>
                <a:spcPts val="0"/>
              </a:spcAft>
              <a:buSzPts val="2000"/>
              <a:buChar char="⋄"/>
              <a:defRPr/>
            </a:lvl4pPr>
            <a:lvl5pPr marL="3047619" lvl="4" indent="-474074">
              <a:spcBef>
                <a:spcPts val="0"/>
              </a:spcBef>
              <a:spcAft>
                <a:spcPts val="0"/>
              </a:spcAft>
              <a:buSzPts val="2000"/>
              <a:buChar char="⋄"/>
              <a:defRPr/>
            </a:lvl5pPr>
            <a:lvl6pPr marL="3657143" lvl="5" indent="-474074">
              <a:spcBef>
                <a:spcPts val="0"/>
              </a:spcBef>
              <a:spcAft>
                <a:spcPts val="0"/>
              </a:spcAft>
              <a:buSzPts val="2000"/>
              <a:buChar char="⋄"/>
              <a:defRPr/>
            </a:lvl6pPr>
            <a:lvl7pPr marL="4266666" lvl="6" indent="-474074">
              <a:spcBef>
                <a:spcPts val="0"/>
              </a:spcBef>
              <a:spcAft>
                <a:spcPts val="0"/>
              </a:spcAft>
              <a:buSzPts val="2000"/>
              <a:buChar char="●"/>
              <a:defRPr/>
            </a:lvl7pPr>
            <a:lvl8pPr marL="4876190" lvl="7" indent="-474074">
              <a:spcBef>
                <a:spcPts val="0"/>
              </a:spcBef>
              <a:spcAft>
                <a:spcPts val="0"/>
              </a:spcAft>
              <a:buSzPts val="2000"/>
              <a:buChar char="○"/>
              <a:defRPr/>
            </a:lvl8pPr>
            <a:lvl9pPr marL="5485714" lvl="8" indent="-474074">
              <a:spcBef>
                <a:spcPts val="0"/>
              </a:spcBef>
              <a:spcAft>
                <a:spcPts val="0"/>
              </a:spcAft>
              <a:buSzPts val="2000"/>
              <a:buChar char="■"/>
              <a:defRPr/>
            </a:lvl9pPr>
          </a:lstStyle>
          <a:p>
            <a:pPr lvl="0"/>
            <a:r>
              <a:rPr lang="es-MX"/>
              <a:t>Haga clic para modificar los estilos de texto del patrón</a:t>
            </a:r>
          </a:p>
        </p:txBody>
      </p:sp>
    </p:spTree>
    <p:extLst>
      <p:ext uri="{BB962C8B-B14F-4D97-AF65-F5344CB8AC3E}">
        <p14:creationId xmlns:p14="http://schemas.microsoft.com/office/powerpoint/2010/main" val="1154008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1 column" preserve="1">
  <p:cSld name="1_Title + 1 column">
    <p:bg>
      <p:bgPr>
        <a:solidFill>
          <a:schemeClr val="bg1"/>
        </a:solidFill>
        <a:effectLst/>
      </p:bgPr>
    </p:bg>
    <p:spTree>
      <p:nvGrpSpPr>
        <p:cNvPr id="1" name="Shape 54"/>
        <p:cNvGrpSpPr/>
        <p:nvPr/>
      </p:nvGrpSpPr>
      <p:grpSpPr>
        <a:xfrm>
          <a:off x="0" y="0"/>
          <a:ext cx="0" cy="0"/>
          <a:chOff x="0" y="0"/>
          <a:chExt cx="0" cy="0"/>
        </a:xfrm>
      </p:grpSpPr>
      <p:sp>
        <p:nvSpPr>
          <p:cNvPr id="4" name="Rectángulo 3">
            <a:extLst>
              <a:ext uri="{FF2B5EF4-FFF2-40B4-BE49-F238E27FC236}">
                <a16:creationId xmlns:a16="http://schemas.microsoft.com/office/drawing/2014/main" id="{25835F92-FAC3-D408-D9C7-BEA4C105F4B2}"/>
              </a:ext>
            </a:extLst>
          </p:cNvPr>
          <p:cNvSpPr/>
          <p:nvPr/>
        </p:nvSpPr>
        <p:spPr>
          <a:xfrm>
            <a:off x="0" y="5356843"/>
            <a:ext cx="12192000" cy="150115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Elipse 5">
            <a:extLst>
              <a:ext uri="{FF2B5EF4-FFF2-40B4-BE49-F238E27FC236}">
                <a16:creationId xmlns:a16="http://schemas.microsoft.com/office/drawing/2014/main" id="{AFBFB557-B7BA-0F59-8B8D-367A73D0C94D}"/>
              </a:ext>
            </a:extLst>
          </p:cNvPr>
          <p:cNvSpPr/>
          <p:nvPr/>
        </p:nvSpPr>
        <p:spPr>
          <a:xfrm>
            <a:off x="1708077" y="5871010"/>
            <a:ext cx="394338" cy="39433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latin typeface="Source Sans Pro" panose="020B0503030403020204" pitchFamily="34" charset="0"/>
              <a:ea typeface="Source Sans Pro" panose="020B0503030403020204" pitchFamily="34" charset="0"/>
            </a:endParaRPr>
          </a:p>
        </p:txBody>
      </p:sp>
      <p:sp>
        <p:nvSpPr>
          <p:cNvPr id="35" name="Google Shape;68;p5">
            <a:extLst>
              <a:ext uri="{FF2B5EF4-FFF2-40B4-BE49-F238E27FC236}">
                <a16:creationId xmlns:a16="http://schemas.microsoft.com/office/drawing/2014/main" id="{913288CA-69DC-A79A-3BE5-32EE9D2D0436}"/>
              </a:ext>
            </a:extLst>
          </p:cNvPr>
          <p:cNvSpPr txBox="1">
            <a:spLocks noGrp="1"/>
          </p:cNvSpPr>
          <p:nvPr>
            <p:ph type="body" idx="12"/>
          </p:nvPr>
        </p:nvSpPr>
        <p:spPr>
          <a:xfrm>
            <a:off x="5118005" y="5763019"/>
            <a:ext cx="1942908" cy="682644"/>
          </a:xfrm>
          <a:prstGeom prst="rect">
            <a:avLst/>
          </a:prstGeom>
        </p:spPr>
        <p:txBody>
          <a:bodyPr spcFirstLastPara="1" wrap="square" lIns="91425" tIns="91425" rIns="91425" bIns="91425" anchor="t" anchorCtr="0">
            <a:normAutofit/>
          </a:bodyPr>
          <a:lstStyle>
            <a:lvl1pPr marL="135450" lvl="0" indent="0">
              <a:spcBef>
                <a:spcPts val="800"/>
              </a:spcBef>
              <a:spcAft>
                <a:spcPts val="0"/>
              </a:spcAft>
              <a:buSzPts val="2000"/>
              <a:buNone/>
              <a:defRPr sz="900">
                <a:solidFill>
                  <a:schemeClr val="bg2">
                    <a:lumMod val="25000"/>
                  </a:schemeClr>
                </a:solidFill>
                <a:latin typeface="Source Sans Pro" panose="020B0503030403020204" pitchFamily="34" charset="0"/>
                <a:ea typeface="Source Sans Pro" panose="020B0503030403020204" pitchFamily="34" charset="0"/>
              </a:defRPr>
            </a:lvl1pPr>
            <a:lvl2pPr marL="1219048" lvl="1" indent="-474074">
              <a:spcBef>
                <a:spcPts val="0"/>
              </a:spcBef>
              <a:spcAft>
                <a:spcPts val="0"/>
              </a:spcAft>
              <a:buSzPts val="2000"/>
              <a:buChar char="⋄"/>
              <a:defRPr/>
            </a:lvl2pPr>
            <a:lvl3pPr marL="1828571" lvl="2" indent="-474074">
              <a:spcBef>
                <a:spcPts val="0"/>
              </a:spcBef>
              <a:spcAft>
                <a:spcPts val="0"/>
              </a:spcAft>
              <a:buSzPts val="2000"/>
              <a:buChar char="⋄"/>
              <a:defRPr/>
            </a:lvl3pPr>
            <a:lvl4pPr marL="2438095" lvl="3" indent="-474074">
              <a:spcBef>
                <a:spcPts val="0"/>
              </a:spcBef>
              <a:spcAft>
                <a:spcPts val="0"/>
              </a:spcAft>
              <a:buSzPts val="2000"/>
              <a:buChar char="⋄"/>
              <a:defRPr/>
            </a:lvl4pPr>
            <a:lvl5pPr marL="3047619" lvl="4" indent="-474074">
              <a:spcBef>
                <a:spcPts val="0"/>
              </a:spcBef>
              <a:spcAft>
                <a:spcPts val="0"/>
              </a:spcAft>
              <a:buSzPts val="2000"/>
              <a:buChar char="⋄"/>
              <a:defRPr/>
            </a:lvl5pPr>
            <a:lvl6pPr marL="3657143" lvl="5" indent="-474074">
              <a:spcBef>
                <a:spcPts val="0"/>
              </a:spcBef>
              <a:spcAft>
                <a:spcPts val="0"/>
              </a:spcAft>
              <a:buSzPts val="2000"/>
              <a:buChar char="⋄"/>
              <a:defRPr/>
            </a:lvl6pPr>
            <a:lvl7pPr marL="4266666" lvl="6" indent="-474074">
              <a:spcBef>
                <a:spcPts val="0"/>
              </a:spcBef>
              <a:spcAft>
                <a:spcPts val="0"/>
              </a:spcAft>
              <a:buSzPts val="2000"/>
              <a:buChar char="●"/>
              <a:defRPr/>
            </a:lvl7pPr>
            <a:lvl8pPr marL="4876190" lvl="7" indent="-474074">
              <a:spcBef>
                <a:spcPts val="0"/>
              </a:spcBef>
              <a:spcAft>
                <a:spcPts val="0"/>
              </a:spcAft>
              <a:buSzPts val="2000"/>
              <a:buChar char="○"/>
              <a:defRPr/>
            </a:lvl8pPr>
            <a:lvl9pPr marL="5485714" lvl="8" indent="-474074">
              <a:spcBef>
                <a:spcPts val="0"/>
              </a:spcBef>
              <a:spcAft>
                <a:spcPts val="0"/>
              </a:spcAft>
              <a:buSzPts val="2000"/>
              <a:buChar char="■"/>
              <a:defRPr/>
            </a:lvl9pPr>
          </a:lstStyle>
          <a:p>
            <a:pPr lvl="0"/>
            <a:r>
              <a:rPr lang="es-MX"/>
              <a:t>Haga clic para modificar los estilos de texto del patrón</a:t>
            </a:r>
          </a:p>
        </p:txBody>
      </p:sp>
      <p:sp>
        <p:nvSpPr>
          <p:cNvPr id="34" name="Google Shape;68;p5">
            <a:extLst>
              <a:ext uri="{FF2B5EF4-FFF2-40B4-BE49-F238E27FC236}">
                <a16:creationId xmlns:a16="http://schemas.microsoft.com/office/drawing/2014/main" id="{DC3A911B-2254-B031-30A5-64E04F251859}"/>
              </a:ext>
            </a:extLst>
          </p:cNvPr>
          <p:cNvSpPr txBox="1">
            <a:spLocks noGrp="1"/>
          </p:cNvSpPr>
          <p:nvPr>
            <p:ph type="body" idx="11"/>
          </p:nvPr>
        </p:nvSpPr>
        <p:spPr>
          <a:xfrm>
            <a:off x="2047837" y="5759782"/>
            <a:ext cx="1942908" cy="682644"/>
          </a:xfrm>
          <a:prstGeom prst="rect">
            <a:avLst/>
          </a:prstGeom>
        </p:spPr>
        <p:txBody>
          <a:bodyPr spcFirstLastPara="1" wrap="square" lIns="91425" tIns="91425" rIns="91425" bIns="91425" anchor="t" anchorCtr="0">
            <a:normAutofit/>
          </a:bodyPr>
          <a:lstStyle>
            <a:lvl1pPr marL="135450" lvl="0" indent="0">
              <a:spcBef>
                <a:spcPts val="800"/>
              </a:spcBef>
              <a:spcAft>
                <a:spcPts val="0"/>
              </a:spcAft>
              <a:buSzPts val="2000"/>
              <a:buNone/>
              <a:defRPr sz="900">
                <a:solidFill>
                  <a:schemeClr val="bg2">
                    <a:lumMod val="25000"/>
                  </a:schemeClr>
                </a:solidFill>
                <a:latin typeface="Source Sans Pro" panose="020B0503030403020204" pitchFamily="34" charset="0"/>
                <a:ea typeface="Source Sans Pro" panose="020B0503030403020204" pitchFamily="34" charset="0"/>
              </a:defRPr>
            </a:lvl1pPr>
            <a:lvl2pPr marL="1219048" lvl="1" indent="-474074">
              <a:spcBef>
                <a:spcPts val="0"/>
              </a:spcBef>
              <a:spcAft>
                <a:spcPts val="0"/>
              </a:spcAft>
              <a:buSzPts val="2000"/>
              <a:buChar char="⋄"/>
              <a:defRPr/>
            </a:lvl2pPr>
            <a:lvl3pPr marL="1828571" lvl="2" indent="-474074">
              <a:spcBef>
                <a:spcPts val="0"/>
              </a:spcBef>
              <a:spcAft>
                <a:spcPts val="0"/>
              </a:spcAft>
              <a:buSzPts val="2000"/>
              <a:buChar char="⋄"/>
              <a:defRPr/>
            </a:lvl3pPr>
            <a:lvl4pPr marL="2438095" lvl="3" indent="-474074">
              <a:spcBef>
                <a:spcPts val="0"/>
              </a:spcBef>
              <a:spcAft>
                <a:spcPts val="0"/>
              </a:spcAft>
              <a:buSzPts val="2000"/>
              <a:buChar char="⋄"/>
              <a:defRPr/>
            </a:lvl4pPr>
            <a:lvl5pPr marL="3047619" lvl="4" indent="-474074">
              <a:spcBef>
                <a:spcPts val="0"/>
              </a:spcBef>
              <a:spcAft>
                <a:spcPts val="0"/>
              </a:spcAft>
              <a:buSzPts val="2000"/>
              <a:buChar char="⋄"/>
              <a:defRPr/>
            </a:lvl5pPr>
            <a:lvl6pPr marL="3657143" lvl="5" indent="-474074">
              <a:spcBef>
                <a:spcPts val="0"/>
              </a:spcBef>
              <a:spcAft>
                <a:spcPts val="0"/>
              </a:spcAft>
              <a:buSzPts val="2000"/>
              <a:buChar char="⋄"/>
              <a:defRPr/>
            </a:lvl6pPr>
            <a:lvl7pPr marL="4266666" lvl="6" indent="-474074">
              <a:spcBef>
                <a:spcPts val="0"/>
              </a:spcBef>
              <a:spcAft>
                <a:spcPts val="0"/>
              </a:spcAft>
              <a:buSzPts val="2000"/>
              <a:buChar char="●"/>
              <a:defRPr/>
            </a:lvl7pPr>
            <a:lvl8pPr marL="4876190" lvl="7" indent="-474074">
              <a:spcBef>
                <a:spcPts val="0"/>
              </a:spcBef>
              <a:spcAft>
                <a:spcPts val="0"/>
              </a:spcAft>
              <a:buSzPts val="2000"/>
              <a:buChar char="○"/>
              <a:defRPr/>
            </a:lvl8pPr>
            <a:lvl9pPr marL="5485714" lvl="8" indent="-474074">
              <a:spcBef>
                <a:spcPts val="0"/>
              </a:spcBef>
              <a:spcAft>
                <a:spcPts val="0"/>
              </a:spcAft>
              <a:buSzPts val="2000"/>
              <a:buChar char="■"/>
              <a:defRPr/>
            </a:lvl9pPr>
          </a:lstStyle>
          <a:p>
            <a:pPr lvl="0"/>
            <a:r>
              <a:rPr lang="es-MX"/>
              <a:t>Haga clic para modificar los estilos de texto del patrón</a:t>
            </a:r>
          </a:p>
        </p:txBody>
      </p:sp>
      <p:sp>
        <p:nvSpPr>
          <p:cNvPr id="68" name="Google Shape;68;p5"/>
          <p:cNvSpPr txBox="1">
            <a:spLocks noGrp="1"/>
          </p:cNvSpPr>
          <p:nvPr>
            <p:ph type="body" idx="1"/>
          </p:nvPr>
        </p:nvSpPr>
        <p:spPr>
          <a:xfrm>
            <a:off x="667801" y="373576"/>
            <a:ext cx="3401627" cy="570454"/>
          </a:xfrm>
          <a:prstGeom prst="rect">
            <a:avLst/>
          </a:prstGeom>
        </p:spPr>
        <p:txBody>
          <a:bodyPr spcFirstLastPara="1" wrap="square" lIns="91425" tIns="91425" rIns="91425" bIns="91425" anchor="ctr" anchorCtr="0">
            <a:normAutofit/>
          </a:bodyPr>
          <a:lstStyle>
            <a:lvl1pPr marL="135450" lvl="0" indent="0" algn="l">
              <a:spcBef>
                <a:spcPts val="800"/>
              </a:spcBef>
              <a:spcAft>
                <a:spcPts val="0"/>
              </a:spcAft>
              <a:buSzPts val="2000"/>
              <a:buNone/>
              <a:defRPr sz="1600" b="1" i="0">
                <a:solidFill>
                  <a:schemeClr val="bg2">
                    <a:lumMod val="90000"/>
                  </a:schemeClr>
                </a:solidFill>
                <a:latin typeface="Source Sans Pro" panose="020B0503030403020204" pitchFamily="34" charset="0"/>
                <a:ea typeface="Source Sans Pro" panose="020B0503030403020204" pitchFamily="34" charset="0"/>
              </a:defRPr>
            </a:lvl1pPr>
            <a:lvl2pPr marL="1219048" lvl="1" indent="-474074">
              <a:spcBef>
                <a:spcPts val="0"/>
              </a:spcBef>
              <a:spcAft>
                <a:spcPts val="0"/>
              </a:spcAft>
              <a:buSzPts val="2000"/>
              <a:buChar char="⋄"/>
              <a:defRPr/>
            </a:lvl2pPr>
            <a:lvl3pPr marL="1828571" lvl="2" indent="-474074">
              <a:spcBef>
                <a:spcPts val="0"/>
              </a:spcBef>
              <a:spcAft>
                <a:spcPts val="0"/>
              </a:spcAft>
              <a:buSzPts val="2000"/>
              <a:buChar char="⋄"/>
              <a:defRPr/>
            </a:lvl3pPr>
            <a:lvl4pPr marL="2438095" lvl="3" indent="-474074">
              <a:spcBef>
                <a:spcPts val="0"/>
              </a:spcBef>
              <a:spcAft>
                <a:spcPts val="0"/>
              </a:spcAft>
              <a:buSzPts val="2000"/>
              <a:buChar char="⋄"/>
              <a:defRPr/>
            </a:lvl4pPr>
            <a:lvl5pPr marL="3047619" lvl="4" indent="-474074">
              <a:spcBef>
                <a:spcPts val="0"/>
              </a:spcBef>
              <a:spcAft>
                <a:spcPts val="0"/>
              </a:spcAft>
              <a:buSzPts val="2000"/>
              <a:buChar char="⋄"/>
              <a:defRPr/>
            </a:lvl5pPr>
            <a:lvl6pPr marL="3657143" lvl="5" indent="-474074">
              <a:spcBef>
                <a:spcPts val="0"/>
              </a:spcBef>
              <a:spcAft>
                <a:spcPts val="0"/>
              </a:spcAft>
              <a:buSzPts val="2000"/>
              <a:buChar char="⋄"/>
              <a:defRPr/>
            </a:lvl6pPr>
            <a:lvl7pPr marL="4266666" lvl="6" indent="-474074">
              <a:spcBef>
                <a:spcPts val="0"/>
              </a:spcBef>
              <a:spcAft>
                <a:spcPts val="0"/>
              </a:spcAft>
              <a:buSzPts val="2000"/>
              <a:buChar char="●"/>
              <a:defRPr/>
            </a:lvl7pPr>
            <a:lvl8pPr marL="4876190" lvl="7" indent="-474074">
              <a:spcBef>
                <a:spcPts val="0"/>
              </a:spcBef>
              <a:spcAft>
                <a:spcPts val="0"/>
              </a:spcAft>
              <a:buSzPts val="2000"/>
              <a:buChar char="○"/>
              <a:defRPr/>
            </a:lvl8pPr>
            <a:lvl9pPr marL="5485714" lvl="8" indent="-474074">
              <a:spcBef>
                <a:spcPts val="0"/>
              </a:spcBef>
              <a:spcAft>
                <a:spcPts val="0"/>
              </a:spcAft>
              <a:buSzPts val="2000"/>
              <a:buChar char="■"/>
              <a:defRPr/>
            </a:lvl9pPr>
          </a:lstStyle>
          <a:p>
            <a:pPr lvl="0"/>
            <a:r>
              <a:rPr lang="es-MX"/>
              <a:t>Haga clic para modificar los estilos de texto del patrón</a:t>
            </a:r>
          </a:p>
        </p:txBody>
      </p:sp>
      <p:sp>
        <p:nvSpPr>
          <p:cNvPr id="2" name="Forma libre: forma 1">
            <a:extLst>
              <a:ext uri="{FF2B5EF4-FFF2-40B4-BE49-F238E27FC236}">
                <a16:creationId xmlns:a16="http://schemas.microsoft.com/office/drawing/2014/main" id="{BAE62FAF-81CB-6369-A239-D6712D673170}"/>
              </a:ext>
            </a:extLst>
          </p:cNvPr>
          <p:cNvSpPr/>
          <p:nvPr/>
        </p:nvSpPr>
        <p:spPr>
          <a:xfrm>
            <a:off x="-451003" y="944030"/>
            <a:ext cx="2153054" cy="400110"/>
          </a:xfrm>
          <a:custGeom>
            <a:avLst/>
            <a:gdLst>
              <a:gd name="connsiteX0" fmla="*/ 0 w 8081635"/>
              <a:gd name="connsiteY0" fmla="*/ 0 h 5835"/>
              <a:gd name="connsiteX1" fmla="*/ 8081636 w 8081635"/>
              <a:gd name="connsiteY1" fmla="*/ 0 h 5835"/>
            </a:gdLst>
            <a:ahLst/>
            <a:cxnLst>
              <a:cxn ang="0">
                <a:pos x="connsiteX0" y="connsiteY0"/>
              </a:cxn>
              <a:cxn ang="0">
                <a:pos x="connsiteX1" y="connsiteY1"/>
              </a:cxn>
            </a:cxnLst>
            <a:rect l="l" t="t" r="r" b="b"/>
            <a:pathLst>
              <a:path w="8081635" h="5835">
                <a:moveTo>
                  <a:pt x="0" y="0"/>
                </a:moveTo>
                <a:lnTo>
                  <a:pt x="8081636" y="0"/>
                </a:lnTo>
              </a:path>
            </a:pathLst>
          </a:custGeom>
          <a:ln w="5832" cap="flat">
            <a:solidFill>
              <a:schemeClr val="bg1"/>
            </a:solidFill>
            <a:prstDash val="solid"/>
            <a:miter/>
          </a:ln>
        </p:spPr>
        <p:txBody>
          <a:bodyPr rtlCol="0" anchor="ctr"/>
          <a:lstStyle/>
          <a:p>
            <a:endParaRPr lang="es-CO"/>
          </a:p>
        </p:txBody>
      </p:sp>
      <p:sp>
        <p:nvSpPr>
          <p:cNvPr id="3" name="Forma libre: forma 2">
            <a:extLst>
              <a:ext uri="{FF2B5EF4-FFF2-40B4-BE49-F238E27FC236}">
                <a16:creationId xmlns:a16="http://schemas.microsoft.com/office/drawing/2014/main" id="{99E9F611-7DB2-68CF-0EB0-2C830AE26546}"/>
              </a:ext>
            </a:extLst>
          </p:cNvPr>
          <p:cNvSpPr/>
          <p:nvPr/>
        </p:nvSpPr>
        <p:spPr>
          <a:xfrm>
            <a:off x="493708" y="618386"/>
            <a:ext cx="210957" cy="174777"/>
          </a:xfrm>
          <a:custGeom>
            <a:avLst/>
            <a:gdLst>
              <a:gd name="connsiteX0" fmla="*/ 197127 w 210957"/>
              <a:gd name="connsiteY0" fmla="*/ 108309 h 174777"/>
              <a:gd name="connsiteX1" fmla="*/ 210958 w 210957"/>
              <a:gd name="connsiteY1" fmla="*/ 112803 h 174777"/>
              <a:gd name="connsiteX2" fmla="*/ 181663 w 210957"/>
              <a:gd name="connsiteY2" fmla="*/ 159780 h 174777"/>
              <a:gd name="connsiteX3" fmla="*/ 147408 w 210957"/>
              <a:gd name="connsiteY3" fmla="*/ 174777 h 174777"/>
              <a:gd name="connsiteX4" fmla="*/ 124707 w 210957"/>
              <a:gd name="connsiteY4" fmla="*/ 166491 h 174777"/>
              <a:gd name="connsiteX5" fmla="*/ 116362 w 210957"/>
              <a:gd name="connsiteY5" fmla="*/ 144257 h 174777"/>
              <a:gd name="connsiteX6" fmla="*/ 124065 w 210957"/>
              <a:gd name="connsiteY6" fmla="*/ 104866 h 174777"/>
              <a:gd name="connsiteX7" fmla="*/ 137021 w 210957"/>
              <a:gd name="connsiteY7" fmla="*/ 54738 h 174777"/>
              <a:gd name="connsiteX8" fmla="*/ 139005 w 210957"/>
              <a:gd name="connsiteY8" fmla="*/ 39507 h 174777"/>
              <a:gd name="connsiteX9" fmla="*/ 135912 w 210957"/>
              <a:gd name="connsiteY9" fmla="*/ 29353 h 174777"/>
              <a:gd name="connsiteX10" fmla="*/ 128209 w 210957"/>
              <a:gd name="connsiteY10" fmla="*/ 25735 h 174777"/>
              <a:gd name="connsiteX11" fmla="*/ 110352 w 210957"/>
              <a:gd name="connsiteY11" fmla="*/ 32855 h 174777"/>
              <a:gd name="connsiteX12" fmla="*/ 80824 w 210957"/>
              <a:gd name="connsiteY12" fmla="*/ 67927 h 174777"/>
              <a:gd name="connsiteX13" fmla="*/ 59932 w 210957"/>
              <a:gd name="connsiteY13" fmla="*/ 116363 h 174777"/>
              <a:gd name="connsiteX14" fmla="*/ 45110 w 210957"/>
              <a:gd name="connsiteY14" fmla="*/ 171042 h 174777"/>
              <a:gd name="connsiteX15" fmla="*/ 0 w 210957"/>
              <a:gd name="connsiteY15" fmla="*/ 172910 h 174777"/>
              <a:gd name="connsiteX16" fmla="*/ 35247 w 210957"/>
              <a:gd name="connsiteY16" fmla="*/ 36356 h 174777"/>
              <a:gd name="connsiteX17" fmla="*/ 35714 w 210957"/>
              <a:gd name="connsiteY17" fmla="*/ 32271 h 174777"/>
              <a:gd name="connsiteX18" fmla="*/ 32096 w 210957"/>
              <a:gd name="connsiteY18" fmla="*/ 24393 h 174777"/>
              <a:gd name="connsiteX19" fmla="*/ 18382 w 210957"/>
              <a:gd name="connsiteY19" fmla="*/ 21592 h 174777"/>
              <a:gd name="connsiteX20" fmla="*/ 9337 w 210957"/>
              <a:gd name="connsiteY20" fmla="*/ 21592 h 174777"/>
              <a:gd name="connsiteX21" fmla="*/ 11788 w 210957"/>
              <a:gd name="connsiteY21" fmla="*/ 5369 h 174777"/>
              <a:gd name="connsiteX22" fmla="*/ 85434 w 210957"/>
              <a:gd name="connsiteY22" fmla="*/ 1984 h 174777"/>
              <a:gd name="connsiteX23" fmla="*/ 72420 w 210957"/>
              <a:gd name="connsiteY23" fmla="*/ 58998 h 174777"/>
              <a:gd name="connsiteX24" fmla="*/ 146066 w 210957"/>
              <a:gd name="connsiteY24" fmla="*/ 0 h 174777"/>
              <a:gd name="connsiteX25" fmla="*/ 172793 w 210957"/>
              <a:gd name="connsiteY25" fmla="*/ 10329 h 174777"/>
              <a:gd name="connsiteX26" fmla="*/ 183122 w 210957"/>
              <a:gd name="connsiteY26" fmla="*/ 36648 h 174777"/>
              <a:gd name="connsiteX27" fmla="*/ 178453 w 210957"/>
              <a:gd name="connsiteY27" fmla="*/ 67693 h 174777"/>
              <a:gd name="connsiteX28" fmla="*/ 162989 w 210957"/>
              <a:gd name="connsiteY28" fmla="*/ 127742 h 174777"/>
              <a:gd name="connsiteX29" fmla="*/ 158729 w 210957"/>
              <a:gd name="connsiteY29" fmla="*/ 145774 h 174777"/>
              <a:gd name="connsiteX30" fmla="*/ 159955 w 210957"/>
              <a:gd name="connsiteY30" fmla="*/ 149684 h 174777"/>
              <a:gd name="connsiteX31" fmla="*/ 163689 w 210957"/>
              <a:gd name="connsiteY31" fmla="*/ 151143 h 174777"/>
              <a:gd name="connsiteX32" fmla="*/ 175944 w 210957"/>
              <a:gd name="connsiteY32" fmla="*/ 144023 h 174777"/>
              <a:gd name="connsiteX33" fmla="*/ 197069 w 210957"/>
              <a:gd name="connsiteY33" fmla="*/ 108309 h 17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10957" h="174777">
                <a:moveTo>
                  <a:pt x="197127" y="108309"/>
                </a:moveTo>
                <a:lnTo>
                  <a:pt x="210958" y="112803"/>
                </a:lnTo>
                <a:cubicBezTo>
                  <a:pt x="202555" y="134161"/>
                  <a:pt x="192809" y="149801"/>
                  <a:pt x="181663" y="159780"/>
                </a:cubicBezTo>
                <a:cubicBezTo>
                  <a:pt x="170400" y="169759"/>
                  <a:pt x="158904" y="174777"/>
                  <a:pt x="147408" y="174777"/>
                </a:cubicBezTo>
                <a:cubicBezTo>
                  <a:pt x="137604" y="174777"/>
                  <a:pt x="130134" y="171859"/>
                  <a:pt x="124707" y="166491"/>
                </a:cubicBezTo>
                <a:cubicBezTo>
                  <a:pt x="119280" y="160888"/>
                  <a:pt x="116362" y="153477"/>
                  <a:pt x="116362" y="144257"/>
                </a:cubicBezTo>
                <a:cubicBezTo>
                  <a:pt x="116362" y="136145"/>
                  <a:pt x="119047" y="122898"/>
                  <a:pt x="124065" y="104866"/>
                </a:cubicBezTo>
                <a:cubicBezTo>
                  <a:pt x="131477" y="77731"/>
                  <a:pt x="135678" y="61099"/>
                  <a:pt x="137021" y="54738"/>
                </a:cubicBezTo>
                <a:cubicBezTo>
                  <a:pt x="138246" y="48494"/>
                  <a:pt x="139005" y="43359"/>
                  <a:pt x="139005" y="39507"/>
                </a:cubicBezTo>
                <a:cubicBezTo>
                  <a:pt x="139005" y="35247"/>
                  <a:pt x="137837" y="31746"/>
                  <a:pt x="135912" y="29353"/>
                </a:cubicBezTo>
                <a:cubicBezTo>
                  <a:pt x="133811" y="26786"/>
                  <a:pt x="131301" y="25735"/>
                  <a:pt x="128209" y="25735"/>
                </a:cubicBezTo>
                <a:cubicBezTo>
                  <a:pt x="122665" y="25735"/>
                  <a:pt x="116771" y="28011"/>
                  <a:pt x="110352" y="32855"/>
                </a:cubicBezTo>
                <a:cubicBezTo>
                  <a:pt x="99906" y="40674"/>
                  <a:pt x="90102" y="52287"/>
                  <a:pt x="80824" y="67927"/>
                </a:cubicBezTo>
                <a:cubicBezTo>
                  <a:pt x="71428" y="83566"/>
                  <a:pt x="64542" y="99673"/>
                  <a:pt x="59932" y="116363"/>
                </a:cubicBezTo>
                <a:lnTo>
                  <a:pt x="45110" y="171042"/>
                </a:lnTo>
                <a:lnTo>
                  <a:pt x="0" y="172910"/>
                </a:lnTo>
                <a:lnTo>
                  <a:pt x="35247" y="36356"/>
                </a:lnTo>
                <a:cubicBezTo>
                  <a:pt x="35481" y="34839"/>
                  <a:pt x="35714" y="33555"/>
                  <a:pt x="35714" y="32271"/>
                </a:cubicBezTo>
                <a:cubicBezTo>
                  <a:pt x="35714" y="28828"/>
                  <a:pt x="34605" y="26202"/>
                  <a:pt x="32096" y="24393"/>
                </a:cubicBezTo>
                <a:cubicBezTo>
                  <a:pt x="29703" y="22526"/>
                  <a:pt x="25035" y="21592"/>
                  <a:pt x="18382" y="21592"/>
                </a:cubicBezTo>
                <a:lnTo>
                  <a:pt x="9337" y="21592"/>
                </a:lnTo>
                <a:lnTo>
                  <a:pt x="11788" y="5369"/>
                </a:lnTo>
                <a:lnTo>
                  <a:pt x="85434" y="1984"/>
                </a:lnTo>
                <a:lnTo>
                  <a:pt x="72420" y="58998"/>
                </a:lnTo>
                <a:cubicBezTo>
                  <a:pt x="97572" y="19433"/>
                  <a:pt x="122140" y="0"/>
                  <a:pt x="146066" y="0"/>
                </a:cubicBezTo>
                <a:cubicBezTo>
                  <a:pt x="156862" y="0"/>
                  <a:pt x="165849" y="3385"/>
                  <a:pt x="172793" y="10329"/>
                </a:cubicBezTo>
                <a:cubicBezTo>
                  <a:pt x="179737" y="17390"/>
                  <a:pt x="183122" y="26085"/>
                  <a:pt x="183122" y="36648"/>
                </a:cubicBezTo>
                <a:cubicBezTo>
                  <a:pt x="183122" y="45051"/>
                  <a:pt x="181605" y="55439"/>
                  <a:pt x="178453" y="67693"/>
                </a:cubicBezTo>
                <a:lnTo>
                  <a:pt x="162989" y="127742"/>
                </a:lnTo>
                <a:cubicBezTo>
                  <a:pt x="160071" y="137196"/>
                  <a:pt x="158729" y="143265"/>
                  <a:pt x="158729" y="145774"/>
                </a:cubicBezTo>
                <a:cubicBezTo>
                  <a:pt x="158729" y="147525"/>
                  <a:pt x="159312" y="148925"/>
                  <a:pt x="159955" y="149684"/>
                </a:cubicBezTo>
                <a:cubicBezTo>
                  <a:pt x="160947" y="150618"/>
                  <a:pt x="162172" y="151143"/>
                  <a:pt x="163689" y="151143"/>
                </a:cubicBezTo>
                <a:cubicBezTo>
                  <a:pt x="167424" y="151143"/>
                  <a:pt x="171567" y="148867"/>
                  <a:pt x="175944" y="144023"/>
                </a:cubicBezTo>
                <a:cubicBezTo>
                  <a:pt x="183122" y="135970"/>
                  <a:pt x="190241" y="123949"/>
                  <a:pt x="197069" y="108309"/>
                </a:cubicBezTo>
              </a:path>
            </a:pathLst>
          </a:custGeom>
          <a:solidFill>
            <a:schemeClr val="bg2">
              <a:lumMod val="90000"/>
            </a:schemeClr>
          </a:solidFill>
          <a:ln w="5832" cap="flat">
            <a:noFill/>
            <a:prstDash val="solid"/>
            <a:miter/>
          </a:ln>
        </p:spPr>
        <p:txBody>
          <a:bodyPr rtlCol="0" anchor="ctr"/>
          <a:lstStyle/>
          <a:p>
            <a:endParaRPr lang="es-CO">
              <a:latin typeface="Source Sans Pro" panose="020B0503030403020204" pitchFamily="34" charset="0"/>
              <a:ea typeface="Source Sans Pro" panose="020B0503030403020204" pitchFamily="34" charset="0"/>
            </a:endParaRPr>
          </a:p>
        </p:txBody>
      </p:sp>
      <p:sp>
        <p:nvSpPr>
          <p:cNvPr id="5" name="Google Shape;67;p5">
            <a:extLst>
              <a:ext uri="{FF2B5EF4-FFF2-40B4-BE49-F238E27FC236}">
                <a16:creationId xmlns:a16="http://schemas.microsoft.com/office/drawing/2014/main" id="{CE48F06D-6F7A-6648-700D-EEC799DEF97A}"/>
              </a:ext>
            </a:extLst>
          </p:cNvPr>
          <p:cNvSpPr txBox="1">
            <a:spLocks noGrp="1"/>
          </p:cNvSpPr>
          <p:nvPr>
            <p:ph type="title"/>
          </p:nvPr>
        </p:nvSpPr>
        <p:spPr>
          <a:xfrm>
            <a:off x="704665" y="1037972"/>
            <a:ext cx="2722178" cy="1349627"/>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sz="2800" b="1" i="0">
                <a:solidFill>
                  <a:schemeClr val="bg2">
                    <a:lumMod val="10000"/>
                  </a:schemeClr>
                </a:solidFill>
                <a:latin typeface="Source Sans Pro" panose="020B0503030403020204" pitchFamily="34" charset="0"/>
                <a:ea typeface="Source Sans Pro" panose="020B0503030403020204" pitchFamily="34" charset="0"/>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r>
              <a:rPr lang="es-MX"/>
              <a:t>Haz clic para modificar el estilo de título del patrón</a:t>
            </a:r>
            <a:endParaRPr lang="es-CO"/>
          </a:p>
        </p:txBody>
      </p:sp>
      <p:sp>
        <p:nvSpPr>
          <p:cNvPr id="8" name="Google Shape;68;p5">
            <a:extLst>
              <a:ext uri="{FF2B5EF4-FFF2-40B4-BE49-F238E27FC236}">
                <a16:creationId xmlns:a16="http://schemas.microsoft.com/office/drawing/2014/main" id="{F25702C9-17B7-E92B-C480-4ED09E9238FD}"/>
              </a:ext>
            </a:extLst>
          </p:cNvPr>
          <p:cNvSpPr txBox="1">
            <a:spLocks noGrp="1"/>
          </p:cNvSpPr>
          <p:nvPr>
            <p:ph type="body" idx="10"/>
          </p:nvPr>
        </p:nvSpPr>
        <p:spPr>
          <a:xfrm>
            <a:off x="577950" y="2474798"/>
            <a:ext cx="3140610" cy="2866921"/>
          </a:xfrm>
          <a:prstGeom prst="rect">
            <a:avLst/>
          </a:prstGeom>
        </p:spPr>
        <p:txBody>
          <a:bodyPr spcFirstLastPara="1" wrap="square" lIns="91425" tIns="91425" rIns="91425" bIns="91425" anchor="t" anchorCtr="0">
            <a:normAutofit/>
          </a:bodyPr>
          <a:lstStyle>
            <a:lvl1pPr marL="135450" lvl="0" indent="0">
              <a:spcBef>
                <a:spcPts val="800"/>
              </a:spcBef>
              <a:spcAft>
                <a:spcPts val="0"/>
              </a:spcAft>
              <a:buSzPts val="2000"/>
              <a:buNone/>
              <a:defRPr sz="1200">
                <a:solidFill>
                  <a:schemeClr val="bg2">
                    <a:lumMod val="10000"/>
                  </a:schemeClr>
                </a:solidFill>
                <a:latin typeface="Source Sans Pro" panose="020B0503030403020204" pitchFamily="34" charset="0"/>
                <a:ea typeface="Source Sans Pro" panose="020B0503030403020204" pitchFamily="34" charset="0"/>
              </a:defRPr>
            </a:lvl1pPr>
            <a:lvl2pPr marL="1219048" lvl="1" indent="-474074">
              <a:spcBef>
                <a:spcPts val="0"/>
              </a:spcBef>
              <a:spcAft>
                <a:spcPts val="0"/>
              </a:spcAft>
              <a:buSzPts val="2000"/>
              <a:buChar char="⋄"/>
              <a:defRPr/>
            </a:lvl2pPr>
            <a:lvl3pPr marL="1828571" lvl="2" indent="-474074">
              <a:spcBef>
                <a:spcPts val="0"/>
              </a:spcBef>
              <a:spcAft>
                <a:spcPts val="0"/>
              </a:spcAft>
              <a:buSzPts val="2000"/>
              <a:buChar char="⋄"/>
              <a:defRPr/>
            </a:lvl3pPr>
            <a:lvl4pPr marL="2438095" lvl="3" indent="-474074">
              <a:spcBef>
                <a:spcPts val="0"/>
              </a:spcBef>
              <a:spcAft>
                <a:spcPts val="0"/>
              </a:spcAft>
              <a:buSzPts val="2000"/>
              <a:buChar char="⋄"/>
              <a:defRPr/>
            </a:lvl4pPr>
            <a:lvl5pPr marL="3047619" lvl="4" indent="-474074">
              <a:spcBef>
                <a:spcPts val="0"/>
              </a:spcBef>
              <a:spcAft>
                <a:spcPts val="0"/>
              </a:spcAft>
              <a:buSzPts val="2000"/>
              <a:buChar char="⋄"/>
              <a:defRPr/>
            </a:lvl5pPr>
            <a:lvl6pPr marL="3657143" lvl="5" indent="-474074">
              <a:spcBef>
                <a:spcPts val="0"/>
              </a:spcBef>
              <a:spcAft>
                <a:spcPts val="0"/>
              </a:spcAft>
              <a:buSzPts val="2000"/>
              <a:buChar char="⋄"/>
              <a:defRPr/>
            </a:lvl6pPr>
            <a:lvl7pPr marL="4266666" lvl="6" indent="-474074">
              <a:spcBef>
                <a:spcPts val="0"/>
              </a:spcBef>
              <a:spcAft>
                <a:spcPts val="0"/>
              </a:spcAft>
              <a:buSzPts val="2000"/>
              <a:buChar char="●"/>
              <a:defRPr/>
            </a:lvl7pPr>
            <a:lvl8pPr marL="4876190" lvl="7" indent="-474074">
              <a:spcBef>
                <a:spcPts val="0"/>
              </a:spcBef>
              <a:spcAft>
                <a:spcPts val="0"/>
              </a:spcAft>
              <a:buSzPts val="2000"/>
              <a:buChar char="○"/>
              <a:defRPr/>
            </a:lvl8pPr>
            <a:lvl9pPr marL="5485714" lvl="8" indent="-474074">
              <a:spcBef>
                <a:spcPts val="0"/>
              </a:spcBef>
              <a:spcAft>
                <a:spcPts val="0"/>
              </a:spcAft>
              <a:buSzPts val="2000"/>
              <a:buChar char="■"/>
              <a:defRPr/>
            </a:lvl9pPr>
          </a:lstStyle>
          <a:p>
            <a:pPr lvl="0"/>
            <a:r>
              <a:rPr lang="es-MX"/>
              <a:t>Haga clic para modificar los estilos de texto del patrón</a:t>
            </a:r>
          </a:p>
        </p:txBody>
      </p:sp>
      <p:sp>
        <p:nvSpPr>
          <p:cNvPr id="9" name="Elipse 8">
            <a:extLst>
              <a:ext uri="{FF2B5EF4-FFF2-40B4-BE49-F238E27FC236}">
                <a16:creationId xmlns:a16="http://schemas.microsoft.com/office/drawing/2014/main" id="{E5BC31E4-E7E5-8AA6-6680-56F371B81085}"/>
              </a:ext>
            </a:extLst>
          </p:cNvPr>
          <p:cNvSpPr/>
          <p:nvPr/>
        </p:nvSpPr>
        <p:spPr>
          <a:xfrm>
            <a:off x="4701872" y="5871010"/>
            <a:ext cx="394338" cy="39433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latin typeface="Source Sans Pro" panose="020B0503030403020204" pitchFamily="34" charset="0"/>
              <a:ea typeface="Source Sans Pro" panose="020B0503030403020204" pitchFamily="34" charset="0"/>
            </a:endParaRPr>
          </a:p>
        </p:txBody>
      </p:sp>
      <p:sp>
        <p:nvSpPr>
          <p:cNvPr id="25" name="Forma libre: forma 22">
            <a:extLst>
              <a:ext uri="{FF2B5EF4-FFF2-40B4-BE49-F238E27FC236}">
                <a16:creationId xmlns:a16="http://schemas.microsoft.com/office/drawing/2014/main" id="{19AB5FE8-7291-3319-FB80-C876C57EF165}"/>
              </a:ext>
            </a:extLst>
          </p:cNvPr>
          <p:cNvSpPr/>
          <p:nvPr/>
        </p:nvSpPr>
        <p:spPr>
          <a:xfrm rot="16200000">
            <a:off x="3963226" y="5888589"/>
            <a:ext cx="781570" cy="326103"/>
          </a:xfrm>
          <a:custGeom>
            <a:avLst/>
            <a:gdLst>
              <a:gd name="connsiteX0" fmla="*/ 0 w 8081635"/>
              <a:gd name="connsiteY0" fmla="*/ 0 h 5835"/>
              <a:gd name="connsiteX1" fmla="*/ 8081636 w 8081635"/>
              <a:gd name="connsiteY1" fmla="*/ 0 h 5835"/>
            </a:gdLst>
            <a:ahLst/>
            <a:cxnLst>
              <a:cxn ang="0">
                <a:pos x="connsiteX0" y="connsiteY0"/>
              </a:cxn>
              <a:cxn ang="0">
                <a:pos x="connsiteX1" y="connsiteY1"/>
              </a:cxn>
            </a:cxnLst>
            <a:rect l="l" t="t" r="r" b="b"/>
            <a:pathLst>
              <a:path w="8081635" h="5835">
                <a:moveTo>
                  <a:pt x="0" y="0"/>
                </a:moveTo>
                <a:lnTo>
                  <a:pt x="8081636" y="0"/>
                </a:lnTo>
              </a:path>
            </a:pathLst>
          </a:custGeom>
          <a:ln w="5832" cap="flat">
            <a:solidFill>
              <a:schemeClr val="bg1">
                <a:lumMod val="75000"/>
              </a:schemeClr>
            </a:solidFill>
            <a:prstDash val="solid"/>
            <a:miter/>
          </a:ln>
        </p:spPr>
        <p:txBody>
          <a:bodyPr rtlCol="0" anchor="ctr"/>
          <a:lstStyle/>
          <a:p>
            <a:endParaRPr lang="es-CO" sz="1600">
              <a:latin typeface="Source Sans Pro" panose="020B0503030403020204" pitchFamily="34" charset="0"/>
              <a:ea typeface="Source Sans Pro" panose="020B0503030403020204" pitchFamily="34" charset="0"/>
            </a:endParaRPr>
          </a:p>
        </p:txBody>
      </p:sp>
      <p:sp>
        <p:nvSpPr>
          <p:cNvPr id="26" name="Forma libre: forma 23">
            <a:extLst>
              <a:ext uri="{FF2B5EF4-FFF2-40B4-BE49-F238E27FC236}">
                <a16:creationId xmlns:a16="http://schemas.microsoft.com/office/drawing/2014/main" id="{B728291D-C4A6-2795-DFD2-D8F5753B9189}"/>
              </a:ext>
            </a:extLst>
          </p:cNvPr>
          <p:cNvSpPr/>
          <p:nvPr/>
        </p:nvSpPr>
        <p:spPr>
          <a:xfrm rot="16200000">
            <a:off x="7109485" y="5888590"/>
            <a:ext cx="781570" cy="326103"/>
          </a:xfrm>
          <a:custGeom>
            <a:avLst/>
            <a:gdLst>
              <a:gd name="connsiteX0" fmla="*/ 0 w 8081635"/>
              <a:gd name="connsiteY0" fmla="*/ 0 h 5835"/>
              <a:gd name="connsiteX1" fmla="*/ 8081636 w 8081635"/>
              <a:gd name="connsiteY1" fmla="*/ 0 h 5835"/>
            </a:gdLst>
            <a:ahLst/>
            <a:cxnLst>
              <a:cxn ang="0">
                <a:pos x="connsiteX0" y="connsiteY0"/>
              </a:cxn>
              <a:cxn ang="0">
                <a:pos x="connsiteX1" y="connsiteY1"/>
              </a:cxn>
            </a:cxnLst>
            <a:rect l="l" t="t" r="r" b="b"/>
            <a:pathLst>
              <a:path w="8081635" h="5835">
                <a:moveTo>
                  <a:pt x="0" y="0"/>
                </a:moveTo>
                <a:lnTo>
                  <a:pt x="8081636" y="0"/>
                </a:lnTo>
              </a:path>
            </a:pathLst>
          </a:custGeom>
          <a:ln w="5832" cap="flat">
            <a:solidFill>
              <a:schemeClr val="bg1">
                <a:lumMod val="75000"/>
              </a:schemeClr>
            </a:solidFill>
            <a:prstDash val="solid"/>
            <a:miter/>
          </a:ln>
        </p:spPr>
        <p:txBody>
          <a:bodyPr rtlCol="0" anchor="ctr"/>
          <a:lstStyle/>
          <a:p>
            <a:endParaRPr lang="es-CO" sz="1600">
              <a:latin typeface="Source Sans Pro" panose="020B0503030403020204" pitchFamily="34" charset="0"/>
              <a:ea typeface="Source Sans Pro" panose="020B0503030403020204" pitchFamily="34" charset="0"/>
            </a:endParaRPr>
          </a:p>
        </p:txBody>
      </p:sp>
      <p:sp>
        <p:nvSpPr>
          <p:cNvPr id="29" name="Forma libre: forma 27">
            <a:extLst>
              <a:ext uri="{FF2B5EF4-FFF2-40B4-BE49-F238E27FC236}">
                <a16:creationId xmlns:a16="http://schemas.microsoft.com/office/drawing/2014/main" id="{74857A7F-43FF-6697-ADDC-AFC35ED205F5}"/>
              </a:ext>
            </a:extLst>
          </p:cNvPr>
          <p:cNvSpPr/>
          <p:nvPr/>
        </p:nvSpPr>
        <p:spPr>
          <a:xfrm>
            <a:off x="-451003" y="944030"/>
            <a:ext cx="2153054" cy="400110"/>
          </a:xfrm>
          <a:custGeom>
            <a:avLst/>
            <a:gdLst>
              <a:gd name="connsiteX0" fmla="*/ 0 w 8081635"/>
              <a:gd name="connsiteY0" fmla="*/ 0 h 5835"/>
              <a:gd name="connsiteX1" fmla="*/ 8081636 w 8081635"/>
              <a:gd name="connsiteY1" fmla="*/ 0 h 5835"/>
            </a:gdLst>
            <a:ahLst/>
            <a:cxnLst>
              <a:cxn ang="0">
                <a:pos x="connsiteX0" y="connsiteY0"/>
              </a:cxn>
              <a:cxn ang="0">
                <a:pos x="connsiteX1" y="connsiteY1"/>
              </a:cxn>
            </a:cxnLst>
            <a:rect l="l" t="t" r="r" b="b"/>
            <a:pathLst>
              <a:path w="8081635" h="5835">
                <a:moveTo>
                  <a:pt x="0" y="0"/>
                </a:moveTo>
                <a:lnTo>
                  <a:pt x="8081636" y="0"/>
                </a:lnTo>
              </a:path>
            </a:pathLst>
          </a:custGeom>
          <a:ln w="12700" cap="flat">
            <a:solidFill>
              <a:schemeClr val="bg2">
                <a:lumMod val="90000"/>
              </a:schemeClr>
            </a:solidFill>
            <a:prstDash val="solid"/>
            <a:miter/>
          </a:ln>
        </p:spPr>
        <p:txBody>
          <a:bodyPr rtlCol="0" anchor="ctr"/>
          <a:lstStyle/>
          <a:p>
            <a:endParaRPr lang="es-CO"/>
          </a:p>
        </p:txBody>
      </p:sp>
      <p:sp>
        <p:nvSpPr>
          <p:cNvPr id="36" name="Google Shape;68;p5">
            <a:extLst>
              <a:ext uri="{FF2B5EF4-FFF2-40B4-BE49-F238E27FC236}">
                <a16:creationId xmlns:a16="http://schemas.microsoft.com/office/drawing/2014/main" id="{1758F4DD-A574-8083-C808-823FDF242158}"/>
              </a:ext>
            </a:extLst>
          </p:cNvPr>
          <p:cNvSpPr txBox="1">
            <a:spLocks noGrp="1"/>
          </p:cNvSpPr>
          <p:nvPr>
            <p:ph type="body" idx="13"/>
          </p:nvPr>
        </p:nvSpPr>
        <p:spPr>
          <a:xfrm>
            <a:off x="8379502" y="5753742"/>
            <a:ext cx="1942908" cy="682644"/>
          </a:xfrm>
          <a:prstGeom prst="rect">
            <a:avLst/>
          </a:prstGeom>
        </p:spPr>
        <p:txBody>
          <a:bodyPr spcFirstLastPara="1" wrap="square" lIns="91425" tIns="91425" rIns="91425" bIns="91425" anchor="t" anchorCtr="0">
            <a:normAutofit/>
          </a:bodyPr>
          <a:lstStyle>
            <a:lvl1pPr marL="135450" lvl="0" indent="0">
              <a:spcBef>
                <a:spcPts val="800"/>
              </a:spcBef>
              <a:spcAft>
                <a:spcPts val="0"/>
              </a:spcAft>
              <a:buSzPts val="2000"/>
              <a:buNone/>
              <a:defRPr sz="900">
                <a:solidFill>
                  <a:schemeClr val="bg2">
                    <a:lumMod val="25000"/>
                  </a:schemeClr>
                </a:solidFill>
                <a:latin typeface="Source Sans Pro" panose="020B0503030403020204" pitchFamily="34" charset="0"/>
                <a:ea typeface="Source Sans Pro" panose="020B0503030403020204" pitchFamily="34" charset="0"/>
              </a:defRPr>
            </a:lvl1pPr>
            <a:lvl2pPr marL="1219048" lvl="1" indent="-474074">
              <a:spcBef>
                <a:spcPts val="0"/>
              </a:spcBef>
              <a:spcAft>
                <a:spcPts val="0"/>
              </a:spcAft>
              <a:buSzPts val="2000"/>
              <a:buChar char="⋄"/>
              <a:defRPr/>
            </a:lvl2pPr>
            <a:lvl3pPr marL="1828571" lvl="2" indent="-474074">
              <a:spcBef>
                <a:spcPts val="0"/>
              </a:spcBef>
              <a:spcAft>
                <a:spcPts val="0"/>
              </a:spcAft>
              <a:buSzPts val="2000"/>
              <a:buChar char="⋄"/>
              <a:defRPr/>
            </a:lvl3pPr>
            <a:lvl4pPr marL="2438095" lvl="3" indent="-474074">
              <a:spcBef>
                <a:spcPts val="0"/>
              </a:spcBef>
              <a:spcAft>
                <a:spcPts val="0"/>
              </a:spcAft>
              <a:buSzPts val="2000"/>
              <a:buChar char="⋄"/>
              <a:defRPr/>
            </a:lvl4pPr>
            <a:lvl5pPr marL="3047619" lvl="4" indent="-474074">
              <a:spcBef>
                <a:spcPts val="0"/>
              </a:spcBef>
              <a:spcAft>
                <a:spcPts val="0"/>
              </a:spcAft>
              <a:buSzPts val="2000"/>
              <a:buChar char="⋄"/>
              <a:defRPr/>
            </a:lvl5pPr>
            <a:lvl6pPr marL="3657143" lvl="5" indent="-474074">
              <a:spcBef>
                <a:spcPts val="0"/>
              </a:spcBef>
              <a:spcAft>
                <a:spcPts val="0"/>
              </a:spcAft>
              <a:buSzPts val="2000"/>
              <a:buChar char="⋄"/>
              <a:defRPr/>
            </a:lvl6pPr>
            <a:lvl7pPr marL="4266666" lvl="6" indent="-474074">
              <a:spcBef>
                <a:spcPts val="0"/>
              </a:spcBef>
              <a:spcAft>
                <a:spcPts val="0"/>
              </a:spcAft>
              <a:buSzPts val="2000"/>
              <a:buChar char="●"/>
              <a:defRPr/>
            </a:lvl7pPr>
            <a:lvl8pPr marL="4876190" lvl="7" indent="-474074">
              <a:spcBef>
                <a:spcPts val="0"/>
              </a:spcBef>
              <a:spcAft>
                <a:spcPts val="0"/>
              </a:spcAft>
              <a:buSzPts val="2000"/>
              <a:buChar char="○"/>
              <a:defRPr/>
            </a:lvl8pPr>
            <a:lvl9pPr marL="5485714" lvl="8" indent="-474074">
              <a:spcBef>
                <a:spcPts val="0"/>
              </a:spcBef>
              <a:spcAft>
                <a:spcPts val="0"/>
              </a:spcAft>
              <a:buSzPts val="2000"/>
              <a:buChar char="■"/>
              <a:defRPr/>
            </a:lvl9pPr>
          </a:lstStyle>
          <a:p>
            <a:pPr lvl="0"/>
            <a:r>
              <a:rPr lang="es-MX"/>
              <a:t>Haga clic para modificar los estilos de texto del patrón</a:t>
            </a:r>
          </a:p>
        </p:txBody>
      </p:sp>
      <p:sp>
        <p:nvSpPr>
          <p:cNvPr id="37" name="Google Shape;68;p5">
            <a:extLst>
              <a:ext uri="{FF2B5EF4-FFF2-40B4-BE49-F238E27FC236}">
                <a16:creationId xmlns:a16="http://schemas.microsoft.com/office/drawing/2014/main" id="{F19DC999-D8A9-88B7-E966-EEEAF7D1B45D}"/>
              </a:ext>
            </a:extLst>
          </p:cNvPr>
          <p:cNvSpPr txBox="1">
            <a:spLocks noGrp="1"/>
          </p:cNvSpPr>
          <p:nvPr>
            <p:ph type="body" idx="14"/>
          </p:nvPr>
        </p:nvSpPr>
        <p:spPr>
          <a:xfrm>
            <a:off x="5235517" y="4760548"/>
            <a:ext cx="5770317" cy="183958"/>
          </a:xfrm>
          <a:prstGeom prst="rect">
            <a:avLst/>
          </a:prstGeom>
        </p:spPr>
        <p:txBody>
          <a:bodyPr spcFirstLastPara="1" wrap="square" lIns="91425" tIns="91425" rIns="91425" bIns="91425" anchor="ctr" anchorCtr="0">
            <a:noAutofit/>
          </a:bodyPr>
          <a:lstStyle>
            <a:lvl1pPr marL="135450" lvl="0" indent="0" algn="ctr">
              <a:spcBef>
                <a:spcPts val="800"/>
              </a:spcBef>
              <a:spcAft>
                <a:spcPts val="0"/>
              </a:spcAft>
              <a:buSzPts val="2000"/>
              <a:buNone/>
              <a:defRPr sz="1000">
                <a:solidFill>
                  <a:schemeClr val="bg2">
                    <a:lumMod val="50000"/>
                  </a:schemeClr>
                </a:solidFill>
                <a:latin typeface="Source Sans Pro" panose="020B0503030403020204" pitchFamily="34" charset="0"/>
                <a:ea typeface="Source Sans Pro" panose="020B0503030403020204" pitchFamily="34" charset="0"/>
              </a:defRPr>
            </a:lvl1pPr>
            <a:lvl2pPr marL="1219048" lvl="1" indent="-474074">
              <a:spcBef>
                <a:spcPts val="0"/>
              </a:spcBef>
              <a:spcAft>
                <a:spcPts val="0"/>
              </a:spcAft>
              <a:buSzPts val="2000"/>
              <a:buChar char="⋄"/>
              <a:defRPr/>
            </a:lvl2pPr>
            <a:lvl3pPr marL="1828571" lvl="2" indent="-474074">
              <a:spcBef>
                <a:spcPts val="0"/>
              </a:spcBef>
              <a:spcAft>
                <a:spcPts val="0"/>
              </a:spcAft>
              <a:buSzPts val="2000"/>
              <a:buChar char="⋄"/>
              <a:defRPr/>
            </a:lvl3pPr>
            <a:lvl4pPr marL="2438095" lvl="3" indent="-474074">
              <a:spcBef>
                <a:spcPts val="0"/>
              </a:spcBef>
              <a:spcAft>
                <a:spcPts val="0"/>
              </a:spcAft>
              <a:buSzPts val="2000"/>
              <a:buChar char="⋄"/>
              <a:defRPr/>
            </a:lvl4pPr>
            <a:lvl5pPr marL="3047619" lvl="4" indent="-474074">
              <a:spcBef>
                <a:spcPts val="0"/>
              </a:spcBef>
              <a:spcAft>
                <a:spcPts val="0"/>
              </a:spcAft>
              <a:buSzPts val="2000"/>
              <a:buChar char="⋄"/>
              <a:defRPr/>
            </a:lvl5pPr>
            <a:lvl6pPr marL="3657143" lvl="5" indent="-474074">
              <a:spcBef>
                <a:spcPts val="0"/>
              </a:spcBef>
              <a:spcAft>
                <a:spcPts val="0"/>
              </a:spcAft>
              <a:buSzPts val="2000"/>
              <a:buChar char="⋄"/>
              <a:defRPr/>
            </a:lvl6pPr>
            <a:lvl7pPr marL="4266666" lvl="6" indent="-474074">
              <a:spcBef>
                <a:spcPts val="0"/>
              </a:spcBef>
              <a:spcAft>
                <a:spcPts val="0"/>
              </a:spcAft>
              <a:buSzPts val="2000"/>
              <a:buChar char="●"/>
              <a:defRPr/>
            </a:lvl7pPr>
            <a:lvl8pPr marL="4876190" lvl="7" indent="-474074">
              <a:spcBef>
                <a:spcPts val="0"/>
              </a:spcBef>
              <a:spcAft>
                <a:spcPts val="0"/>
              </a:spcAft>
              <a:buSzPts val="2000"/>
              <a:buChar char="○"/>
              <a:defRPr/>
            </a:lvl8pPr>
            <a:lvl9pPr marL="5485714" lvl="8" indent="-474074">
              <a:spcBef>
                <a:spcPts val="0"/>
              </a:spcBef>
              <a:spcAft>
                <a:spcPts val="0"/>
              </a:spcAft>
              <a:buSzPts val="2000"/>
              <a:buChar char="■"/>
              <a:defRPr/>
            </a:lvl9pPr>
          </a:lstStyle>
          <a:p>
            <a:pPr lvl="0"/>
            <a:r>
              <a:rPr lang="es-MX"/>
              <a:t>Haga clic para modificar los estilos de texto del patrón</a:t>
            </a:r>
          </a:p>
        </p:txBody>
      </p:sp>
      <p:sp>
        <p:nvSpPr>
          <p:cNvPr id="38" name="Elipse 37">
            <a:extLst>
              <a:ext uri="{FF2B5EF4-FFF2-40B4-BE49-F238E27FC236}">
                <a16:creationId xmlns:a16="http://schemas.microsoft.com/office/drawing/2014/main" id="{37E907E8-25F3-D995-B0D3-61FEE4B4B170}"/>
              </a:ext>
            </a:extLst>
          </p:cNvPr>
          <p:cNvSpPr/>
          <p:nvPr/>
        </p:nvSpPr>
        <p:spPr>
          <a:xfrm>
            <a:off x="7963232" y="5871010"/>
            <a:ext cx="394338" cy="39433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latin typeface="Source Sans Pro" panose="020B0503030403020204" pitchFamily="34" charset="0"/>
              <a:ea typeface="Source Sans Pro" panose="020B0503030403020204" pitchFamily="34" charset="0"/>
            </a:endParaRPr>
          </a:p>
        </p:txBody>
      </p:sp>
      <p:sp>
        <p:nvSpPr>
          <p:cNvPr id="39" name="Marcador de contenido 2">
            <a:extLst>
              <a:ext uri="{FF2B5EF4-FFF2-40B4-BE49-F238E27FC236}">
                <a16:creationId xmlns:a16="http://schemas.microsoft.com/office/drawing/2014/main" id="{C2E0D8BB-E2BB-BD9A-BD7C-2F7BD154EF41}"/>
              </a:ext>
            </a:extLst>
          </p:cNvPr>
          <p:cNvSpPr>
            <a:spLocks noGrp="1"/>
          </p:cNvSpPr>
          <p:nvPr>
            <p:ph sz="half" idx="15"/>
          </p:nvPr>
        </p:nvSpPr>
        <p:spPr>
          <a:xfrm>
            <a:off x="5235516" y="1548882"/>
            <a:ext cx="5770317" cy="3023118"/>
          </a:xfrm>
          <a:prstGeom prst="rect">
            <a:avLst/>
          </a:prstGeom>
        </p:spPr>
        <p:txBody>
          <a:bodyPr/>
          <a:lstStyle>
            <a:lvl1pPr marL="0" indent="0">
              <a:buNone/>
              <a:defRPr>
                <a:solidFill>
                  <a:schemeClr val="bg1"/>
                </a:solidFill>
                <a:latin typeface="Source Sans Pro" panose="020B0503030403020204" pitchFamily="34" charset="0"/>
                <a:ea typeface="Source Sans Pro" panose="020B0503030403020204" pitchFamily="34" charset="0"/>
              </a:defRPr>
            </a:lvl1pPr>
          </a:lstStyle>
          <a:p>
            <a:pPr lvl="0"/>
            <a:r>
              <a:rPr lang="es-MX"/>
              <a:t>Haga clic para modificar los estilos de texto del patrón</a:t>
            </a:r>
          </a:p>
        </p:txBody>
      </p:sp>
    </p:spTree>
    <p:extLst>
      <p:ext uri="{BB962C8B-B14F-4D97-AF65-F5344CB8AC3E}">
        <p14:creationId xmlns:p14="http://schemas.microsoft.com/office/powerpoint/2010/main" val="16281544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preserve="1">
  <p:cSld name="1_Title + 1 column">
    <p:bg>
      <p:bgPr>
        <a:solidFill>
          <a:schemeClr val="accent3"/>
        </a:solidFill>
        <a:effectLst/>
      </p:bgPr>
    </p:bg>
    <p:spTree>
      <p:nvGrpSpPr>
        <p:cNvPr id="1" name="Shape 54"/>
        <p:cNvGrpSpPr/>
        <p:nvPr/>
      </p:nvGrpSpPr>
      <p:grpSpPr>
        <a:xfrm>
          <a:off x="0" y="0"/>
          <a:ext cx="0" cy="0"/>
          <a:chOff x="0" y="0"/>
          <a:chExt cx="0" cy="0"/>
        </a:xfrm>
      </p:grpSpPr>
      <p:sp>
        <p:nvSpPr>
          <p:cNvPr id="68" name="Google Shape;68;p5"/>
          <p:cNvSpPr txBox="1">
            <a:spLocks noGrp="1"/>
          </p:cNvSpPr>
          <p:nvPr>
            <p:ph type="body" idx="1"/>
          </p:nvPr>
        </p:nvSpPr>
        <p:spPr>
          <a:xfrm>
            <a:off x="7986585" y="373576"/>
            <a:ext cx="3401627" cy="570454"/>
          </a:xfrm>
          <a:prstGeom prst="rect">
            <a:avLst/>
          </a:prstGeom>
        </p:spPr>
        <p:txBody>
          <a:bodyPr spcFirstLastPara="1" wrap="square" lIns="91425" tIns="91425" rIns="91425" bIns="91425" anchor="ctr" anchorCtr="0">
            <a:normAutofit/>
          </a:bodyPr>
          <a:lstStyle>
            <a:lvl1pPr marL="135450" lvl="0" indent="0" algn="r">
              <a:spcBef>
                <a:spcPts val="800"/>
              </a:spcBef>
              <a:spcAft>
                <a:spcPts val="0"/>
              </a:spcAft>
              <a:buSzPts val="2000"/>
              <a:buNone/>
              <a:defRPr sz="1600" b="1" i="0">
                <a:solidFill>
                  <a:schemeClr val="bg1"/>
                </a:solidFill>
                <a:latin typeface="Source Sans Pro" panose="020B0503030403020204" pitchFamily="34" charset="0"/>
                <a:ea typeface="Source Sans Pro" panose="020B0503030403020204" pitchFamily="34" charset="0"/>
              </a:defRPr>
            </a:lvl1pPr>
            <a:lvl2pPr marL="1219048" lvl="1" indent="-474074">
              <a:spcBef>
                <a:spcPts val="0"/>
              </a:spcBef>
              <a:spcAft>
                <a:spcPts val="0"/>
              </a:spcAft>
              <a:buSzPts val="2000"/>
              <a:buChar char="⋄"/>
              <a:defRPr/>
            </a:lvl2pPr>
            <a:lvl3pPr marL="1828571" lvl="2" indent="-474074">
              <a:spcBef>
                <a:spcPts val="0"/>
              </a:spcBef>
              <a:spcAft>
                <a:spcPts val="0"/>
              </a:spcAft>
              <a:buSzPts val="2000"/>
              <a:buChar char="⋄"/>
              <a:defRPr/>
            </a:lvl3pPr>
            <a:lvl4pPr marL="2438095" lvl="3" indent="-474074">
              <a:spcBef>
                <a:spcPts val="0"/>
              </a:spcBef>
              <a:spcAft>
                <a:spcPts val="0"/>
              </a:spcAft>
              <a:buSzPts val="2000"/>
              <a:buChar char="⋄"/>
              <a:defRPr/>
            </a:lvl4pPr>
            <a:lvl5pPr marL="3047619" lvl="4" indent="-474074">
              <a:spcBef>
                <a:spcPts val="0"/>
              </a:spcBef>
              <a:spcAft>
                <a:spcPts val="0"/>
              </a:spcAft>
              <a:buSzPts val="2000"/>
              <a:buChar char="⋄"/>
              <a:defRPr/>
            </a:lvl5pPr>
            <a:lvl6pPr marL="3657143" lvl="5" indent="-474074">
              <a:spcBef>
                <a:spcPts val="0"/>
              </a:spcBef>
              <a:spcAft>
                <a:spcPts val="0"/>
              </a:spcAft>
              <a:buSzPts val="2000"/>
              <a:buChar char="⋄"/>
              <a:defRPr/>
            </a:lvl6pPr>
            <a:lvl7pPr marL="4266666" lvl="6" indent="-474074">
              <a:spcBef>
                <a:spcPts val="0"/>
              </a:spcBef>
              <a:spcAft>
                <a:spcPts val="0"/>
              </a:spcAft>
              <a:buSzPts val="2000"/>
              <a:buChar char="●"/>
              <a:defRPr/>
            </a:lvl7pPr>
            <a:lvl8pPr marL="4876190" lvl="7" indent="-474074">
              <a:spcBef>
                <a:spcPts val="0"/>
              </a:spcBef>
              <a:spcAft>
                <a:spcPts val="0"/>
              </a:spcAft>
              <a:buSzPts val="2000"/>
              <a:buChar char="○"/>
              <a:defRPr/>
            </a:lvl8pPr>
            <a:lvl9pPr marL="5485714" lvl="8" indent="-474074">
              <a:spcBef>
                <a:spcPts val="0"/>
              </a:spcBef>
              <a:spcAft>
                <a:spcPts val="0"/>
              </a:spcAft>
              <a:buSzPts val="2000"/>
              <a:buChar char="■"/>
              <a:defRPr/>
            </a:lvl9pPr>
          </a:lstStyle>
          <a:p>
            <a:pPr lvl="0"/>
            <a:r>
              <a:rPr lang="es-MX"/>
              <a:t>Haga clic para modificar los estilos de texto del patrón</a:t>
            </a:r>
          </a:p>
        </p:txBody>
      </p:sp>
      <p:sp>
        <p:nvSpPr>
          <p:cNvPr id="6" name="Forma libre: forma 701">
            <a:extLst>
              <a:ext uri="{FF2B5EF4-FFF2-40B4-BE49-F238E27FC236}">
                <a16:creationId xmlns:a16="http://schemas.microsoft.com/office/drawing/2014/main" id="{AE50163B-3941-2444-6B2E-7B3BED5C6DB9}"/>
              </a:ext>
            </a:extLst>
          </p:cNvPr>
          <p:cNvSpPr/>
          <p:nvPr/>
        </p:nvSpPr>
        <p:spPr>
          <a:xfrm>
            <a:off x="10520854" y="944030"/>
            <a:ext cx="1681031" cy="400110"/>
          </a:xfrm>
          <a:custGeom>
            <a:avLst/>
            <a:gdLst>
              <a:gd name="connsiteX0" fmla="*/ 0 w 8081635"/>
              <a:gd name="connsiteY0" fmla="*/ 0 h 5835"/>
              <a:gd name="connsiteX1" fmla="*/ 8081636 w 8081635"/>
              <a:gd name="connsiteY1" fmla="*/ 0 h 5835"/>
            </a:gdLst>
            <a:ahLst/>
            <a:cxnLst>
              <a:cxn ang="0">
                <a:pos x="connsiteX0" y="connsiteY0"/>
              </a:cxn>
              <a:cxn ang="0">
                <a:pos x="connsiteX1" y="connsiteY1"/>
              </a:cxn>
            </a:cxnLst>
            <a:rect l="l" t="t" r="r" b="b"/>
            <a:pathLst>
              <a:path w="8081635" h="5835">
                <a:moveTo>
                  <a:pt x="0" y="0"/>
                </a:moveTo>
                <a:lnTo>
                  <a:pt x="8081636" y="0"/>
                </a:lnTo>
              </a:path>
            </a:pathLst>
          </a:custGeom>
          <a:ln w="5832" cap="flat">
            <a:solidFill>
              <a:schemeClr val="bg1"/>
            </a:solidFill>
            <a:prstDash val="solid"/>
            <a:miter/>
          </a:ln>
        </p:spPr>
        <p:txBody>
          <a:bodyPr rtlCol="0" anchor="ctr"/>
          <a:lstStyle/>
          <a:p>
            <a:endParaRPr lang="es-CO">
              <a:latin typeface="Source Sans Pro" panose="020B0503030403020204" pitchFamily="34" charset="0"/>
              <a:ea typeface="Source Sans Pro" panose="020B0503030403020204" pitchFamily="34" charset="0"/>
            </a:endParaRPr>
          </a:p>
        </p:txBody>
      </p:sp>
      <p:sp>
        <p:nvSpPr>
          <p:cNvPr id="7" name="Forma libre: forma 702">
            <a:extLst>
              <a:ext uri="{FF2B5EF4-FFF2-40B4-BE49-F238E27FC236}">
                <a16:creationId xmlns:a16="http://schemas.microsoft.com/office/drawing/2014/main" id="{2FD0DC62-B258-E53C-E5B7-692D9E6296C3}"/>
              </a:ext>
            </a:extLst>
          </p:cNvPr>
          <p:cNvSpPr/>
          <p:nvPr/>
        </p:nvSpPr>
        <p:spPr>
          <a:xfrm>
            <a:off x="11561379" y="618386"/>
            <a:ext cx="210957" cy="174777"/>
          </a:xfrm>
          <a:custGeom>
            <a:avLst/>
            <a:gdLst>
              <a:gd name="connsiteX0" fmla="*/ 197127 w 210957"/>
              <a:gd name="connsiteY0" fmla="*/ 108309 h 174777"/>
              <a:gd name="connsiteX1" fmla="*/ 210958 w 210957"/>
              <a:gd name="connsiteY1" fmla="*/ 112803 h 174777"/>
              <a:gd name="connsiteX2" fmla="*/ 181663 w 210957"/>
              <a:gd name="connsiteY2" fmla="*/ 159780 h 174777"/>
              <a:gd name="connsiteX3" fmla="*/ 147408 w 210957"/>
              <a:gd name="connsiteY3" fmla="*/ 174777 h 174777"/>
              <a:gd name="connsiteX4" fmla="*/ 124707 w 210957"/>
              <a:gd name="connsiteY4" fmla="*/ 166491 h 174777"/>
              <a:gd name="connsiteX5" fmla="*/ 116362 w 210957"/>
              <a:gd name="connsiteY5" fmla="*/ 144257 h 174777"/>
              <a:gd name="connsiteX6" fmla="*/ 124065 w 210957"/>
              <a:gd name="connsiteY6" fmla="*/ 104866 h 174777"/>
              <a:gd name="connsiteX7" fmla="*/ 137021 w 210957"/>
              <a:gd name="connsiteY7" fmla="*/ 54738 h 174777"/>
              <a:gd name="connsiteX8" fmla="*/ 139005 w 210957"/>
              <a:gd name="connsiteY8" fmla="*/ 39507 h 174777"/>
              <a:gd name="connsiteX9" fmla="*/ 135912 w 210957"/>
              <a:gd name="connsiteY9" fmla="*/ 29353 h 174777"/>
              <a:gd name="connsiteX10" fmla="*/ 128209 w 210957"/>
              <a:gd name="connsiteY10" fmla="*/ 25735 h 174777"/>
              <a:gd name="connsiteX11" fmla="*/ 110352 w 210957"/>
              <a:gd name="connsiteY11" fmla="*/ 32855 h 174777"/>
              <a:gd name="connsiteX12" fmla="*/ 80824 w 210957"/>
              <a:gd name="connsiteY12" fmla="*/ 67927 h 174777"/>
              <a:gd name="connsiteX13" fmla="*/ 59932 w 210957"/>
              <a:gd name="connsiteY13" fmla="*/ 116363 h 174777"/>
              <a:gd name="connsiteX14" fmla="*/ 45110 w 210957"/>
              <a:gd name="connsiteY14" fmla="*/ 171042 h 174777"/>
              <a:gd name="connsiteX15" fmla="*/ 0 w 210957"/>
              <a:gd name="connsiteY15" fmla="*/ 172910 h 174777"/>
              <a:gd name="connsiteX16" fmla="*/ 35247 w 210957"/>
              <a:gd name="connsiteY16" fmla="*/ 36356 h 174777"/>
              <a:gd name="connsiteX17" fmla="*/ 35714 w 210957"/>
              <a:gd name="connsiteY17" fmla="*/ 32271 h 174777"/>
              <a:gd name="connsiteX18" fmla="*/ 32096 w 210957"/>
              <a:gd name="connsiteY18" fmla="*/ 24393 h 174777"/>
              <a:gd name="connsiteX19" fmla="*/ 18382 w 210957"/>
              <a:gd name="connsiteY19" fmla="*/ 21592 h 174777"/>
              <a:gd name="connsiteX20" fmla="*/ 9337 w 210957"/>
              <a:gd name="connsiteY20" fmla="*/ 21592 h 174777"/>
              <a:gd name="connsiteX21" fmla="*/ 11788 w 210957"/>
              <a:gd name="connsiteY21" fmla="*/ 5369 h 174777"/>
              <a:gd name="connsiteX22" fmla="*/ 85434 w 210957"/>
              <a:gd name="connsiteY22" fmla="*/ 1984 h 174777"/>
              <a:gd name="connsiteX23" fmla="*/ 72420 w 210957"/>
              <a:gd name="connsiteY23" fmla="*/ 58998 h 174777"/>
              <a:gd name="connsiteX24" fmla="*/ 146066 w 210957"/>
              <a:gd name="connsiteY24" fmla="*/ 0 h 174777"/>
              <a:gd name="connsiteX25" fmla="*/ 172793 w 210957"/>
              <a:gd name="connsiteY25" fmla="*/ 10329 h 174777"/>
              <a:gd name="connsiteX26" fmla="*/ 183122 w 210957"/>
              <a:gd name="connsiteY26" fmla="*/ 36648 h 174777"/>
              <a:gd name="connsiteX27" fmla="*/ 178453 w 210957"/>
              <a:gd name="connsiteY27" fmla="*/ 67693 h 174777"/>
              <a:gd name="connsiteX28" fmla="*/ 162989 w 210957"/>
              <a:gd name="connsiteY28" fmla="*/ 127742 h 174777"/>
              <a:gd name="connsiteX29" fmla="*/ 158729 w 210957"/>
              <a:gd name="connsiteY29" fmla="*/ 145774 h 174777"/>
              <a:gd name="connsiteX30" fmla="*/ 159955 w 210957"/>
              <a:gd name="connsiteY30" fmla="*/ 149684 h 174777"/>
              <a:gd name="connsiteX31" fmla="*/ 163689 w 210957"/>
              <a:gd name="connsiteY31" fmla="*/ 151143 h 174777"/>
              <a:gd name="connsiteX32" fmla="*/ 175944 w 210957"/>
              <a:gd name="connsiteY32" fmla="*/ 144023 h 174777"/>
              <a:gd name="connsiteX33" fmla="*/ 197069 w 210957"/>
              <a:gd name="connsiteY33" fmla="*/ 108309 h 17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10957" h="174777">
                <a:moveTo>
                  <a:pt x="197127" y="108309"/>
                </a:moveTo>
                <a:lnTo>
                  <a:pt x="210958" y="112803"/>
                </a:lnTo>
                <a:cubicBezTo>
                  <a:pt x="202555" y="134161"/>
                  <a:pt x="192809" y="149801"/>
                  <a:pt x="181663" y="159780"/>
                </a:cubicBezTo>
                <a:cubicBezTo>
                  <a:pt x="170400" y="169759"/>
                  <a:pt x="158904" y="174777"/>
                  <a:pt x="147408" y="174777"/>
                </a:cubicBezTo>
                <a:cubicBezTo>
                  <a:pt x="137604" y="174777"/>
                  <a:pt x="130134" y="171859"/>
                  <a:pt x="124707" y="166491"/>
                </a:cubicBezTo>
                <a:cubicBezTo>
                  <a:pt x="119280" y="160888"/>
                  <a:pt x="116362" y="153477"/>
                  <a:pt x="116362" y="144257"/>
                </a:cubicBezTo>
                <a:cubicBezTo>
                  <a:pt x="116362" y="136145"/>
                  <a:pt x="119047" y="122898"/>
                  <a:pt x="124065" y="104866"/>
                </a:cubicBezTo>
                <a:cubicBezTo>
                  <a:pt x="131477" y="77731"/>
                  <a:pt x="135678" y="61099"/>
                  <a:pt x="137021" y="54738"/>
                </a:cubicBezTo>
                <a:cubicBezTo>
                  <a:pt x="138246" y="48494"/>
                  <a:pt x="139005" y="43359"/>
                  <a:pt x="139005" y="39507"/>
                </a:cubicBezTo>
                <a:cubicBezTo>
                  <a:pt x="139005" y="35247"/>
                  <a:pt x="137837" y="31746"/>
                  <a:pt x="135912" y="29353"/>
                </a:cubicBezTo>
                <a:cubicBezTo>
                  <a:pt x="133811" y="26786"/>
                  <a:pt x="131301" y="25735"/>
                  <a:pt x="128209" y="25735"/>
                </a:cubicBezTo>
                <a:cubicBezTo>
                  <a:pt x="122665" y="25735"/>
                  <a:pt x="116771" y="28011"/>
                  <a:pt x="110352" y="32855"/>
                </a:cubicBezTo>
                <a:cubicBezTo>
                  <a:pt x="99906" y="40674"/>
                  <a:pt x="90102" y="52287"/>
                  <a:pt x="80824" y="67927"/>
                </a:cubicBezTo>
                <a:cubicBezTo>
                  <a:pt x="71428" y="83566"/>
                  <a:pt x="64542" y="99673"/>
                  <a:pt x="59932" y="116363"/>
                </a:cubicBezTo>
                <a:lnTo>
                  <a:pt x="45110" y="171042"/>
                </a:lnTo>
                <a:lnTo>
                  <a:pt x="0" y="172910"/>
                </a:lnTo>
                <a:lnTo>
                  <a:pt x="35247" y="36356"/>
                </a:lnTo>
                <a:cubicBezTo>
                  <a:pt x="35481" y="34839"/>
                  <a:pt x="35714" y="33555"/>
                  <a:pt x="35714" y="32271"/>
                </a:cubicBezTo>
                <a:cubicBezTo>
                  <a:pt x="35714" y="28828"/>
                  <a:pt x="34605" y="26202"/>
                  <a:pt x="32096" y="24393"/>
                </a:cubicBezTo>
                <a:cubicBezTo>
                  <a:pt x="29703" y="22526"/>
                  <a:pt x="25035" y="21592"/>
                  <a:pt x="18382" y="21592"/>
                </a:cubicBezTo>
                <a:lnTo>
                  <a:pt x="9337" y="21592"/>
                </a:lnTo>
                <a:lnTo>
                  <a:pt x="11788" y="5369"/>
                </a:lnTo>
                <a:lnTo>
                  <a:pt x="85434" y="1984"/>
                </a:lnTo>
                <a:lnTo>
                  <a:pt x="72420" y="58998"/>
                </a:lnTo>
                <a:cubicBezTo>
                  <a:pt x="97572" y="19433"/>
                  <a:pt x="122140" y="0"/>
                  <a:pt x="146066" y="0"/>
                </a:cubicBezTo>
                <a:cubicBezTo>
                  <a:pt x="156862" y="0"/>
                  <a:pt x="165849" y="3385"/>
                  <a:pt x="172793" y="10329"/>
                </a:cubicBezTo>
                <a:cubicBezTo>
                  <a:pt x="179737" y="17390"/>
                  <a:pt x="183122" y="26085"/>
                  <a:pt x="183122" y="36648"/>
                </a:cubicBezTo>
                <a:cubicBezTo>
                  <a:pt x="183122" y="45051"/>
                  <a:pt x="181605" y="55439"/>
                  <a:pt x="178453" y="67693"/>
                </a:cubicBezTo>
                <a:lnTo>
                  <a:pt x="162989" y="127742"/>
                </a:lnTo>
                <a:cubicBezTo>
                  <a:pt x="160071" y="137196"/>
                  <a:pt x="158729" y="143265"/>
                  <a:pt x="158729" y="145774"/>
                </a:cubicBezTo>
                <a:cubicBezTo>
                  <a:pt x="158729" y="147525"/>
                  <a:pt x="159312" y="148925"/>
                  <a:pt x="159955" y="149684"/>
                </a:cubicBezTo>
                <a:cubicBezTo>
                  <a:pt x="160947" y="150618"/>
                  <a:pt x="162172" y="151143"/>
                  <a:pt x="163689" y="151143"/>
                </a:cubicBezTo>
                <a:cubicBezTo>
                  <a:pt x="167424" y="151143"/>
                  <a:pt x="171567" y="148867"/>
                  <a:pt x="175944" y="144023"/>
                </a:cubicBezTo>
                <a:cubicBezTo>
                  <a:pt x="183122" y="135970"/>
                  <a:pt x="190241" y="123949"/>
                  <a:pt x="197069" y="108309"/>
                </a:cubicBezTo>
              </a:path>
            </a:pathLst>
          </a:custGeom>
          <a:solidFill>
            <a:schemeClr val="bg1"/>
          </a:solidFill>
          <a:ln w="5832" cap="flat">
            <a:noFill/>
            <a:prstDash val="solid"/>
            <a:miter/>
          </a:ln>
        </p:spPr>
        <p:txBody>
          <a:bodyPr rtlCol="0" anchor="ctr"/>
          <a:lstStyle/>
          <a:p>
            <a:endParaRPr lang="es-CO">
              <a:latin typeface="Source Sans Pro" panose="020B0503030403020204" pitchFamily="34" charset="0"/>
              <a:ea typeface="Source Sans Pro" panose="020B0503030403020204" pitchFamily="34" charset="0"/>
            </a:endParaRPr>
          </a:p>
        </p:txBody>
      </p:sp>
      <p:sp>
        <p:nvSpPr>
          <p:cNvPr id="13" name="Google Shape;67;p5">
            <a:extLst>
              <a:ext uri="{FF2B5EF4-FFF2-40B4-BE49-F238E27FC236}">
                <a16:creationId xmlns:a16="http://schemas.microsoft.com/office/drawing/2014/main" id="{3E4FDB48-B337-1FEF-3D59-E4DEF61B1056}"/>
              </a:ext>
            </a:extLst>
          </p:cNvPr>
          <p:cNvSpPr txBox="1">
            <a:spLocks noGrp="1"/>
          </p:cNvSpPr>
          <p:nvPr>
            <p:ph type="title"/>
          </p:nvPr>
        </p:nvSpPr>
        <p:spPr>
          <a:xfrm>
            <a:off x="8747760" y="1492298"/>
            <a:ext cx="2722178" cy="1647142"/>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sz="2400" b="1" i="0">
                <a:solidFill>
                  <a:schemeClr val="bg1"/>
                </a:solidFill>
                <a:latin typeface="Source Sans Pro" panose="020B0503030403020204" pitchFamily="34" charset="0"/>
                <a:ea typeface="Source Sans Pro" panose="020B0503030403020204" pitchFamily="34" charset="0"/>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r>
              <a:rPr lang="es-MX"/>
              <a:t>Haz clic para modificar el estilo de título del patrón</a:t>
            </a:r>
            <a:endParaRPr lang="es-CO"/>
          </a:p>
        </p:txBody>
      </p:sp>
      <p:sp>
        <p:nvSpPr>
          <p:cNvPr id="14" name="Google Shape;68;p5">
            <a:extLst>
              <a:ext uri="{FF2B5EF4-FFF2-40B4-BE49-F238E27FC236}">
                <a16:creationId xmlns:a16="http://schemas.microsoft.com/office/drawing/2014/main" id="{AA55E732-4396-1964-1F32-4E281DF6F499}"/>
              </a:ext>
            </a:extLst>
          </p:cNvPr>
          <p:cNvSpPr txBox="1">
            <a:spLocks noGrp="1"/>
          </p:cNvSpPr>
          <p:nvPr>
            <p:ph type="body" idx="10"/>
          </p:nvPr>
        </p:nvSpPr>
        <p:spPr>
          <a:xfrm>
            <a:off x="8621044" y="3307918"/>
            <a:ext cx="3052795" cy="3106626"/>
          </a:xfrm>
          <a:prstGeom prst="rect">
            <a:avLst/>
          </a:prstGeom>
        </p:spPr>
        <p:txBody>
          <a:bodyPr spcFirstLastPara="1" wrap="square" lIns="91425" tIns="91425" rIns="91425" bIns="91425" anchor="t" anchorCtr="0">
            <a:normAutofit/>
          </a:bodyPr>
          <a:lstStyle>
            <a:lvl1pPr marL="135450" lvl="0" indent="0">
              <a:spcBef>
                <a:spcPts val="800"/>
              </a:spcBef>
              <a:spcAft>
                <a:spcPts val="0"/>
              </a:spcAft>
              <a:buSzPts val="2000"/>
              <a:buNone/>
              <a:defRPr sz="1200">
                <a:solidFill>
                  <a:schemeClr val="bg1"/>
                </a:solidFill>
                <a:latin typeface="Source Sans Pro" panose="020B0503030403020204" pitchFamily="34" charset="0"/>
                <a:ea typeface="Source Sans Pro" panose="020B0503030403020204" pitchFamily="34" charset="0"/>
              </a:defRPr>
            </a:lvl1pPr>
            <a:lvl2pPr marL="1219048" lvl="1" indent="-474074">
              <a:spcBef>
                <a:spcPts val="0"/>
              </a:spcBef>
              <a:spcAft>
                <a:spcPts val="0"/>
              </a:spcAft>
              <a:buSzPts val="2000"/>
              <a:buChar char="⋄"/>
              <a:defRPr/>
            </a:lvl2pPr>
            <a:lvl3pPr marL="1828571" lvl="2" indent="-474074">
              <a:spcBef>
                <a:spcPts val="0"/>
              </a:spcBef>
              <a:spcAft>
                <a:spcPts val="0"/>
              </a:spcAft>
              <a:buSzPts val="2000"/>
              <a:buChar char="⋄"/>
              <a:defRPr/>
            </a:lvl3pPr>
            <a:lvl4pPr marL="2438095" lvl="3" indent="-474074">
              <a:spcBef>
                <a:spcPts val="0"/>
              </a:spcBef>
              <a:spcAft>
                <a:spcPts val="0"/>
              </a:spcAft>
              <a:buSzPts val="2000"/>
              <a:buChar char="⋄"/>
              <a:defRPr/>
            </a:lvl4pPr>
            <a:lvl5pPr marL="3047619" lvl="4" indent="-474074">
              <a:spcBef>
                <a:spcPts val="0"/>
              </a:spcBef>
              <a:spcAft>
                <a:spcPts val="0"/>
              </a:spcAft>
              <a:buSzPts val="2000"/>
              <a:buChar char="⋄"/>
              <a:defRPr/>
            </a:lvl5pPr>
            <a:lvl6pPr marL="3657143" lvl="5" indent="-474074">
              <a:spcBef>
                <a:spcPts val="0"/>
              </a:spcBef>
              <a:spcAft>
                <a:spcPts val="0"/>
              </a:spcAft>
              <a:buSzPts val="2000"/>
              <a:buChar char="⋄"/>
              <a:defRPr/>
            </a:lvl6pPr>
            <a:lvl7pPr marL="4266666" lvl="6" indent="-474074">
              <a:spcBef>
                <a:spcPts val="0"/>
              </a:spcBef>
              <a:spcAft>
                <a:spcPts val="0"/>
              </a:spcAft>
              <a:buSzPts val="2000"/>
              <a:buChar char="●"/>
              <a:defRPr/>
            </a:lvl7pPr>
            <a:lvl8pPr marL="4876190" lvl="7" indent="-474074">
              <a:spcBef>
                <a:spcPts val="0"/>
              </a:spcBef>
              <a:spcAft>
                <a:spcPts val="0"/>
              </a:spcAft>
              <a:buSzPts val="2000"/>
              <a:buChar char="○"/>
              <a:defRPr/>
            </a:lvl8pPr>
            <a:lvl9pPr marL="5485714" lvl="8" indent="-474074">
              <a:spcBef>
                <a:spcPts val="0"/>
              </a:spcBef>
              <a:spcAft>
                <a:spcPts val="0"/>
              </a:spcAft>
              <a:buSzPts val="2000"/>
              <a:buChar char="■"/>
              <a:defRPr/>
            </a:lvl9pPr>
          </a:lstStyle>
          <a:p>
            <a:pPr lvl="0"/>
            <a:r>
              <a:rPr lang="es-MX"/>
              <a:t>Haga clic para modificar los estilos de texto del patrón</a:t>
            </a:r>
          </a:p>
        </p:txBody>
      </p:sp>
      <p:sp>
        <p:nvSpPr>
          <p:cNvPr id="15" name="Marcador de contenido 2">
            <a:extLst>
              <a:ext uri="{FF2B5EF4-FFF2-40B4-BE49-F238E27FC236}">
                <a16:creationId xmlns:a16="http://schemas.microsoft.com/office/drawing/2014/main" id="{788D8D43-B7F9-1980-E446-CAB24CFCE96F}"/>
              </a:ext>
            </a:extLst>
          </p:cNvPr>
          <p:cNvSpPr>
            <a:spLocks noGrp="1"/>
          </p:cNvSpPr>
          <p:nvPr>
            <p:ph sz="half" idx="11"/>
          </p:nvPr>
        </p:nvSpPr>
        <p:spPr>
          <a:xfrm>
            <a:off x="2202" y="0"/>
            <a:ext cx="7351708" cy="6858000"/>
          </a:xfrm>
          <a:prstGeom prst="rect">
            <a:avLst/>
          </a:prstGeom>
        </p:spPr>
        <p:txBody>
          <a:bodyPr/>
          <a:lstStyle>
            <a:lvl1pPr marL="0" indent="0">
              <a:buNone/>
              <a:defRPr>
                <a:solidFill>
                  <a:schemeClr val="bg1"/>
                </a:solidFill>
                <a:latin typeface="Source Sans Pro" panose="020B0503030403020204" pitchFamily="34" charset="0"/>
                <a:ea typeface="Source Sans Pro" panose="020B0503030403020204" pitchFamily="34" charset="0"/>
              </a:defRPr>
            </a:lvl1pPr>
          </a:lstStyle>
          <a:p>
            <a:pPr lvl="0"/>
            <a:r>
              <a:rPr lang="es-MX"/>
              <a:t>Haga clic para modificar los estilos de texto del patrón</a:t>
            </a:r>
          </a:p>
        </p:txBody>
      </p:sp>
    </p:spTree>
    <p:extLst>
      <p:ext uri="{BB962C8B-B14F-4D97-AF65-F5344CB8AC3E}">
        <p14:creationId xmlns:p14="http://schemas.microsoft.com/office/powerpoint/2010/main" val="4130768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1 column" preserve="1">
  <p:cSld name="1_Title + 1 column">
    <p:bg>
      <p:bgPr>
        <a:solidFill>
          <a:schemeClr val="accent6"/>
        </a:solidFill>
        <a:effectLst/>
      </p:bgPr>
    </p:bg>
    <p:spTree>
      <p:nvGrpSpPr>
        <p:cNvPr id="1" name="Shape 54"/>
        <p:cNvGrpSpPr/>
        <p:nvPr/>
      </p:nvGrpSpPr>
      <p:grpSpPr>
        <a:xfrm>
          <a:off x="0" y="0"/>
          <a:ext cx="0" cy="0"/>
          <a:chOff x="0" y="0"/>
          <a:chExt cx="0" cy="0"/>
        </a:xfrm>
      </p:grpSpPr>
      <p:sp>
        <p:nvSpPr>
          <p:cNvPr id="68" name="Google Shape;68;p5"/>
          <p:cNvSpPr txBox="1">
            <a:spLocks noGrp="1"/>
          </p:cNvSpPr>
          <p:nvPr>
            <p:ph type="body" idx="1"/>
          </p:nvPr>
        </p:nvSpPr>
        <p:spPr>
          <a:xfrm>
            <a:off x="667801" y="373576"/>
            <a:ext cx="3401627" cy="570454"/>
          </a:xfrm>
          <a:prstGeom prst="rect">
            <a:avLst/>
          </a:prstGeom>
        </p:spPr>
        <p:txBody>
          <a:bodyPr spcFirstLastPara="1" wrap="square" lIns="91425" tIns="91425" rIns="91425" bIns="91425" anchor="ctr" anchorCtr="0">
            <a:normAutofit/>
          </a:bodyPr>
          <a:lstStyle>
            <a:lvl1pPr marL="135450" lvl="0" indent="0" algn="l">
              <a:spcBef>
                <a:spcPts val="800"/>
              </a:spcBef>
              <a:spcAft>
                <a:spcPts val="0"/>
              </a:spcAft>
              <a:buSzPts val="2000"/>
              <a:buNone/>
              <a:defRPr sz="1600" b="1" i="0">
                <a:solidFill>
                  <a:schemeClr val="bg1"/>
                </a:solidFill>
                <a:latin typeface="Source Sans Pro" panose="020B0503030403020204" pitchFamily="34" charset="0"/>
                <a:ea typeface="Source Sans Pro" panose="020B0503030403020204" pitchFamily="34" charset="0"/>
              </a:defRPr>
            </a:lvl1pPr>
            <a:lvl2pPr marL="1219048" lvl="1" indent="-474074">
              <a:spcBef>
                <a:spcPts val="0"/>
              </a:spcBef>
              <a:spcAft>
                <a:spcPts val="0"/>
              </a:spcAft>
              <a:buSzPts val="2000"/>
              <a:buChar char="⋄"/>
              <a:defRPr/>
            </a:lvl2pPr>
            <a:lvl3pPr marL="1828571" lvl="2" indent="-474074">
              <a:spcBef>
                <a:spcPts val="0"/>
              </a:spcBef>
              <a:spcAft>
                <a:spcPts val="0"/>
              </a:spcAft>
              <a:buSzPts val="2000"/>
              <a:buChar char="⋄"/>
              <a:defRPr/>
            </a:lvl3pPr>
            <a:lvl4pPr marL="2438095" lvl="3" indent="-474074">
              <a:spcBef>
                <a:spcPts val="0"/>
              </a:spcBef>
              <a:spcAft>
                <a:spcPts val="0"/>
              </a:spcAft>
              <a:buSzPts val="2000"/>
              <a:buChar char="⋄"/>
              <a:defRPr/>
            </a:lvl4pPr>
            <a:lvl5pPr marL="3047619" lvl="4" indent="-474074">
              <a:spcBef>
                <a:spcPts val="0"/>
              </a:spcBef>
              <a:spcAft>
                <a:spcPts val="0"/>
              </a:spcAft>
              <a:buSzPts val="2000"/>
              <a:buChar char="⋄"/>
              <a:defRPr/>
            </a:lvl5pPr>
            <a:lvl6pPr marL="3657143" lvl="5" indent="-474074">
              <a:spcBef>
                <a:spcPts val="0"/>
              </a:spcBef>
              <a:spcAft>
                <a:spcPts val="0"/>
              </a:spcAft>
              <a:buSzPts val="2000"/>
              <a:buChar char="⋄"/>
              <a:defRPr/>
            </a:lvl6pPr>
            <a:lvl7pPr marL="4266666" lvl="6" indent="-474074">
              <a:spcBef>
                <a:spcPts val="0"/>
              </a:spcBef>
              <a:spcAft>
                <a:spcPts val="0"/>
              </a:spcAft>
              <a:buSzPts val="2000"/>
              <a:buChar char="●"/>
              <a:defRPr/>
            </a:lvl7pPr>
            <a:lvl8pPr marL="4876190" lvl="7" indent="-474074">
              <a:spcBef>
                <a:spcPts val="0"/>
              </a:spcBef>
              <a:spcAft>
                <a:spcPts val="0"/>
              </a:spcAft>
              <a:buSzPts val="2000"/>
              <a:buChar char="○"/>
              <a:defRPr/>
            </a:lvl8pPr>
            <a:lvl9pPr marL="5485714" lvl="8" indent="-474074">
              <a:spcBef>
                <a:spcPts val="0"/>
              </a:spcBef>
              <a:spcAft>
                <a:spcPts val="0"/>
              </a:spcAft>
              <a:buSzPts val="2000"/>
              <a:buChar char="■"/>
              <a:defRPr/>
            </a:lvl9pPr>
          </a:lstStyle>
          <a:p>
            <a:pPr lvl="0"/>
            <a:r>
              <a:rPr lang="es-MX"/>
              <a:t>Haga clic para modificar los estilos de texto del patrón</a:t>
            </a:r>
          </a:p>
        </p:txBody>
      </p:sp>
      <p:sp>
        <p:nvSpPr>
          <p:cNvPr id="2" name="Forma libre: forma 1">
            <a:extLst>
              <a:ext uri="{FF2B5EF4-FFF2-40B4-BE49-F238E27FC236}">
                <a16:creationId xmlns:a16="http://schemas.microsoft.com/office/drawing/2014/main" id="{BAE62FAF-81CB-6369-A239-D6712D673170}"/>
              </a:ext>
            </a:extLst>
          </p:cNvPr>
          <p:cNvSpPr/>
          <p:nvPr/>
        </p:nvSpPr>
        <p:spPr>
          <a:xfrm>
            <a:off x="-451003" y="944030"/>
            <a:ext cx="2153054" cy="400110"/>
          </a:xfrm>
          <a:custGeom>
            <a:avLst/>
            <a:gdLst>
              <a:gd name="connsiteX0" fmla="*/ 0 w 8081635"/>
              <a:gd name="connsiteY0" fmla="*/ 0 h 5835"/>
              <a:gd name="connsiteX1" fmla="*/ 8081636 w 8081635"/>
              <a:gd name="connsiteY1" fmla="*/ 0 h 5835"/>
            </a:gdLst>
            <a:ahLst/>
            <a:cxnLst>
              <a:cxn ang="0">
                <a:pos x="connsiteX0" y="connsiteY0"/>
              </a:cxn>
              <a:cxn ang="0">
                <a:pos x="connsiteX1" y="connsiteY1"/>
              </a:cxn>
            </a:cxnLst>
            <a:rect l="l" t="t" r="r" b="b"/>
            <a:pathLst>
              <a:path w="8081635" h="5835">
                <a:moveTo>
                  <a:pt x="0" y="0"/>
                </a:moveTo>
                <a:lnTo>
                  <a:pt x="8081636" y="0"/>
                </a:lnTo>
              </a:path>
            </a:pathLst>
          </a:custGeom>
          <a:ln w="5832" cap="flat">
            <a:solidFill>
              <a:schemeClr val="bg1"/>
            </a:solidFill>
            <a:prstDash val="solid"/>
            <a:miter/>
          </a:ln>
        </p:spPr>
        <p:txBody>
          <a:bodyPr rtlCol="0" anchor="ctr"/>
          <a:lstStyle/>
          <a:p>
            <a:endParaRPr lang="es-CO"/>
          </a:p>
        </p:txBody>
      </p:sp>
      <p:sp>
        <p:nvSpPr>
          <p:cNvPr id="3" name="Forma libre: forma 2">
            <a:extLst>
              <a:ext uri="{FF2B5EF4-FFF2-40B4-BE49-F238E27FC236}">
                <a16:creationId xmlns:a16="http://schemas.microsoft.com/office/drawing/2014/main" id="{99E9F611-7DB2-68CF-0EB0-2C830AE26546}"/>
              </a:ext>
            </a:extLst>
          </p:cNvPr>
          <p:cNvSpPr/>
          <p:nvPr/>
        </p:nvSpPr>
        <p:spPr>
          <a:xfrm>
            <a:off x="493708" y="618386"/>
            <a:ext cx="210957" cy="174777"/>
          </a:xfrm>
          <a:custGeom>
            <a:avLst/>
            <a:gdLst>
              <a:gd name="connsiteX0" fmla="*/ 197127 w 210957"/>
              <a:gd name="connsiteY0" fmla="*/ 108309 h 174777"/>
              <a:gd name="connsiteX1" fmla="*/ 210958 w 210957"/>
              <a:gd name="connsiteY1" fmla="*/ 112803 h 174777"/>
              <a:gd name="connsiteX2" fmla="*/ 181663 w 210957"/>
              <a:gd name="connsiteY2" fmla="*/ 159780 h 174777"/>
              <a:gd name="connsiteX3" fmla="*/ 147408 w 210957"/>
              <a:gd name="connsiteY3" fmla="*/ 174777 h 174777"/>
              <a:gd name="connsiteX4" fmla="*/ 124707 w 210957"/>
              <a:gd name="connsiteY4" fmla="*/ 166491 h 174777"/>
              <a:gd name="connsiteX5" fmla="*/ 116362 w 210957"/>
              <a:gd name="connsiteY5" fmla="*/ 144257 h 174777"/>
              <a:gd name="connsiteX6" fmla="*/ 124065 w 210957"/>
              <a:gd name="connsiteY6" fmla="*/ 104866 h 174777"/>
              <a:gd name="connsiteX7" fmla="*/ 137021 w 210957"/>
              <a:gd name="connsiteY7" fmla="*/ 54738 h 174777"/>
              <a:gd name="connsiteX8" fmla="*/ 139005 w 210957"/>
              <a:gd name="connsiteY8" fmla="*/ 39507 h 174777"/>
              <a:gd name="connsiteX9" fmla="*/ 135912 w 210957"/>
              <a:gd name="connsiteY9" fmla="*/ 29353 h 174777"/>
              <a:gd name="connsiteX10" fmla="*/ 128209 w 210957"/>
              <a:gd name="connsiteY10" fmla="*/ 25735 h 174777"/>
              <a:gd name="connsiteX11" fmla="*/ 110352 w 210957"/>
              <a:gd name="connsiteY11" fmla="*/ 32855 h 174777"/>
              <a:gd name="connsiteX12" fmla="*/ 80824 w 210957"/>
              <a:gd name="connsiteY12" fmla="*/ 67927 h 174777"/>
              <a:gd name="connsiteX13" fmla="*/ 59932 w 210957"/>
              <a:gd name="connsiteY13" fmla="*/ 116363 h 174777"/>
              <a:gd name="connsiteX14" fmla="*/ 45110 w 210957"/>
              <a:gd name="connsiteY14" fmla="*/ 171042 h 174777"/>
              <a:gd name="connsiteX15" fmla="*/ 0 w 210957"/>
              <a:gd name="connsiteY15" fmla="*/ 172910 h 174777"/>
              <a:gd name="connsiteX16" fmla="*/ 35247 w 210957"/>
              <a:gd name="connsiteY16" fmla="*/ 36356 h 174777"/>
              <a:gd name="connsiteX17" fmla="*/ 35714 w 210957"/>
              <a:gd name="connsiteY17" fmla="*/ 32271 h 174777"/>
              <a:gd name="connsiteX18" fmla="*/ 32096 w 210957"/>
              <a:gd name="connsiteY18" fmla="*/ 24393 h 174777"/>
              <a:gd name="connsiteX19" fmla="*/ 18382 w 210957"/>
              <a:gd name="connsiteY19" fmla="*/ 21592 h 174777"/>
              <a:gd name="connsiteX20" fmla="*/ 9337 w 210957"/>
              <a:gd name="connsiteY20" fmla="*/ 21592 h 174777"/>
              <a:gd name="connsiteX21" fmla="*/ 11788 w 210957"/>
              <a:gd name="connsiteY21" fmla="*/ 5369 h 174777"/>
              <a:gd name="connsiteX22" fmla="*/ 85434 w 210957"/>
              <a:gd name="connsiteY22" fmla="*/ 1984 h 174777"/>
              <a:gd name="connsiteX23" fmla="*/ 72420 w 210957"/>
              <a:gd name="connsiteY23" fmla="*/ 58998 h 174777"/>
              <a:gd name="connsiteX24" fmla="*/ 146066 w 210957"/>
              <a:gd name="connsiteY24" fmla="*/ 0 h 174777"/>
              <a:gd name="connsiteX25" fmla="*/ 172793 w 210957"/>
              <a:gd name="connsiteY25" fmla="*/ 10329 h 174777"/>
              <a:gd name="connsiteX26" fmla="*/ 183122 w 210957"/>
              <a:gd name="connsiteY26" fmla="*/ 36648 h 174777"/>
              <a:gd name="connsiteX27" fmla="*/ 178453 w 210957"/>
              <a:gd name="connsiteY27" fmla="*/ 67693 h 174777"/>
              <a:gd name="connsiteX28" fmla="*/ 162989 w 210957"/>
              <a:gd name="connsiteY28" fmla="*/ 127742 h 174777"/>
              <a:gd name="connsiteX29" fmla="*/ 158729 w 210957"/>
              <a:gd name="connsiteY29" fmla="*/ 145774 h 174777"/>
              <a:gd name="connsiteX30" fmla="*/ 159955 w 210957"/>
              <a:gd name="connsiteY30" fmla="*/ 149684 h 174777"/>
              <a:gd name="connsiteX31" fmla="*/ 163689 w 210957"/>
              <a:gd name="connsiteY31" fmla="*/ 151143 h 174777"/>
              <a:gd name="connsiteX32" fmla="*/ 175944 w 210957"/>
              <a:gd name="connsiteY32" fmla="*/ 144023 h 174777"/>
              <a:gd name="connsiteX33" fmla="*/ 197069 w 210957"/>
              <a:gd name="connsiteY33" fmla="*/ 108309 h 17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10957" h="174777">
                <a:moveTo>
                  <a:pt x="197127" y="108309"/>
                </a:moveTo>
                <a:lnTo>
                  <a:pt x="210958" y="112803"/>
                </a:lnTo>
                <a:cubicBezTo>
                  <a:pt x="202555" y="134161"/>
                  <a:pt x="192809" y="149801"/>
                  <a:pt x="181663" y="159780"/>
                </a:cubicBezTo>
                <a:cubicBezTo>
                  <a:pt x="170400" y="169759"/>
                  <a:pt x="158904" y="174777"/>
                  <a:pt x="147408" y="174777"/>
                </a:cubicBezTo>
                <a:cubicBezTo>
                  <a:pt x="137604" y="174777"/>
                  <a:pt x="130134" y="171859"/>
                  <a:pt x="124707" y="166491"/>
                </a:cubicBezTo>
                <a:cubicBezTo>
                  <a:pt x="119280" y="160888"/>
                  <a:pt x="116362" y="153477"/>
                  <a:pt x="116362" y="144257"/>
                </a:cubicBezTo>
                <a:cubicBezTo>
                  <a:pt x="116362" y="136145"/>
                  <a:pt x="119047" y="122898"/>
                  <a:pt x="124065" y="104866"/>
                </a:cubicBezTo>
                <a:cubicBezTo>
                  <a:pt x="131477" y="77731"/>
                  <a:pt x="135678" y="61099"/>
                  <a:pt x="137021" y="54738"/>
                </a:cubicBezTo>
                <a:cubicBezTo>
                  <a:pt x="138246" y="48494"/>
                  <a:pt x="139005" y="43359"/>
                  <a:pt x="139005" y="39507"/>
                </a:cubicBezTo>
                <a:cubicBezTo>
                  <a:pt x="139005" y="35247"/>
                  <a:pt x="137837" y="31746"/>
                  <a:pt x="135912" y="29353"/>
                </a:cubicBezTo>
                <a:cubicBezTo>
                  <a:pt x="133811" y="26786"/>
                  <a:pt x="131301" y="25735"/>
                  <a:pt x="128209" y="25735"/>
                </a:cubicBezTo>
                <a:cubicBezTo>
                  <a:pt x="122665" y="25735"/>
                  <a:pt x="116771" y="28011"/>
                  <a:pt x="110352" y="32855"/>
                </a:cubicBezTo>
                <a:cubicBezTo>
                  <a:pt x="99906" y="40674"/>
                  <a:pt x="90102" y="52287"/>
                  <a:pt x="80824" y="67927"/>
                </a:cubicBezTo>
                <a:cubicBezTo>
                  <a:pt x="71428" y="83566"/>
                  <a:pt x="64542" y="99673"/>
                  <a:pt x="59932" y="116363"/>
                </a:cubicBezTo>
                <a:lnTo>
                  <a:pt x="45110" y="171042"/>
                </a:lnTo>
                <a:lnTo>
                  <a:pt x="0" y="172910"/>
                </a:lnTo>
                <a:lnTo>
                  <a:pt x="35247" y="36356"/>
                </a:lnTo>
                <a:cubicBezTo>
                  <a:pt x="35481" y="34839"/>
                  <a:pt x="35714" y="33555"/>
                  <a:pt x="35714" y="32271"/>
                </a:cubicBezTo>
                <a:cubicBezTo>
                  <a:pt x="35714" y="28828"/>
                  <a:pt x="34605" y="26202"/>
                  <a:pt x="32096" y="24393"/>
                </a:cubicBezTo>
                <a:cubicBezTo>
                  <a:pt x="29703" y="22526"/>
                  <a:pt x="25035" y="21592"/>
                  <a:pt x="18382" y="21592"/>
                </a:cubicBezTo>
                <a:lnTo>
                  <a:pt x="9337" y="21592"/>
                </a:lnTo>
                <a:lnTo>
                  <a:pt x="11788" y="5369"/>
                </a:lnTo>
                <a:lnTo>
                  <a:pt x="85434" y="1984"/>
                </a:lnTo>
                <a:lnTo>
                  <a:pt x="72420" y="58998"/>
                </a:lnTo>
                <a:cubicBezTo>
                  <a:pt x="97572" y="19433"/>
                  <a:pt x="122140" y="0"/>
                  <a:pt x="146066" y="0"/>
                </a:cubicBezTo>
                <a:cubicBezTo>
                  <a:pt x="156862" y="0"/>
                  <a:pt x="165849" y="3385"/>
                  <a:pt x="172793" y="10329"/>
                </a:cubicBezTo>
                <a:cubicBezTo>
                  <a:pt x="179737" y="17390"/>
                  <a:pt x="183122" y="26085"/>
                  <a:pt x="183122" y="36648"/>
                </a:cubicBezTo>
                <a:cubicBezTo>
                  <a:pt x="183122" y="45051"/>
                  <a:pt x="181605" y="55439"/>
                  <a:pt x="178453" y="67693"/>
                </a:cubicBezTo>
                <a:lnTo>
                  <a:pt x="162989" y="127742"/>
                </a:lnTo>
                <a:cubicBezTo>
                  <a:pt x="160071" y="137196"/>
                  <a:pt x="158729" y="143265"/>
                  <a:pt x="158729" y="145774"/>
                </a:cubicBezTo>
                <a:cubicBezTo>
                  <a:pt x="158729" y="147525"/>
                  <a:pt x="159312" y="148925"/>
                  <a:pt x="159955" y="149684"/>
                </a:cubicBezTo>
                <a:cubicBezTo>
                  <a:pt x="160947" y="150618"/>
                  <a:pt x="162172" y="151143"/>
                  <a:pt x="163689" y="151143"/>
                </a:cubicBezTo>
                <a:cubicBezTo>
                  <a:pt x="167424" y="151143"/>
                  <a:pt x="171567" y="148867"/>
                  <a:pt x="175944" y="144023"/>
                </a:cubicBezTo>
                <a:cubicBezTo>
                  <a:pt x="183122" y="135970"/>
                  <a:pt x="190241" y="123949"/>
                  <a:pt x="197069" y="108309"/>
                </a:cubicBezTo>
              </a:path>
            </a:pathLst>
          </a:custGeom>
          <a:solidFill>
            <a:schemeClr val="bg1"/>
          </a:solidFill>
          <a:ln w="5832" cap="flat">
            <a:noFill/>
            <a:prstDash val="solid"/>
            <a:miter/>
          </a:ln>
        </p:spPr>
        <p:txBody>
          <a:bodyPr rtlCol="0" anchor="ctr"/>
          <a:lstStyle/>
          <a:p>
            <a:endParaRPr lang="es-CO">
              <a:latin typeface="Source Sans Pro" panose="020B0503030403020204" pitchFamily="34" charset="0"/>
              <a:ea typeface="Source Sans Pro" panose="020B0503030403020204" pitchFamily="34" charset="0"/>
            </a:endParaRPr>
          </a:p>
        </p:txBody>
      </p:sp>
      <p:sp>
        <p:nvSpPr>
          <p:cNvPr id="5" name="Google Shape;67;p5">
            <a:extLst>
              <a:ext uri="{FF2B5EF4-FFF2-40B4-BE49-F238E27FC236}">
                <a16:creationId xmlns:a16="http://schemas.microsoft.com/office/drawing/2014/main" id="{CE48F06D-6F7A-6648-700D-EEC799DEF97A}"/>
              </a:ext>
            </a:extLst>
          </p:cNvPr>
          <p:cNvSpPr txBox="1">
            <a:spLocks noGrp="1"/>
          </p:cNvSpPr>
          <p:nvPr>
            <p:ph type="title"/>
          </p:nvPr>
        </p:nvSpPr>
        <p:spPr>
          <a:xfrm>
            <a:off x="704665" y="1492298"/>
            <a:ext cx="2722178" cy="1647142"/>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sz="2400" b="1" i="0">
                <a:solidFill>
                  <a:schemeClr val="bg1"/>
                </a:solidFill>
                <a:latin typeface="Source Sans Pro" panose="020B0503030403020204" pitchFamily="34" charset="0"/>
                <a:ea typeface="Source Sans Pro" panose="020B0503030403020204" pitchFamily="34" charset="0"/>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r>
              <a:rPr lang="es-MX"/>
              <a:t>Haz clic para modificar el estilo de título del patrón</a:t>
            </a:r>
            <a:endParaRPr lang="es-CO"/>
          </a:p>
        </p:txBody>
      </p:sp>
      <p:sp>
        <p:nvSpPr>
          <p:cNvPr id="8" name="Google Shape;68;p5">
            <a:extLst>
              <a:ext uri="{FF2B5EF4-FFF2-40B4-BE49-F238E27FC236}">
                <a16:creationId xmlns:a16="http://schemas.microsoft.com/office/drawing/2014/main" id="{F25702C9-17B7-E92B-C480-4ED09E9238FD}"/>
              </a:ext>
            </a:extLst>
          </p:cNvPr>
          <p:cNvSpPr txBox="1">
            <a:spLocks noGrp="1"/>
          </p:cNvSpPr>
          <p:nvPr>
            <p:ph type="body" idx="10"/>
          </p:nvPr>
        </p:nvSpPr>
        <p:spPr>
          <a:xfrm>
            <a:off x="577950" y="3307918"/>
            <a:ext cx="3140610" cy="3106626"/>
          </a:xfrm>
          <a:prstGeom prst="rect">
            <a:avLst/>
          </a:prstGeom>
        </p:spPr>
        <p:txBody>
          <a:bodyPr spcFirstLastPara="1" wrap="square" lIns="91425" tIns="91425" rIns="91425" bIns="91425" anchor="t" anchorCtr="0">
            <a:normAutofit/>
          </a:bodyPr>
          <a:lstStyle>
            <a:lvl1pPr marL="135450" lvl="0" indent="0">
              <a:spcBef>
                <a:spcPts val="800"/>
              </a:spcBef>
              <a:spcAft>
                <a:spcPts val="0"/>
              </a:spcAft>
              <a:buSzPts val="2000"/>
              <a:buNone/>
              <a:defRPr sz="1200">
                <a:solidFill>
                  <a:schemeClr val="bg1"/>
                </a:solidFill>
                <a:latin typeface="Source Sans Pro" panose="020B0503030403020204" pitchFamily="34" charset="0"/>
                <a:ea typeface="Source Sans Pro" panose="020B0503030403020204" pitchFamily="34" charset="0"/>
              </a:defRPr>
            </a:lvl1pPr>
            <a:lvl2pPr marL="1219048" lvl="1" indent="-474074">
              <a:spcBef>
                <a:spcPts val="0"/>
              </a:spcBef>
              <a:spcAft>
                <a:spcPts val="0"/>
              </a:spcAft>
              <a:buSzPts val="2000"/>
              <a:buChar char="⋄"/>
              <a:defRPr/>
            </a:lvl2pPr>
            <a:lvl3pPr marL="1828571" lvl="2" indent="-474074">
              <a:spcBef>
                <a:spcPts val="0"/>
              </a:spcBef>
              <a:spcAft>
                <a:spcPts val="0"/>
              </a:spcAft>
              <a:buSzPts val="2000"/>
              <a:buChar char="⋄"/>
              <a:defRPr/>
            </a:lvl3pPr>
            <a:lvl4pPr marL="2438095" lvl="3" indent="-474074">
              <a:spcBef>
                <a:spcPts val="0"/>
              </a:spcBef>
              <a:spcAft>
                <a:spcPts val="0"/>
              </a:spcAft>
              <a:buSzPts val="2000"/>
              <a:buChar char="⋄"/>
              <a:defRPr/>
            </a:lvl4pPr>
            <a:lvl5pPr marL="3047619" lvl="4" indent="-474074">
              <a:spcBef>
                <a:spcPts val="0"/>
              </a:spcBef>
              <a:spcAft>
                <a:spcPts val="0"/>
              </a:spcAft>
              <a:buSzPts val="2000"/>
              <a:buChar char="⋄"/>
              <a:defRPr/>
            </a:lvl5pPr>
            <a:lvl6pPr marL="3657143" lvl="5" indent="-474074">
              <a:spcBef>
                <a:spcPts val="0"/>
              </a:spcBef>
              <a:spcAft>
                <a:spcPts val="0"/>
              </a:spcAft>
              <a:buSzPts val="2000"/>
              <a:buChar char="⋄"/>
              <a:defRPr/>
            </a:lvl6pPr>
            <a:lvl7pPr marL="4266666" lvl="6" indent="-474074">
              <a:spcBef>
                <a:spcPts val="0"/>
              </a:spcBef>
              <a:spcAft>
                <a:spcPts val="0"/>
              </a:spcAft>
              <a:buSzPts val="2000"/>
              <a:buChar char="●"/>
              <a:defRPr/>
            </a:lvl7pPr>
            <a:lvl8pPr marL="4876190" lvl="7" indent="-474074">
              <a:spcBef>
                <a:spcPts val="0"/>
              </a:spcBef>
              <a:spcAft>
                <a:spcPts val="0"/>
              </a:spcAft>
              <a:buSzPts val="2000"/>
              <a:buChar char="○"/>
              <a:defRPr/>
            </a:lvl8pPr>
            <a:lvl9pPr marL="5485714" lvl="8" indent="-474074">
              <a:spcBef>
                <a:spcPts val="0"/>
              </a:spcBef>
              <a:spcAft>
                <a:spcPts val="0"/>
              </a:spcAft>
              <a:buSzPts val="2000"/>
              <a:buChar char="■"/>
              <a:defRPr/>
            </a:lvl9pPr>
          </a:lstStyle>
          <a:p>
            <a:pPr lvl="0"/>
            <a:r>
              <a:rPr lang="es-MX"/>
              <a:t>Haga clic para modificar los estilos de texto del patrón</a:t>
            </a:r>
          </a:p>
        </p:txBody>
      </p:sp>
      <p:sp>
        <p:nvSpPr>
          <p:cNvPr id="9" name="Marcador de contenido 2">
            <a:extLst>
              <a:ext uri="{FF2B5EF4-FFF2-40B4-BE49-F238E27FC236}">
                <a16:creationId xmlns:a16="http://schemas.microsoft.com/office/drawing/2014/main" id="{BE4E0281-0EB9-7AB9-47B9-EA54052DF28B}"/>
              </a:ext>
            </a:extLst>
          </p:cNvPr>
          <p:cNvSpPr>
            <a:spLocks noGrp="1"/>
          </p:cNvSpPr>
          <p:nvPr>
            <p:ph sz="half" idx="11"/>
          </p:nvPr>
        </p:nvSpPr>
        <p:spPr>
          <a:xfrm>
            <a:off x="4840293" y="0"/>
            <a:ext cx="7351708" cy="6858000"/>
          </a:xfrm>
          <a:prstGeom prst="rect">
            <a:avLst/>
          </a:prstGeom>
        </p:spPr>
        <p:txBody>
          <a:bodyPr/>
          <a:lstStyle>
            <a:lvl1pPr marL="0" indent="0">
              <a:buNone/>
              <a:defRPr>
                <a:solidFill>
                  <a:schemeClr val="bg1"/>
                </a:solidFill>
                <a:latin typeface="Source Sans Pro" panose="020B0503030403020204" pitchFamily="34" charset="0"/>
                <a:ea typeface="Source Sans Pro" panose="020B0503030403020204" pitchFamily="34" charset="0"/>
              </a:defRPr>
            </a:lvl1pPr>
          </a:lstStyle>
          <a:p>
            <a:pPr lvl="0"/>
            <a:r>
              <a:rPr lang="es-MX"/>
              <a:t>Haga clic para modificar los estilos de texto del patrón</a:t>
            </a:r>
          </a:p>
        </p:txBody>
      </p:sp>
    </p:spTree>
    <p:extLst>
      <p:ext uri="{BB962C8B-B14F-4D97-AF65-F5344CB8AC3E}">
        <p14:creationId xmlns:p14="http://schemas.microsoft.com/office/powerpoint/2010/main" val="36700860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1 column" preserve="1">
  <p:cSld name="1_Title + 1 column">
    <p:bg>
      <p:bgPr>
        <a:solidFill>
          <a:schemeClr val="bg1"/>
        </a:solidFill>
        <a:effectLst/>
      </p:bgPr>
    </p:bg>
    <p:spTree>
      <p:nvGrpSpPr>
        <p:cNvPr id="1" name="Shape 54"/>
        <p:cNvGrpSpPr/>
        <p:nvPr/>
      </p:nvGrpSpPr>
      <p:grpSpPr>
        <a:xfrm>
          <a:off x="0" y="0"/>
          <a:ext cx="0" cy="0"/>
          <a:chOff x="0" y="0"/>
          <a:chExt cx="0" cy="0"/>
        </a:xfrm>
      </p:grpSpPr>
      <p:sp>
        <p:nvSpPr>
          <p:cNvPr id="39" name="Marcador de contenido 2">
            <a:extLst>
              <a:ext uri="{FF2B5EF4-FFF2-40B4-BE49-F238E27FC236}">
                <a16:creationId xmlns:a16="http://schemas.microsoft.com/office/drawing/2014/main" id="{C2E0D8BB-E2BB-BD9A-BD7C-2F7BD154EF41}"/>
              </a:ext>
            </a:extLst>
          </p:cNvPr>
          <p:cNvSpPr>
            <a:spLocks noGrp="1"/>
          </p:cNvSpPr>
          <p:nvPr>
            <p:ph sz="half" idx="15"/>
          </p:nvPr>
        </p:nvSpPr>
        <p:spPr>
          <a:xfrm>
            <a:off x="0" y="-1"/>
            <a:ext cx="12213788" cy="5166359"/>
          </a:xfrm>
          <a:prstGeom prst="rect">
            <a:avLst/>
          </a:prstGeom>
        </p:spPr>
        <p:txBody>
          <a:bodyPr/>
          <a:lstStyle>
            <a:lvl1pPr marL="0" indent="0">
              <a:buNone/>
              <a:defRPr>
                <a:solidFill>
                  <a:schemeClr val="bg1"/>
                </a:solidFill>
                <a:latin typeface="Source Sans Pro" panose="020B0503030403020204" pitchFamily="34" charset="0"/>
                <a:ea typeface="Source Sans Pro" panose="020B0503030403020204" pitchFamily="34" charset="0"/>
              </a:defRPr>
            </a:lvl1pPr>
          </a:lstStyle>
          <a:p>
            <a:pPr lvl="0"/>
            <a:r>
              <a:rPr lang="es-MX"/>
              <a:t>Haga clic para modificar los estilos de texto del patrón</a:t>
            </a:r>
          </a:p>
        </p:txBody>
      </p:sp>
      <p:sp>
        <p:nvSpPr>
          <p:cNvPr id="8" name="Google Shape;68;p5">
            <a:extLst>
              <a:ext uri="{FF2B5EF4-FFF2-40B4-BE49-F238E27FC236}">
                <a16:creationId xmlns:a16="http://schemas.microsoft.com/office/drawing/2014/main" id="{F25702C9-17B7-E92B-C480-4ED09E9238FD}"/>
              </a:ext>
            </a:extLst>
          </p:cNvPr>
          <p:cNvSpPr txBox="1">
            <a:spLocks noGrp="1"/>
          </p:cNvSpPr>
          <p:nvPr>
            <p:ph type="body" idx="10"/>
          </p:nvPr>
        </p:nvSpPr>
        <p:spPr>
          <a:xfrm>
            <a:off x="906552" y="5505061"/>
            <a:ext cx="3140610" cy="1045029"/>
          </a:xfrm>
          <a:prstGeom prst="rect">
            <a:avLst/>
          </a:prstGeom>
        </p:spPr>
        <p:txBody>
          <a:bodyPr spcFirstLastPara="1" wrap="square" lIns="91425" tIns="91425" rIns="91425" bIns="91425" anchor="ctr" anchorCtr="0">
            <a:normAutofit/>
          </a:bodyPr>
          <a:lstStyle>
            <a:lvl1pPr marL="135450" lvl="0" indent="0">
              <a:spcBef>
                <a:spcPts val="800"/>
              </a:spcBef>
              <a:spcAft>
                <a:spcPts val="0"/>
              </a:spcAft>
              <a:buSzPts val="2000"/>
              <a:buNone/>
              <a:defRPr sz="1200">
                <a:solidFill>
                  <a:schemeClr val="bg2">
                    <a:lumMod val="10000"/>
                  </a:schemeClr>
                </a:solidFill>
                <a:latin typeface="Source Sans Pro" panose="020B0503030403020204" pitchFamily="34" charset="0"/>
                <a:ea typeface="Source Sans Pro" panose="020B0503030403020204" pitchFamily="34" charset="0"/>
              </a:defRPr>
            </a:lvl1pPr>
            <a:lvl2pPr marL="1219048" lvl="1" indent="-474074">
              <a:spcBef>
                <a:spcPts val="0"/>
              </a:spcBef>
              <a:spcAft>
                <a:spcPts val="0"/>
              </a:spcAft>
              <a:buSzPts val="2000"/>
              <a:buChar char="⋄"/>
              <a:defRPr/>
            </a:lvl2pPr>
            <a:lvl3pPr marL="1828571" lvl="2" indent="-474074">
              <a:spcBef>
                <a:spcPts val="0"/>
              </a:spcBef>
              <a:spcAft>
                <a:spcPts val="0"/>
              </a:spcAft>
              <a:buSzPts val="2000"/>
              <a:buChar char="⋄"/>
              <a:defRPr/>
            </a:lvl3pPr>
            <a:lvl4pPr marL="2438095" lvl="3" indent="-474074">
              <a:spcBef>
                <a:spcPts val="0"/>
              </a:spcBef>
              <a:spcAft>
                <a:spcPts val="0"/>
              </a:spcAft>
              <a:buSzPts val="2000"/>
              <a:buChar char="⋄"/>
              <a:defRPr/>
            </a:lvl4pPr>
            <a:lvl5pPr marL="3047619" lvl="4" indent="-474074">
              <a:spcBef>
                <a:spcPts val="0"/>
              </a:spcBef>
              <a:spcAft>
                <a:spcPts val="0"/>
              </a:spcAft>
              <a:buSzPts val="2000"/>
              <a:buChar char="⋄"/>
              <a:defRPr/>
            </a:lvl5pPr>
            <a:lvl6pPr marL="3657143" lvl="5" indent="-474074">
              <a:spcBef>
                <a:spcPts val="0"/>
              </a:spcBef>
              <a:spcAft>
                <a:spcPts val="0"/>
              </a:spcAft>
              <a:buSzPts val="2000"/>
              <a:buChar char="⋄"/>
              <a:defRPr/>
            </a:lvl6pPr>
            <a:lvl7pPr marL="4266666" lvl="6" indent="-474074">
              <a:spcBef>
                <a:spcPts val="0"/>
              </a:spcBef>
              <a:spcAft>
                <a:spcPts val="0"/>
              </a:spcAft>
              <a:buSzPts val="2000"/>
              <a:buChar char="●"/>
              <a:defRPr/>
            </a:lvl7pPr>
            <a:lvl8pPr marL="4876190" lvl="7" indent="-474074">
              <a:spcBef>
                <a:spcPts val="0"/>
              </a:spcBef>
              <a:spcAft>
                <a:spcPts val="0"/>
              </a:spcAft>
              <a:buSzPts val="2000"/>
              <a:buChar char="○"/>
              <a:defRPr/>
            </a:lvl8pPr>
            <a:lvl9pPr marL="5485714" lvl="8" indent="-474074">
              <a:spcBef>
                <a:spcPts val="0"/>
              </a:spcBef>
              <a:spcAft>
                <a:spcPts val="0"/>
              </a:spcAft>
              <a:buSzPts val="2000"/>
              <a:buChar char="■"/>
              <a:defRPr/>
            </a:lvl9pPr>
          </a:lstStyle>
          <a:p>
            <a:pPr lvl="0"/>
            <a:r>
              <a:rPr lang="es-MX"/>
              <a:t>Haga clic para modificar los estilos de texto del patrón</a:t>
            </a:r>
          </a:p>
        </p:txBody>
      </p:sp>
      <p:sp>
        <p:nvSpPr>
          <p:cNvPr id="15" name="Rectángulo 14">
            <a:extLst>
              <a:ext uri="{FF2B5EF4-FFF2-40B4-BE49-F238E27FC236}">
                <a16:creationId xmlns:a16="http://schemas.microsoft.com/office/drawing/2014/main" id="{CCAE964F-67D2-6DD5-01C6-EA329C05EF1B}"/>
              </a:ext>
            </a:extLst>
          </p:cNvPr>
          <p:cNvSpPr/>
          <p:nvPr/>
        </p:nvSpPr>
        <p:spPr>
          <a:xfrm>
            <a:off x="-21932" y="3494638"/>
            <a:ext cx="12235720" cy="1692779"/>
          </a:xfrm>
          <a:prstGeom prst="rect">
            <a:avLst/>
          </a:prstGeom>
          <a:gradFill flip="none" rotWithShape="1">
            <a:gsLst>
              <a:gs pos="0">
                <a:schemeClr val="tx1">
                  <a:alpha val="0"/>
                </a:schemeClr>
              </a:gs>
              <a:gs pos="100000">
                <a:schemeClr val="tx1">
                  <a:alpha val="70000"/>
                </a:schemeClr>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latin typeface="Source Sans Pro" panose="020B0503030403020204" pitchFamily="34" charset="0"/>
              <a:ea typeface="Source Sans Pro" panose="020B0503030403020204" pitchFamily="34" charset="0"/>
            </a:endParaRPr>
          </a:p>
        </p:txBody>
      </p:sp>
      <p:sp>
        <p:nvSpPr>
          <p:cNvPr id="5" name="Google Shape;67;p5">
            <a:extLst>
              <a:ext uri="{FF2B5EF4-FFF2-40B4-BE49-F238E27FC236}">
                <a16:creationId xmlns:a16="http://schemas.microsoft.com/office/drawing/2014/main" id="{CE48F06D-6F7A-6648-700D-EEC799DEF97A}"/>
              </a:ext>
            </a:extLst>
          </p:cNvPr>
          <p:cNvSpPr txBox="1">
            <a:spLocks noGrp="1"/>
          </p:cNvSpPr>
          <p:nvPr>
            <p:ph type="title"/>
          </p:nvPr>
        </p:nvSpPr>
        <p:spPr>
          <a:xfrm>
            <a:off x="1055840" y="3494638"/>
            <a:ext cx="2722178" cy="1349627"/>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sz="3200" b="1" i="0">
                <a:solidFill>
                  <a:schemeClr val="bg1"/>
                </a:solidFill>
                <a:latin typeface="Source Sans Pro" panose="020B0503030403020204" pitchFamily="34" charset="0"/>
                <a:ea typeface="Source Sans Pro" panose="020B0503030403020204" pitchFamily="34" charset="0"/>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r>
              <a:rPr lang="es-MX"/>
              <a:t>Haz clic para modificar el estilo de título del patrón</a:t>
            </a:r>
            <a:endParaRPr lang="es-CO"/>
          </a:p>
        </p:txBody>
      </p:sp>
    </p:spTree>
    <p:extLst>
      <p:ext uri="{BB962C8B-B14F-4D97-AF65-F5344CB8AC3E}">
        <p14:creationId xmlns:p14="http://schemas.microsoft.com/office/powerpoint/2010/main" val="13851065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co">
  <p:cSld name="Blanco">
    <p:spTree>
      <p:nvGrpSpPr>
        <p:cNvPr id="1" name="Shape 162"/>
        <p:cNvGrpSpPr/>
        <p:nvPr/>
      </p:nvGrpSpPr>
      <p:grpSpPr>
        <a:xfrm>
          <a:off x="0" y="0"/>
          <a:ext cx="0" cy="0"/>
          <a:chOff x="0" y="0"/>
          <a:chExt cx="0" cy="0"/>
        </a:xfrm>
      </p:grpSpPr>
    </p:spTree>
    <p:extLst>
      <p:ext uri="{BB962C8B-B14F-4D97-AF65-F5344CB8AC3E}">
        <p14:creationId xmlns:p14="http://schemas.microsoft.com/office/powerpoint/2010/main" val="896670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Diapositiva de título">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75DBDE6D-A2A2-1ACD-5040-2901CDDADF0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63" y="1385"/>
            <a:ext cx="12187073" cy="6855229"/>
          </a:xfrm>
          <a:prstGeom prst="rect">
            <a:avLst/>
          </a:prstGeom>
        </p:spPr>
      </p:pic>
      <p:sp>
        <p:nvSpPr>
          <p:cNvPr id="3" name="Subtítulo 2">
            <a:extLst>
              <a:ext uri="{FF2B5EF4-FFF2-40B4-BE49-F238E27FC236}">
                <a16:creationId xmlns:a16="http://schemas.microsoft.com/office/drawing/2014/main" id="{EB840633-C6BB-1592-1FFD-1B7D2FDDC133}"/>
              </a:ext>
            </a:extLst>
          </p:cNvPr>
          <p:cNvSpPr>
            <a:spLocks noGrp="1"/>
          </p:cNvSpPr>
          <p:nvPr>
            <p:ph type="subTitle" idx="1" hasCustomPrompt="1"/>
          </p:nvPr>
        </p:nvSpPr>
        <p:spPr>
          <a:xfrm>
            <a:off x="599207" y="3287395"/>
            <a:ext cx="3439393" cy="472440"/>
          </a:xfrm>
        </p:spPr>
        <p:txBody>
          <a:bodyPr anchor="b">
            <a:normAutofit/>
          </a:bodyPr>
          <a:lstStyle>
            <a:lvl1pPr marL="0" indent="0" algn="l">
              <a:buNone/>
              <a:defRPr sz="1600">
                <a:solidFill>
                  <a:schemeClr val="bg2">
                    <a:lumMod val="10000"/>
                  </a:schemeClr>
                </a:solidFill>
                <a:latin typeface="Source Sans Pro" panose="020B0503030403020204" pitchFamily="34" charset="0"/>
                <a:ea typeface="Source Sans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2" name="Título 1">
            <a:extLst>
              <a:ext uri="{FF2B5EF4-FFF2-40B4-BE49-F238E27FC236}">
                <a16:creationId xmlns:a16="http://schemas.microsoft.com/office/drawing/2014/main" id="{77E9651D-0029-54F2-E9A5-AB94194D3160}"/>
              </a:ext>
            </a:extLst>
          </p:cNvPr>
          <p:cNvSpPr>
            <a:spLocks noGrp="1"/>
          </p:cNvSpPr>
          <p:nvPr>
            <p:ph type="ctrTitle" hasCustomPrompt="1"/>
          </p:nvPr>
        </p:nvSpPr>
        <p:spPr>
          <a:xfrm>
            <a:off x="578887" y="3769995"/>
            <a:ext cx="3439393" cy="842645"/>
          </a:xfrm>
        </p:spPr>
        <p:txBody>
          <a:bodyPr anchor="t">
            <a:noAutofit/>
          </a:bodyPr>
          <a:lstStyle>
            <a:lvl1pPr algn="l">
              <a:defRPr sz="2000" b="1" i="0">
                <a:solidFill>
                  <a:schemeClr val="bg2">
                    <a:lumMod val="10000"/>
                  </a:schemeClr>
                </a:solidFill>
                <a:latin typeface="Source Sans Pro" panose="020B0503030403020204" pitchFamily="34" charset="0"/>
                <a:ea typeface="Source Sans Pro" panose="020B0503030403020204" pitchFamily="34" charset="0"/>
              </a:defRPr>
            </a:lvl1pPr>
          </a:lstStyle>
          <a:p>
            <a:r>
              <a:rPr lang="es-ES"/>
              <a:t>HAGA CLIC PARA MODIFICAR EL ESTILO DE TÍTULO DEL PATRÓN</a:t>
            </a:r>
            <a:endParaRPr lang="es-CO"/>
          </a:p>
        </p:txBody>
      </p:sp>
      <p:sp>
        <p:nvSpPr>
          <p:cNvPr id="4" name="Marcador de fecha 3">
            <a:extLst>
              <a:ext uri="{FF2B5EF4-FFF2-40B4-BE49-F238E27FC236}">
                <a16:creationId xmlns:a16="http://schemas.microsoft.com/office/drawing/2014/main" id="{0761EB9E-7655-06E6-3E9B-985B71088AA4}"/>
              </a:ext>
            </a:extLst>
          </p:cNvPr>
          <p:cNvSpPr>
            <a:spLocks noGrp="1"/>
          </p:cNvSpPr>
          <p:nvPr>
            <p:ph type="dt" sz="half" idx="10"/>
          </p:nvPr>
        </p:nvSpPr>
        <p:spPr/>
        <p:txBody>
          <a:bodyPr/>
          <a:lstStyle/>
          <a:p>
            <a:fld id="{C3ACAF68-0CE8-4639-9D8C-E913ADA3DE9B}" type="datetimeFigureOut">
              <a:rPr lang="es-CO" smtClean="0"/>
              <a:t>13/05/2026</a:t>
            </a:fld>
            <a:endParaRPr lang="es-CO"/>
          </a:p>
        </p:txBody>
      </p:sp>
      <p:sp>
        <p:nvSpPr>
          <p:cNvPr id="5" name="Marcador de pie de página 4">
            <a:extLst>
              <a:ext uri="{FF2B5EF4-FFF2-40B4-BE49-F238E27FC236}">
                <a16:creationId xmlns:a16="http://schemas.microsoft.com/office/drawing/2014/main" id="{9083B929-B264-99AB-371A-ECDA4EB188BA}"/>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343BACE-5A53-BA55-E4FE-E9B960DD0250}"/>
              </a:ext>
            </a:extLst>
          </p:cNvPr>
          <p:cNvSpPr>
            <a:spLocks noGrp="1"/>
          </p:cNvSpPr>
          <p:nvPr>
            <p:ph type="sldNum" sz="quarter" idx="12"/>
          </p:nvPr>
        </p:nvSpPr>
        <p:spPr/>
        <p:txBody>
          <a:bodyPr/>
          <a:lstStyle/>
          <a:p>
            <a:fld id="{009E3FBB-993F-4AE9-90DD-42CC978AF9F0}" type="slidenum">
              <a:rPr lang="es-CO" smtClean="0"/>
              <a:t>‹Nº›</a:t>
            </a:fld>
            <a:endParaRPr lang="es-CO"/>
          </a:p>
        </p:txBody>
      </p:sp>
      <p:pic>
        <p:nvPicPr>
          <p:cNvPr id="10" name="Gráfico 9">
            <a:extLst>
              <a:ext uri="{FF2B5EF4-FFF2-40B4-BE49-F238E27FC236}">
                <a16:creationId xmlns:a16="http://schemas.microsoft.com/office/drawing/2014/main" id="{1117009D-604E-AB5B-9538-F9AA4422E4A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0399" y="2574524"/>
            <a:ext cx="342900" cy="285750"/>
          </a:xfrm>
          <a:prstGeom prst="rect">
            <a:avLst/>
          </a:prstGeom>
        </p:spPr>
      </p:pic>
    </p:spTree>
    <p:extLst>
      <p:ext uri="{BB962C8B-B14F-4D97-AF65-F5344CB8AC3E}">
        <p14:creationId xmlns:p14="http://schemas.microsoft.com/office/powerpoint/2010/main" val="2645748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A03C67-0CAF-3EB6-5C76-EE0649FA4497}"/>
              </a:ext>
            </a:extLst>
          </p:cNvPr>
          <p:cNvSpPr>
            <a:spLocks noGrp="1"/>
          </p:cNvSpPr>
          <p:nvPr>
            <p:ph type="title"/>
          </p:nvPr>
        </p:nvSpPr>
        <p:spPr/>
        <p:txBody>
          <a:bodyPr/>
          <a:lstStyle>
            <a:lvl1pPr>
              <a:defRPr>
                <a:latin typeface="Source Sans Pro" panose="020B0503030403020204" pitchFamily="34" charset="0"/>
                <a:ea typeface="Source Sans Pro" panose="020B0503030403020204" pitchFamily="34" charset="0"/>
              </a:defRPr>
            </a:lvl1pPr>
          </a:lstStyle>
          <a:p>
            <a:r>
              <a:rPr lang="es-MX"/>
              <a:t>Haz clic para modificar el estilo de título del patrón</a:t>
            </a:r>
            <a:endParaRPr lang="es-CO"/>
          </a:p>
        </p:txBody>
      </p:sp>
      <p:sp>
        <p:nvSpPr>
          <p:cNvPr id="3" name="Marcador de contenido 2">
            <a:extLst>
              <a:ext uri="{FF2B5EF4-FFF2-40B4-BE49-F238E27FC236}">
                <a16:creationId xmlns:a16="http://schemas.microsoft.com/office/drawing/2014/main" id="{30EDF436-2126-3389-866E-18FB0F7F56BB}"/>
              </a:ext>
            </a:extLst>
          </p:cNvPr>
          <p:cNvSpPr>
            <a:spLocks noGrp="1"/>
          </p:cNvSpPr>
          <p:nvPr>
            <p:ph idx="1"/>
          </p:nvPr>
        </p:nvSpPr>
        <p:spPr/>
        <p:txBody>
          <a:bodyPr/>
          <a:lstStyle>
            <a:lvl1pPr>
              <a:defRPr>
                <a:latin typeface="Source Sans Pro" panose="020B0503030403020204" pitchFamily="34" charset="0"/>
                <a:ea typeface="Source Sans Pro" panose="020B0503030403020204" pitchFamily="34" charset="0"/>
              </a:defRPr>
            </a:lvl1pPr>
            <a:lvl2pPr>
              <a:defRPr>
                <a:latin typeface="Source Sans Pro" panose="020B0503030403020204" pitchFamily="34" charset="0"/>
                <a:ea typeface="Source Sans Pro" panose="020B0503030403020204" pitchFamily="34" charset="0"/>
              </a:defRPr>
            </a:lvl2pPr>
            <a:lvl3pPr>
              <a:defRPr>
                <a:latin typeface="Source Sans Pro" panose="020B0503030403020204" pitchFamily="34" charset="0"/>
                <a:ea typeface="Source Sans Pro" panose="020B0503030403020204" pitchFamily="34" charset="0"/>
              </a:defRPr>
            </a:lvl3pPr>
            <a:lvl4pPr>
              <a:defRPr>
                <a:latin typeface="Source Sans Pro" panose="020B0503030403020204" pitchFamily="34" charset="0"/>
                <a:ea typeface="Source Sans Pro" panose="020B0503030403020204" pitchFamily="34" charset="0"/>
              </a:defRPr>
            </a:lvl4pPr>
            <a:lvl5pPr>
              <a:defRPr>
                <a:latin typeface="Source Sans Pro" panose="020B0503030403020204" pitchFamily="34" charset="0"/>
                <a:ea typeface="Source Sans Pro" panose="020B0503030403020204" pitchFamily="34" charset="0"/>
              </a:defRPr>
            </a:lvl5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4" name="Marcador de fecha 3">
            <a:extLst>
              <a:ext uri="{FF2B5EF4-FFF2-40B4-BE49-F238E27FC236}">
                <a16:creationId xmlns:a16="http://schemas.microsoft.com/office/drawing/2014/main" id="{73BFAA8F-604C-F695-F35C-5051E4B66C33}"/>
              </a:ext>
            </a:extLst>
          </p:cNvPr>
          <p:cNvSpPr>
            <a:spLocks noGrp="1"/>
          </p:cNvSpPr>
          <p:nvPr>
            <p:ph type="dt" sz="half" idx="10"/>
          </p:nvPr>
        </p:nvSpPr>
        <p:spPr/>
        <p:txBody>
          <a:bodyPr/>
          <a:lstStyle/>
          <a:p>
            <a:fld id="{C3ACAF68-0CE8-4639-9D8C-E913ADA3DE9B}" type="datetimeFigureOut">
              <a:rPr lang="es-CO" smtClean="0"/>
              <a:t>13/05/2026</a:t>
            </a:fld>
            <a:endParaRPr lang="es-CO"/>
          </a:p>
        </p:txBody>
      </p:sp>
      <p:sp>
        <p:nvSpPr>
          <p:cNvPr id="5" name="Marcador de pie de página 4">
            <a:extLst>
              <a:ext uri="{FF2B5EF4-FFF2-40B4-BE49-F238E27FC236}">
                <a16:creationId xmlns:a16="http://schemas.microsoft.com/office/drawing/2014/main" id="{7F72343C-EF06-5B5C-D443-D88D50DB7225}"/>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5BCA0A2-956E-3580-8F33-E6CF7F8AD6B3}"/>
              </a:ext>
            </a:extLst>
          </p:cNvPr>
          <p:cNvSpPr>
            <a:spLocks noGrp="1"/>
          </p:cNvSpPr>
          <p:nvPr>
            <p:ph type="sldNum" sz="quarter" idx="12"/>
          </p:nvPr>
        </p:nvSpPr>
        <p:spPr/>
        <p:txBody>
          <a:bodyPr/>
          <a:lstStyle/>
          <a:p>
            <a:fld id="{009E3FBB-993F-4AE9-90DD-42CC978AF9F0}" type="slidenum">
              <a:rPr lang="es-CO" smtClean="0"/>
              <a:t>‹Nº›</a:t>
            </a:fld>
            <a:endParaRPr lang="es-CO"/>
          </a:p>
        </p:txBody>
      </p:sp>
    </p:spTree>
    <p:extLst>
      <p:ext uri="{BB962C8B-B14F-4D97-AF65-F5344CB8AC3E}">
        <p14:creationId xmlns:p14="http://schemas.microsoft.com/office/powerpoint/2010/main" val="1191445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co_1">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241625D-E3B2-E3FB-4CAD-78689592528B}"/>
              </a:ext>
            </a:extLst>
          </p:cNvPr>
          <p:cNvSpPr>
            <a:spLocks noGrp="1"/>
          </p:cNvSpPr>
          <p:nvPr>
            <p:ph type="dt" sz="half" idx="10"/>
          </p:nvPr>
        </p:nvSpPr>
        <p:spPr/>
        <p:txBody>
          <a:bodyPr/>
          <a:lstStyle/>
          <a:p>
            <a:fld id="{C3ACAF68-0CE8-4639-9D8C-E913ADA3DE9B}" type="datetimeFigureOut">
              <a:rPr lang="es-CO" smtClean="0"/>
              <a:t>13/05/2026</a:t>
            </a:fld>
            <a:endParaRPr lang="es-CO"/>
          </a:p>
        </p:txBody>
      </p:sp>
      <p:sp>
        <p:nvSpPr>
          <p:cNvPr id="3" name="Marcador de pie de página 2">
            <a:extLst>
              <a:ext uri="{FF2B5EF4-FFF2-40B4-BE49-F238E27FC236}">
                <a16:creationId xmlns:a16="http://schemas.microsoft.com/office/drawing/2014/main" id="{89199D55-2944-1303-A577-1F24D302475D}"/>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C4DAEA66-3E98-85E4-9F88-4FD04C2F9FE8}"/>
              </a:ext>
            </a:extLst>
          </p:cNvPr>
          <p:cNvSpPr>
            <a:spLocks noGrp="1"/>
          </p:cNvSpPr>
          <p:nvPr>
            <p:ph type="sldNum" sz="quarter" idx="12"/>
          </p:nvPr>
        </p:nvSpPr>
        <p:spPr/>
        <p:txBody>
          <a:bodyPr/>
          <a:lstStyle/>
          <a:p>
            <a:fld id="{009E3FBB-993F-4AE9-90DD-42CC978AF9F0}" type="slidenum">
              <a:rPr lang="es-CO" smtClean="0"/>
              <a:t>‹Nº›</a:t>
            </a:fld>
            <a:endParaRPr lang="es-CO"/>
          </a:p>
        </p:txBody>
      </p:sp>
    </p:spTree>
    <p:extLst>
      <p:ext uri="{BB962C8B-B14F-4D97-AF65-F5344CB8AC3E}">
        <p14:creationId xmlns:p14="http://schemas.microsoft.com/office/powerpoint/2010/main" val="2377521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Blanco_2">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241625D-E3B2-E3FB-4CAD-78689592528B}"/>
              </a:ext>
            </a:extLst>
          </p:cNvPr>
          <p:cNvSpPr>
            <a:spLocks noGrp="1"/>
          </p:cNvSpPr>
          <p:nvPr>
            <p:ph type="dt" sz="half" idx="10"/>
          </p:nvPr>
        </p:nvSpPr>
        <p:spPr/>
        <p:txBody>
          <a:bodyPr/>
          <a:lstStyle/>
          <a:p>
            <a:fld id="{C3ACAF68-0CE8-4639-9D8C-E913ADA3DE9B}" type="datetimeFigureOut">
              <a:rPr lang="es-CO" smtClean="0"/>
              <a:t>13/05/2026</a:t>
            </a:fld>
            <a:endParaRPr lang="es-CO"/>
          </a:p>
        </p:txBody>
      </p:sp>
      <p:sp>
        <p:nvSpPr>
          <p:cNvPr id="3" name="Marcador de pie de página 2">
            <a:extLst>
              <a:ext uri="{FF2B5EF4-FFF2-40B4-BE49-F238E27FC236}">
                <a16:creationId xmlns:a16="http://schemas.microsoft.com/office/drawing/2014/main" id="{89199D55-2944-1303-A577-1F24D302475D}"/>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C4DAEA66-3E98-85E4-9F88-4FD04C2F9FE8}"/>
              </a:ext>
            </a:extLst>
          </p:cNvPr>
          <p:cNvSpPr>
            <a:spLocks noGrp="1"/>
          </p:cNvSpPr>
          <p:nvPr>
            <p:ph type="sldNum" sz="quarter" idx="12"/>
          </p:nvPr>
        </p:nvSpPr>
        <p:spPr/>
        <p:txBody>
          <a:bodyPr/>
          <a:lstStyle/>
          <a:p>
            <a:fld id="{009E3FBB-993F-4AE9-90DD-42CC978AF9F0}" type="slidenum">
              <a:rPr lang="es-CO" smtClean="0"/>
              <a:t>‹Nº›</a:t>
            </a:fld>
            <a:endParaRPr lang="es-CO"/>
          </a:p>
        </p:txBody>
      </p:sp>
      <p:sp>
        <p:nvSpPr>
          <p:cNvPr id="8" name="Google Shape;68;p5">
            <a:extLst>
              <a:ext uri="{FF2B5EF4-FFF2-40B4-BE49-F238E27FC236}">
                <a16:creationId xmlns:a16="http://schemas.microsoft.com/office/drawing/2014/main" id="{20F1E9BA-694F-0BB3-334E-B8635D17942E}"/>
              </a:ext>
            </a:extLst>
          </p:cNvPr>
          <p:cNvSpPr txBox="1">
            <a:spLocks noGrp="1"/>
          </p:cNvSpPr>
          <p:nvPr>
            <p:ph type="body" idx="1"/>
          </p:nvPr>
        </p:nvSpPr>
        <p:spPr>
          <a:xfrm>
            <a:off x="667801" y="373576"/>
            <a:ext cx="3401627" cy="570454"/>
          </a:xfrm>
          <a:prstGeom prst="rect">
            <a:avLst/>
          </a:prstGeom>
        </p:spPr>
        <p:txBody>
          <a:bodyPr spcFirstLastPara="1" wrap="square" lIns="91425" tIns="91425" rIns="91425" bIns="91425" anchor="ctr" anchorCtr="0">
            <a:normAutofit/>
          </a:bodyPr>
          <a:lstStyle>
            <a:lvl1pPr marL="135450" lvl="0" indent="0" algn="l">
              <a:spcBef>
                <a:spcPts val="800"/>
              </a:spcBef>
              <a:spcAft>
                <a:spcPts val="0"/>
              </a:spcAft>
              <a:buSzPts val="2000"/>
              <a:buNone/>
              <a:defRPr sz="1600" b="1" i="0">
                <a:solidFill>
                  <a:schemeClr val="bg2">
                    <a:lumMod val="90000"/>
                  </a:schemeClr>
                </a:solidFill>
                <a:latin typeface="Source Sans Pro" panose="020B0503030403020204" pitchFamily="34" charset="0"/>
                <a:ea typeface="Source Sans Pro" panose="020B0503030403020204" pitchFamily="34" charset="0"/>
              </a:defRPr>
            </a:lvl1pPr>
            <a:lvl2pPr marL="1219048" lvl="1" indent="-474074">
              <a:spcBef>
                <a:spcPts val="0"/>
              </a:spcBef>
              <a:spcAft>
                <a:spcPts val="0"/>
              </a:spcAft>
              <a:buSzPts val="2000"/>
              <a:buChar char="⋄"/>
              <a:defRPr/>
            </a:lvl2pPr>
            <a:lvl3pPr marL="1828571" lvl="2" indent="-474074">
              <a:spcBef>
                <a:spcPts val="0"/>
              </a:spcBef>
              <a:spcAft>
                <a:spcPts val="0"/>
              </a:spcAft>
              <a:buSzPts val="2000"/>
              <a:buChar char="⋄"/>
              <a:defRPr/>
            </a:lvl3pPr>
            <a:lvl4pPr marL="2438095" lvl="3" indent="-474074">
              <a:spcBef>
                <a:spcPts val="0"/>
              </a:spcBef>
              <a:spcAft>
                <a:spcPts val="0"/>
              </a:spcAft>
              <a:buSzPts val="2000"/>
              <a:buChar char="⋄"/>
              <a:defRPr/>
            </a:lvl4pPr>
            <a:lvl5pPr marL="3047619" lvl="4" indent="-474074">
              <a:spcBef>
                <a:spcPts val="0"/>
              </a:spcBef>
              <a:spcAft>
                <a:spcPts val="0"/>
              </a:spcAft>
              <a:buSzPts val="2000"/>
              <a:buChar char="⋄"/>
              <a:defRPr/>
            </a:lvl5pPr>
            <a:lvl6pPr marL="3657143" lvl="5" indent="-474074">
              <a:spcBef>
                <a:spcPts val="0"/>
              </a:spcBef>
              <a:spcAft>
                <a:spcPts val="0"/>
              </a:spcAft>
              <a:buSzPts val="2000"/>
              <a:buChar char="⋄"/>
              <a:defRPr/>
            </a:lvl6pPr>
            <a:lvl7pPr marL="4266666" lvl="6" indent="-474074">
              <a:spcBef>
                <a:spcPts val="0"/>
              </a:spcBef>
              <a:spcAft>
                <a:spcPts val="0"/>
              </a:spcAft>
              <a:buSzPts val="2000"/>
              <a:buChar char="●"/>
              <a:defRPr/>
            </a:lvl7pPr>
            <a:lvl8pPr marL="4876190" lvl="7" indent="-474074">
              <a:spcBef>
                <a:spcPts val="0"/>
              </a:spcBef>
              <a:spcAft>
                <a:spcPts val="0"/>
              </a:spcAft>
              <a:buSzPts val="2000"/>
              <a:buChar char="○"/>
              <a:defRPr/>
            </a:lvl8pPr>
            <a:lvl9pPr marL="5485714" lvl="8" indent="-474074">
              <a:spcBef>
                <a:spcPts val="0"/>
              </a:spcBef>
              <a:spcAft>
                <a:spcPts val="0"/>
              </a:spcAft>
              <a:buSzPts val="2000"/>
              <a:buChar char="■"/>
              <a:defRPr/>
            </a:lvl9pPr>
          </a:lstStyle>
          <a:p>
            <a:pPr lvl="0"/>
            <a:r>
              <a:rPr lang="es-MX"/>
              <a:t>Haga clic para modificar los estilos de texto del patrón</a:t>
            </a:r>
          </a:p>
        </p:txBody>
      </p:sp>
      <p:sp>
        <p:nvSpPr>
          <p:cNvPr id="9" name="Forma libre: forma 2">
            <a:extLst>
              <a:ext uri="{FF2B5EF4-FFF2-40B4-BE49-F238E27FC236}">
                <a16:creationId xmlns:a16="http://schemas.microsoft.com/office/drawing/2014/main" id="{FD946B0C-08D9-6165-D216-110598F0B648}"/>
              </a:ext>
            </a:extLst>
          </p:cNvPr>
          <p:cNvSpPr/>
          <p:nvPr/>
        </p:nvSpPr>
        <p:spPr>
          <a:xfrm>
            <a:off x="493708" y="618386"/>
            <a:ext cx="210957" cy="174777"/>
          </a:xfrm>
          <a:custGeom>
            <a:avLst/>
            <a:gdLst>
              <a:gd name="connsiteX0" fmla="*/ 197127 w 210957"/>
              <a:gd name="connsiteY0" fmla="*/ 108309 h 174777"/>
              <a:gd name="connsiteX1" fmla="*/ 210958 w 210957"/>
              <a:gd name="connsiteY1" fmla="*/ 112803 h 174777"/>
              <a:gd name="connsiteX2" fmla="*/ 181663 w 210957"/>
              <a:gd name="connsiteY2" fmla="*/ 159780 h 174777"/>
              <a:gd name="connsiteX3" fmla="*/ 147408 w 210957"/>
              <a:gd name="connsiteY3" fmla="*/ 174777 h 174777"/>
              <a:gd name="connsiteX4" fmla="*/ 124707 w 210957"/>
              <a:gd name="connsiteY4" fmla="*/ 166491 h 174777"/>
              <a:gd name="connsiteX5" fmla="*/ 116362 w 210957"/>
              <a:gd name="connsiteY5" fmla="*/ 144257 h 174777"/>
              <a:gd name="connsiteX6" fmla="*/ 124065 w 210957"/>
              <a:gd name="connsiteY6" fmla="*/ 104866 h 174777"/>
              <a:gd name="connsiteX7" fmla="*/ 137021 w 210957"/>
              <a:gd name="connsiteY7" fmla="*/ 54738 h 174777"/>
              <a:gd name="connsiteX8" fmla="*/ 139005 w 210957"/>
              <a:gd name="connsiteY8" fmla="*/ 39507 h 174777"/>
              <a:gd name="connsiteX9" fmla="*/ 135912 w 210957"/>
              <a:gd name="connsiteY9" fmla="*/ 29353 h 174777"/>
              <a:gd name="connsiteX10" fmla="*/ 128209 w 210957"/>
              <a:gd name="connsiteY10" fmla="*/ 25735 h 174777"/>
              <a:gd name="connsiteX11" fmla="*/ 110352 w 210957"/>
              <a:gd name="connsiteY11" fmla="*/ 32855 h 174777"/>
              <a:gd name="connsiteX12" fmla="*/ 80824 w 210957"/>
              <a:gd name="connsiteY12" fmla="*/ 67927 h 174777"/>
              <a:gd name="connsiteX13" fmla="*/ 59932 w 210957"/>
              <a:gd name="connsiteY13" fmla="*/ 116363 h 174777"/>
              <a:gd name="connsiteX14" fmla="*/ 45110 w 210957"/>
              <a:gd name="connsiteY14" fmla="*/ 171042 h 174777"/>
              <a:gd name="connsiteX15" fmla="*/ 0 w 210957"/>
              <a:gd name="connsiteY15" fmla="*/ 172910 h 174777"/>
              <a:gd name="connsiteX16" fmla="*/ 35247 w 210957"/>
              <a:gd name="connsiteY16" fmla="*/ 36356 h 174777"/>
              <a:gd name="connsiteX17" fmla="*/ 35714 w 210957"/>
              <a:gd name="connsiteY17" fmla="*/ 32271 h 174777"/>
              <a:gd name="connsiteX18" fmla="*/ 32096 w 210957"/>
              <a:gd name="connsiteY18" fmla="*/ 24393 h 174777"/>
              <a:gd name="connsiteX19" fmla="*/ 18382 w 210957"/>
              <a:gd name="connsiteY19" fmla="*/ 21592 h 174777"/>
              <a:gd name="connsiteX20" fmla="*/ 9337 w 210957"/>
              <a:gd name="connsiteY20" fmla="*/ 21592 h 174777"/>
              <a:gd name="connsiteX21" fmla="*/ 11788 w 210957"/>
              <a:gd name="connsiteY21" fmla="*/ 5369 h 174777"/>
              <a:gd name="connsiteX22" fmla="*/ 85434 w 210957"/>
              <a:gd name="connsiteY22" fmla="*/ 1984 h 174777"/>
              <a:gd name="connsiteX23" fmla="*/ 72420 w 210957"/>
              <a:gd name="connsiteY23" fmla="*/ 58998 h 174777"/>
              <a:gd name="connsiteX24" fmla="*/ 146066 w 210957"/>
              <a:gd name="connsiteY24" fmla="*/ 0 h 174777"/>
              <a:gd name="connsiteX25" fmla="*/ 172793 w 210957"/>
              <a:gd name="connsiteY25" fmla="*/ 10329 h 174777"/>
              <a:gd name="connsiteX26" fmla="*/ 183122 w 210957"/>
              <a:gd name="connsiteY26" fmla="*/ 36648 h 174777"/>
              <a:gd name="connsiteX27" fmla="*/ 178453 w 210957"/>
              <a:gd name="connsiteY27" fmla="*/ 67693 h 174777"/>
              <a:gd name="connsiteX28" fmla="*/ 162989 w 210957"/>
              <a:gd name="connsiteY28" fmla="*/ 127742 h 174777"/>
              <a:gd name="connsiteX29" fmla="*/ 158729 w 210957"/>
              <a:gd name="connsiteY29" fmla="*/ 145774 h 174777"/>
              <a:gd name="connsiteX30" fmla="*/ 159955 w 210957"/>
              <a:gd name="connsiteY30" fmla="*/ 149684 h 174777"/>
              <a:gd name="connsiteX31" fmla="*/ 163689 w 210957"/>
              <a:gd name="connsiteY31" fmla="*/ 151143 h 174777"/>
              <a:gd name="connsiteX32" fmla="*/ 175944 w 210957"/>
              <a:gd name="connsiteY32" fmla="*/ 144023 h 174777"/>
              <a:gd name="connsiteX33" fmla="*/ 197069 w 210957"/>
              <a:gd name="connsiteY33" fmla="*/ 108309 h 17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10957" h="174777">
                <a:moveTo>
                  <a:pt x="197127" y="108309"/>
                </a:moveTo>
                <a:lnTo>
                  <a:pt x="210958" y="112803"/>
                </a:lnTo>
                <a:cubicBezTo>
                  <a:pt x="202555" y="134161"/>
                  <a:pt x="192809" y="149801"/>
                  <a:pt x="181663" y="159780"/>
                </a:cubicBezTo>
                <a:cubicBezTo>
                  <a:pt x="170400" y="169759"/>
                  <a:pt x="158904" y="174777"/>
                  <a:pt x="147408" y="174777"/>
                </a:cubicBezTo>
                <a:cubicBezTo>
                  <a:pt x="137604" y="174777"/>
                  <a:pt x="130134" y="171859"/>
                  <a:pt x="124707" y="166491"/>
                </a:cubicBezTo>
                <a:cubicBezTo>
                  <a:pt x="119280" y="160888"/>
                  <a:pt x="116362" y="153477"/>
                  <a:pt x="116362" y="144257"/>
                </a:cubicBezTo>
                <a:cubicBezTo>
                  <a:pt x="116362" y="136145"/>
                  <a:pt x="119047" y="122898"/>
                  <a:pt x="124065" y="104866"/>
                </a:cubicBezTo>
                <a:cubicBezTo>
                  <a:pt x="131477" y="77731"/>
                  <a:pt x="135678" y="61099"/>
                  <a:pt x="137021" y="54738"/>
                </a:cubicBezTo>
                <a:cubicBezTo>
                  <a:pt x="138246" y="48494"/>
                  <a:pt x="139005" y="43359"/>
                  <a:pt x="139005" y="39507"/>
                </a:cubicBezTo>
                <a:cubicBezTo>
                  <a:pt x="139005" y="35247"/>
                  <a:pt x="137837" y="31746"/>
                  <a:pt x="135912" y="29353"/>
                </a:cubicBezTo>
                <a:cubicBezTo>
                  <a:pt x="133811" y="26786"/>
                  <a:pt x="131301" y="25735"/>
                  <a:pt x="128209" y="25735"/>
                </a:cubicBezTo>
                <a:cubicBezTo>
                  <a:pt x="122665" y="25735"/>
                  <a:pt x="116771" y="28011"/>
                  <a:pt x="110352" y="32855"/>
                </a:cubicBezTo>
                <a:cubicBezTo>
                  <a:pt x="99906" y="40674"/>
                  <a:pt x="90102" y="52287"/>
                  <a:pt x="80824" y="67927"/>
                </a:cubicBezTo>
                <a:cubicBezTo>
                  <a:pt x="71428" y="83566"/>
                  <a:pt x="64542" y="99673"/>
                  <a:pt x="59932" y="116363"/>
                </a:cubicBezTo>
                <a:lnTo>
                  <a:pt x="45110" y="171042"/>
                </a:lnTo>
                <a:lnTo>
                  <a:pt x="0" y="172910"/>
                </a:lnTo>
                <a:lnTo>
                  <a:pt x="35247" y="36356"/>
                </a:lnTo>
                <a:cubicBezTo>
                  <a:pt x="35481" y="34839"/>
                  <a:pt x="35714" y="33555"/>
                  <a:pt x="35714" y="32271"/>
                </a:cubicBezTo>
                <a:cubicBezTo>
                  <a:pt x="35714" y="28828"/>
                  <a:pt x="34605" y="26202"/>
                  <a:pt x="32096" y="24393"/>
                </a:cubicBezTo>
                <a:cubicBezTo>
                  <a:pt x="29703" y="22526"/>
                  <a:pt x="25035" y="21592"/>
                  <a:pt x="18382" y="21592"/>
                </a:cubicBezTo>
                <a:lnTo>
                  <a:pt x="9337" y="21592"/>
                </a:lnTo>
                <a:lnTo>
                  <a:pt x="11788" y="5369"/>
                </a:lnTo>
                <a:lnTo>
                  <a:pt x="85434" y="1984"/>
                </a:lnTo>
                <a:lnTo>
                  <a:pt x="72420" y="58998"/>
                </a:lnTo>
                <a:cubicBezTo>
                  <a:pt x="97572" y="19433"/>
                  <a:pt x="122140" y="0"/>
                  <a:pt x="146066" y="0"/>
                </a:cubicBezTo>
                <a:cubicBezTo>
                  <a:pt x="156862" y="0"/>
                  <a:pt x="165849" y="3385"/>
                  <a:pt x="172793" y="10329"/>
                </a:cubicBezTo>
                <a:cubicBezTo>
                  <a:pt x="179737" y="17390"/>
                  <a:pt x="183122" y="26085"/>
                  <a:pt x="183122" y="36648"/>
                </a:cubicBezTo>
                <a:cubicBezTo>
                  <a:pt x="183122" y="45051"/>
                  <a:pt x="181605" y="55439"/>
                  <a:pt x="178453" y="67693"/>
                </a:cubicBezTo>
                <a:lnTo>
                  <a:pt x="162989" y="127742"/>
                </a:lnTo>
                <a:cubicBezTo>
                  <a:pt x="160071" y="137196"/>
                  <a:pt x="158729" y="143265"/>
                  <a:pt x="158729" y="145774"/>
                </a:cubicBezTo>
                <a:cubicBezTo>
                  <a:pt x="158729" y="147525"/>
                  <a:pt x="159312" y="148925"/>
                  <a:pt x="159955" y="149684"/>
                </a:cubicBezTo>
                <a:cubicBezTo>
                  <a:pt x="160947" y="150618"/>
                  <a:pt x="162172" y="151143"/>
                  <a:pt x="163689" y="151143"/>
                </a:cubicBezTo>
                <a:cubicBezTo>
                  <a:pt x="167424" y="151143"/>
                  <a:pt x="171567" y="148867"/>
                  <a:pt x="175944" y="144023"/>
                </a:cubicBezTo>
                <a:cubicBezTo>
                  <a:pt x="183122" y="135970"/>
                  <a:pt x="190241" y="123949"/>
                  <a:pt x="197069" y="108309"/>
                </a:cubicBezTo>
              </a:path>
            </a:pathLst>
          </a:custGeom>
          <a:solidFill>
            <a:schemeClr val="bg2">
              <a:lumMod val="90000"/>
            </a:schemeClr>
          </a:solidFill>
          <a:ln w="5832" cap="flat">
            <a:noFill/>
            <a:prstDash val="solid"/>
            <a:miter/>
          </a:ln>
        </p:spPr>
        <p:txBody>
          <a:bodyPr rtlCol="0" anchor="ctr"/>
          <a:lstStyle/>
          <a:p>
            <a:endParaRPr lang="es-CO">
              <a:solidFill>
                <a:schemeClr val="bg2">
                  <a:lumMod val="90000"/>
                </a:schemeClr>
              </a:solidFill>
            </a:endParaRPr>
          </a:p>
        </p:txBody>
      </p:sp>
      <p:sp>
        <p:nvSpPr>
          <p:cNvPr id="10" name="Forma libre: forma 27">
            <a:extLst>
              <a:ext uri="{FF2B5EF4-FFF2-40B4-BE49-F238E27FC236}">
                <a16:creationId xmlns:a16="http://schemas.microsoft.com/office/drawing/2014/main" id="{0A12C4E0-382D-98C6-6EAF-AC0D15F37B70}"/>
              </a:ext>
            </a:extLst>
          </p:cNvPr>
          <p:cNvSpPr/>
          <p:nvPr/>
        </p:nvSpPr>
        <p:spPr>
          <a:xfrm>
            <a:off x="-451003" y="944030"/>
            <a:ext cx="2153054" cy="400110"/>
          </a:xfrm>
          <a:custGeom>
            <a:avLst/>
            <a:gdLst>
              <a:gd name="connsiteX0" fmla="*/ 0 w 8081635"/>
              <a:gd name="connsiteY0" fmla="*/ 0 h 5835"/>
              <a:gd name="connsiteX1" fmla="*/ 8081636 w 8081635"/>
              <a:gd name="connsiteY1" fmla="*/ 0 h 5835"/>
            </a:gdLst>
            <a:ahLst/>
            <a:cxnLst>
              <a:cxn ang="0">
                <a:pos x="connsiteX0" y="connsiteY0"/>
              </a:cxn>
              <a:cxn ang="0">
                <a:pos x="connsiteX1" y="connsiteY1"/>
              </a:cxn>
            </a:cxnLst>
            <a:rect l="l" t="t" r="r" b="b"/>
            <a:pathLst>
              <a:path w="8081635" h="5835">
                <a:moveTo>
                  <a:pt x="0" y="0"/>
                </a:moveTo>
                <a:lnTo>
                  <a:pt x="8081636" y="0"/>
                </a:lnTo>
              </a:path>
            </a:pathLst>
          </a:custGeom>
          <a:ln w="12700" cap="flat">
            <a:solidFill>
              <a:schemeClr val="bg2">
                <a:lumMod val="90000"/>
              </a:schemeClr>
            </a:solidFill>
            <a:prstDash val="solid"/>
            <a:miter/>
          </a:ln>
        </p:spPr>
        <p:txBody>
          <a:bodyPr rtlCol="0" anchor="ctr"/>
          <a:lstStyle/>
          <a:p>
            <a:endParaRPr lang="es-CO"/>
          </a:p>
        </p:txBody>
      </p:sp>
    </p:spTree>
    <p:extLst>
      <p:ext uri="{BB962C8B-B14F-4D97-AF65-F5344CB8AC3E}">
        <p14:creationId xmlns:p14="http://schemas.microsoft.com/office/powerpoint/2010/main" val="2036184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1 column" type="tx" preserve="1">
  <p:cSld name="Title + 1 column">
    <p:spTree>
      <p:nvGrpSpPr>
        <p:cNvPr id="1" name="Shape 54"/>
        <p:cNvGrpSpPr/>
        <p:nvPr/>
      </p:nvGrpSpPr>
      <p:grpSpPr>
        <a:xfrm>
          <a:off x="0" y="0"/>
          <a:ext cx="0" cy="0"/>
          <a:chOff x="0" y="0"/>
          <a:chExt cx="0" cy="0"/>
        </a:xfrm>
      </p:grpSpPr>
      <p:pic>
        <p:nvPicPr>
          <p:cNvPr id="2" name="Imagen 1" descr="Forma&#10;&#10;Descripción generada automáticamente con confianza baja">
            <a:extLst>
              <a:ext uri="{FF2B5EF4-FFF2-40B4-BE49-F238E27FC236}">
                <a16:creationId xmlns:a16="http://schemas.microsoft.com/office/drawing/2014/main" id="{1A6AC9AD-0D99-4275-5AC8-A4395ED83D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67" name="Google Shape;67;p5"/>
          <p:cNvSpPr txBox="1">
            <a:spLocks noGrp="1"/>
          </p:cNvSpPr>
          <p:nvPr>
            <p:ph type="title"/>
          </p:nvPr>
        </p:nvSpPr>
        <p:spPr>
          <a:xfrm>
            <a:off x="1375234" y="2434980"/>
            <a:ext cx="7680400" cy="907600"/>
          </a:xfrm>
          <a:prstGeom prst="rect">
            <a:avLst/>
          </a:prstGeom>
        </p:spPr>
        <p:txBody>
          <a:bodyPr spcFirstLastPara="1" wrap="square" lIns="91425" tIns="91425" rIns="91425" bIns="91425" anchor="t" anchorCtr="0"/>
          <a:lstStyle>
            <a:lvl1pPr lvl="0">
              <a:spcBef>
                <a:spcPts val="0"/>
              </a:spcBef>
              <a:spcAft>
                <a:spcPts val="0"/>
              </a:spcAft>
              <a:buSzPts val="3000"/>
              <a:buNone/>
              <a:defRPr>
                <a:solidFill>
                  <a:schemeClr val="bg2">
                    <a:lumMod val="10000"/>
                  </a:schemeClr>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r>
              <a:rPr lang="es-MX"/>
              <a:t>Haz clic para modificar el estilo de título del patrón</a:t>
            </a:r>
            <a:endParaRPr lang="es-CO"/>
          </a:p>
        </p:txBody>
      </p:sp>
      <p:sp>
        <p:nvSpPr>
          <p:cNvPr id="68" name="Google Shape;68;p5"/>
          <p:cNvSpPr txBox="1">
            <a:spLocks noGrp="1"/>
          </p:cNvSpPr>
          <p:nvPr>
            <p:ph type="body" idx="1"/>
          </p:nvPr>
        </p:nvSpPr>
        <p:spPr>
          <a:xfrm>
            <a:off x="1282780" y="-610002"/>
            <a:ext cx="3401627" cy="3106626"/>
          </a:xfrm>
          <a:prstGeom prst="rect">
            <a:avLst/>
          </a:prstGeom>
        </p:spPr>
        <p:txBody>
          <a:bodyPr spcFirstLastPara="1" wrap="square" lIns="91425" tIns="91425" rIns="91425" bIns="91425" anchor="b" anchorCtr="0"/>
          <a:lstStyle>
            <a:lvl1pPr marL="135450" lvl="0" indent="0">
              <a:spcBef>
                <a:spcPts val="800"/>
              </a:spcBef>
              <a:spcAft>
                <a:spcPts val="0"/>
              </a:spcAft>
              <a:buSzPts val="2000"/>
              <a:buNone/>
              <a:defRPr>
                <a:solidFill>
                  <a:schemeClr val="bg2">
                    <a:lumMod val="10000"/>
                  </a:schemeClr>
                </a:solidFill>
              </a:defRPr>
            </a:lvl1pPr>
            <a:lvl2pPr marL="1219048" lvl="1" indent="-474074">
              <a:spcBef>
                <a:spcPts val="0"/>
              </a:spcBef>
              <a:spcAft>
                <a:spcPts val="0"/>
              </a:spcAft>
              <a:buSzPts val="2000"/>
              <a:buChar char="⋄"/>
              <a:defRPr/>
            </a:lvl2pPr>
            <a:lvl3pPr marL="1828571" lvl="2" indent="-474074">
              <a:spcBef>
                <a:spcPts val="0"/>
              </a:spcBef>
              <a:spcAft>
                <a:spcPts val="0"/>
              </a:spcAft>
              <a:buSzPts val="2000"/>
              <a:buChar char="⋄"/>
              <a:defRPr/>
            </a:lvl3pPr>
            <a:lvl4pPr marL="2438095" lvl="3" indent="-474074">
              <a:spcBef>
                <a:spcPts val="0"/>
              </a:spcBef>
              <a:spcAft>
                <a:spcPts val="0"/>
              </a:spcAft>
              <a:buSzPts val="2000"/>
              <a:buChar char="⋄"/>
              <a:defRPr/>
            </a:lvl4pPr>
            <a:lvl5pPr marL="3047619" lvl="4" indent="-474074">
              <a:spcBef>
                <a:spcPts val="0"/>
              </a:spcBef>
              <a:spcAft>
                <a:spcPts val="0"/>
              </a:spcAft>
              <a:buSzPts val="2000"/>
              <a:buChar char="⋄"/>
              <a:defRPr/>
            </a:lvl5pPr>
            <a:lvl6pPr marL="3657143" lvl="5" indent="-474074">
              <a:spcBef>
                <a:spcPts val="0"/>
              </a:spcBef>
              <a:spcAft>
                <a:spcPts val="0"/>
              </a:spcAft>
              <a:buSzPts val="2000"/>
              <a:buChar char="⋄"/>
              <a:defRPr/>
            </a:lvl6pPr>
            <a:lvl7pPr marL="4266666" lvl="6" indent="-474074">
              <a:spcBef>
                <a:spcPts val="0"/>
              </a:spcBef>
              <a:spcAft>
                <a:spcPts val="0"/>
              </a:spcAft>
              <a:buSzPts val="2000"/>
              <a:buChar char="●"/>
              <a:defRPr/>
            </a:lvl7pPr>
            <a:lvl8pPr marL="4876190" lvl="7" indent="-474074">
              <a:spcBef>
                <a:spcPts val="0"/>
              </a:spcBef>
              <a:spcAft>
                <a:spcPts val="0"/>
              </a:spcAft>
              <a:buSzPts val="2000"/>
              <a:buChar char="○"/>
              <a:defRPr/>
            </a:lvl8pPr>
            <a:lvl9pPr marL="5485714" lvl="8" indent="-474074">
              <a:spcBef>
                <a:spcPts val="0"/>
              </a:spcBef>
              <a:spcAft>
                <a:spcPts val="0"/>
              </a:spcAft>
              <a:buSzPts val="2000"/>
              <a:buChar char="■"/>
              <a:defRPr/>
            </a:lvl9pPr>
          </a:lstStyle>
          <a:p>
            <a:pPr lvl="0"/>
            <a:r>
              <a:rPr lang="es-MX"/>
              <a:t>Haga clic para modificar los estilos de texto del patrón</a:t>
            </a:r>
          </a:p>
        </p:txBody>
      </p:sp>
    </p:spTree>
    <p:extLst>
      <p:ext uri="{BB962C8B-B14F-4D97-AF65-F5344CB8AC3E}">
        <p14:creationId xmlns:p14="http://schemas.microsoft.com/office/powerpoint/2010/main" val="1251937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1 column" type="tx" preserve="1">
  <p:cSld name="1_Title + 1 column">
    <p:spTree>
      <p:nvGrpSpPr>
        <p:cNvPr id="1" name="Shape 54"/>
        <p:cNvGrpSpPr/>
        <p:nvPr/>
      </p:nvGrpSpPr>
      <p:grpSpPr>
        <a:xfrm>
          <a:off x="0" y="0"/>
          <a:ext cx="0" cy="0"/>
          <a:chOff x="0" y="0"/>
          <a:chExt cx="0" cy="0"/>
        </a:xfrm>
      </p:grpSpPr>
      <p:pic>
        <p:nvPicPr>
          <p:cNvPr id="3" name="Imagen 2">
            <a:extLst>
              <a:ext uri="{FF2B5EF4-FFF2-40B4-BE49-F238E27FC236}">
                <a16:creationId xmlns:a16="http://schemas.microsoft.com/office/drawing/2014/main" id="{516B0336-1EA2-5959-F5F1-B7332DDFE9B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67" name="Google Shape;67;p5"/>
          <p:cNvSpPr txBox="1">
            <a:spLocks noGrp="1"/>
          </p:cNvSpPr>
          <p:nvPr>
            <p:ph type="title"/>
          </p:nvPr>
        </p:nvSpPr>
        <p:spPr>
          <a:xfrm>
            <a:off x="1375234" y="2434980"/>
            <a:ext cx="7680400" cy="907600"/>
          </a:xfrm>
          <a:prstGeom prst="rect">
            <a:avLst/>
          </a:prstGeom>
        </p:spPr>
        <p:txBody>
          <a:bodyPr spcFirstLastPara="1" wrap="square" lIns="91425" tIns="91425" rIns="91425" bIns="91425" anchor="t" anchorCtr="0"/>
          <a:lstStyle>
            <a:lvl1pPr lvl="0">
              <a:spcBef>
                <a:spcPts val="0"/>
              </a:spcBef>
              <a:spcAft>
                <a:spcPts val="0"/>
              </a:spcAft>
              <a:buSzPts val="3000"/>
              <a:buNone/>
              <a:defRPr>
                <a:solidFill>
                  <a:schemeClr val="bg2">
                    <a:lumMod val="10000"/>
                  </a:schemeClr>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r>
              <a:rPr lang="es-MX"/>
              <a:t>Haz clic para modificar el estilo de título del patrón</a:t>
            </a:r>
            <a:endParaRPr lang="es-CO"/>
          </a:p>
        </p:txBody>
      </p:sp>
      <p:sp>
        <p:nvSpPr>
          <p:cNvPr id="68" name="Google Shape;68;p5"/>
          <p:cNvSpPr txBox="1">
            <a:spLocks noGrp="1"/>
          </p:cNvSpPr>
          <p:nvPr>
            <p:ph type="body" idx="1"/>
          </p:nvPr>
        </p:nvSpPr>
        <p:spPr>
          <a:xfrm>
            <a:off x="1282780" y="-610002"/>
            <a:ext cx="3401627" cy="3106626"/>
          </a:xfrm>
          <a:prstGeom prst="rect">
            <a:avLst/>
          </a:prstGeom>
        </p:spPr>
        <p:txBody>
          <a:bodyPr spcFirstLastPara="1" wrap="square" lIns="91425" tIns="91425" rIns="91425" bIns="91425" anchor="b" anchorCtr="0"/>
          <a:lstStyle>
            <a:lvl1pPr marL="135450" lvl="0" indent="0">
              <a:spcBef>
                <a:spcPts val="800"/>
              </a:spcBef>
              <a:spcAft>
                <a:spcPts val="0"/>
              </a:spcAft>
              <a:buSzPts val="2000"/>
              <a:buNone/>
              <a:defRPr>
                <a:solidFill>
                  <a:schemeClr val="bg2">
                    <a:lumMod val="10000"/>
                  </a:schemeClr>
                </a:solidFill>
              </a:defRPr>
            </a:lvl1pPr>
            <a:lvl2pPr marL="1219048" lvl="1" indent="-474074">
              <a:spcBef>
                <a:spcPts val="0"/>
              </a:spcBef>
              <a:spcAft>
                <a:spcPts val="0"/>
              </a:spcAft>
              <a:buSzPts val="2000"/>
              <a:buChar char="⋄"/>
              <a:defRPr/>
            </a:lvl2pPr>
            <a:lvl3pPr marL="1828571" lvl="2" indent="-474074">
              <a:spcBef>
                <a:spcPts val="0"/>
              </a:spcBef>
              <a:spcAft>
                <a:spcPts val="0"/>
              </a:spcAft>
              <a:buSzPts val="2000"/>
              <a:buChar char="⋄"/>
              <a:defRPr/>
            </a:lvl3pPr>
            <a:lvl4pPr marL="2438095" lvl="3" indent="-474074">
              <a:spcBef>
                <a:spcPts val="0"/>
              </a:spcBef>
              <a:spcAft>
                <a:spcPts val="0"/>
              </a:spcAft>
              <a:buSzPts val="2000"/>
              <a:buChar char="⋄"/>
              <a:defRPr/>
            </a:lvl4pPr>
            <a:lvl5pPr marL="3047619" lvl="4" indent="-474074">
              <a:spcBef>
                <a:spcPts val="0"/>
              </a:spcBef>
              <a:spcAft>
                <a:spcPts val="0"/>
              </a:spcAft>
              <a:buSzPts val="2000"/>
              <a:buChar char="⋄"/>
              <a:defRPr/>
            </a:lvl5pPr>
            <a:lvl6pPr marL="3657143" lvl="5" indent="-474074">
              <a:spcBef>
                <a:spcPts val="0"/>
              </a:spcBef>
              <a:spcAft>
                <a:spcPts val="0"/>
              </a:spcAft>
              <a:buSzPts val="2000"/>
              <a:buChar char="⋄"/>
              <a:defRPr/>
            </a:lvl6pPr>
            <a:lvl7pPr marL="4266666" lvl="6" indent="-474074">
              <a:spcBef>
                <a:spcPts val="0"/>
              </a:spcBef>
              <a:spcAft>
                <a:spcPts val="0"/>
              </a:spcAft>
              <a:buSzPts val="2000"/>
              <a:buChar char="●"/>
              <a:defRPr/>
            </a:lvl7pPr>
            <a:lvl8pPr marL="4876190" lvl="7" indent="-474074">
              <a:spcBef>
                <a:spcPts val="0"/>
              </a:spcBef>
              <a:spcAft>
                <a:spcPts val="0"/>
              </a:spcAft>
              <a:buSzPts val="2000"/>
              <a:buChar char="○"/>
              <a:defRPr/>
            </a:lvl8pPr>
            <a:lvl9pPr marL="5485714" lvl="8" indent="-474074">
              <a:spcBef>
                <a:spcPts val="0"/>
              </a:spcBef>
              <a:spcAft>
                <a:spcPts val="0"/>
              </a:spcAft>
              <a:buSzPts val="2000"/>
              <a:buChar char="■"/>
              <a:defRPr/>
            </a:lvl9pPr>
          </a:lstStyle>
          <a:p>
            <a:pPr lvl="0"/>
            <a:r>
              <a:rPr lang="es-MX"/>
              <a:t>Haga clic para modificar los estilos de texto del patrón</a:t>
            </a:r>
          </a:p>
        </p:txBody>
      </p:sp>
    </p:spTree>
    <p:extLst>
      <p:ext uri="{BB962C8B-B14F-4D97-AF65-F5344CB8AC3E}">
        <p14:creationId xmlns:p14="http://schemas.microsoft.com/office/powerpoint/2010/main" val="57935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 1 column" type="tx" preserve="1">
  <p:cSld name="1_Title + 1 column">
    <p:spTree>
      <p:nvGrpSpPr>
        <p:cNvPr id="1" name="Shape 54"/>
        <p:cNvGrpSpPr/>
        <p:nvPr/>
      </p:nvGrpSpPr>
      <p:grpSpPr>
        <a:xfrm>
          <a:off x="0" y="0"/>
          <a:ext cx="0" cy="0"/>
          <a:chOff x="0" y="0"/>
          <a:chExt cx="0" cy="0"/>
        </a:xfrm>
      </p:grpSpPr>
      <p:pic>
        <p:nvPicPr>
          <p:cNvPr id="2" name="Imagen 1" descr="Forma, Rectángulo&#10;&#10;Descripción generada automáticamente">
            <a:extLst>
              <a:ext uri="{FF2B5EF4-FFF2-40B4-BE49-F238E27FC236}">
                <a16:creationId xmlns:a16="http://schemas.microsoft.com/office/drawing/2014/main" id="{747ABDA0-8424-7C35-BCEA-0A8D6E0148F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67" name="Google Shape;67;p5"/>
          <p:cNvSpPr txBox="1">
            <a:spLocks noGrp="1"/>
          </p:cNvSpPr>
          <p:nvPr>
            <p:ph type="title"/>
          </p:nvPr>
        </p:nvSpPr>
        <p:spPr>
          <a:xfrm>
            <a:off x="1375234" y="2434980"/>
            <a:ext cx="7680400" cy="907600"/>
          </a:xfrm>
          <a:prstGeom prst="rect">
            <a:avLst/>
          </a:prstGeom>
        </p:spPr>
        <p:txBody>
          <a:bodyPr spcFirstLastPara="1" wrap="square" lIns="91425" tIns="91425" rIns="91425" bIns="91425" anchor="t" anchorCtr="0"/>
          <a:lstStyle>
            <a:lvl1pPr lvl="0">
              <a:spcBef>
                <a:spcPts val="0"/>
              </a:spcBef>
              <a:spcAft>
                <a:spcPts val="0"/>
              </a:spcAft>
              <a:buSzPts val="3000"/>
              <a:buNone/>
              <a:defRPr>
                <a:solidFill>
                  <a:schemeClr val="bg1"/>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r>
              <a:rPr lang="es-MX"/>
              <a:t>Haz clic para modificar el estilo de título del patrón</a:t>
            </a:r>
            <a:endParaRPr lang="es-CO"/>
          </a:p>
        </p:txBody>
      </p:sp>
      <p:sp>
        <p:nvSpPr>
          <p:cNvPr id="68" name="Google Shape;68;p5"/>
          <p:cNvSpPr txBox="1">
            <a:spLocks noGrp="1"/>
          </p:cNvSpPr>
          <p:nvPr>
            <p:ph type="body" idx="1"/>
          </p:nvPr>
        </p:nvSpPr>
        <p:spPr>
          <a:xfrm>
            <a:off x="1282780" y="-610002"/>
            <a:ext cx="3401627" cy="3106626"/>
          </a:xfrm>
          <a:prstGeom prst="rect">
            <a:avLst/>
          </a:prstGeom>
        </p:spPr>
        <p:txBody>
          <a:bodyPr spcFirstLastPara="1" wrap="square" lIns="91425" tIns="91425" rIns="91425" bIns="91425" anchor="b" anchorCtr="0"/>
          <a:lstStyle>
            <a:lvl1pPr marL="135450" lvl="0" indent="0">
              <a:spcBef>
                <a:spcPts val="800"/>
              </a:spcBef>
              <a:spcAft>
                <a:spcPts val="0"/>
              </a:spcAft>
              <a:buSzPts val="2000"/>
              <a:buNone/>
              <a:defRPr>
                <a:solidFill>
                  <a:schemeClr val="bg1"/>
                </a:solidFill>
              </a:defRPr>
            </a:lvl1pPr>
            <a:lvl2pPr marL="1219048" lvl="1" indent="-474074">
              <a:spcBef>
                <a:spcPts val="0"/>
              </a:spcBef>
              <a:spcAft>
                <a:spcPts val="0"/>
              </a:spcAft>
              <a:buSzPts val="2000"/>
              <a:buChar char="⋄"/>
              <a:defRPr/>
            </a:lvl2pPr>
            <a:lvl3pPr marL="1828571" lvl="2" indent="-474074">
              <a:spcBef>
                <a:spcPts val="0"/>
              </a:spcBef>
              <a:spcAft>
                <a:spcPts val="0"/>
              </a:spcAft>
              <a:buSzPts val="2000"/>
              <a:buChar char="⋄"/>
              <a:defRPr/>
            </a:lvl3pPr>
            <a:lvl4pPr marL="2438095" lvl="3" indent="-474074">
              <a:spcBef>
                <a:spcPts val="0"/>
              </a:spcBef>
              <a:spcAft>
                <a:spcPts val="0"/>
              </a:spcAft>
              <a:buSzPts val="2000"/>
              <a:buChar char="⋄"/>
              <a:defRPr/>
            </a:lvl4pPr>
            <a:lvl5pPr marL="3047619" lvl="4" indent="-474074">
              <a:spcBef>
                <a:spcPts val="0"/>
              </a:spcBef>
              <a:spcAft>
                <a:spcPts val="0"/>
              </a:spcAft>
              <a:buSzPts val="2000"/>
              <a:buChar char="⋄"/>
              <a:defRPr/>
            </a:lvl5pPr>
            <a:lvl6pPr marL="3657143" lvl="5" indent="-474074">
              <a:spcBef>
                <a:spcPts val="0"/>
              </a:spcBef>
              <a:spcAft>
                <a:spcPts val="0"/>
              </a:spcAft>
              <a:buSzPts val="2000"/>
              <a:buChar char="⋄"/>
              <a:defRPr/>
            </a:lvl6pPr>
            <a:lvl7pPr marL="4266666" lvl="6" indent="-474074">
              <a:spcBef>
                <a:spcPts val="0"/>
              </a:spcBef>
              <a:spcAft>
                <a:spcPts val="0"/>
              </a:spcAft>
              <a:buSzPts val="2000"/>
              <a:buChar char="●"/>
              <a:defRPr/>
            </a:lvl7pPr>
            <a:lvl8pPr marL="4876190" lvl="7" indent="-474074">
              <a:spcBef>
                <a:spcPts val="0"/>
              </a:spcBef>
              <a:spcAft>
                <a:spcPts val="0"/>
              </a:spcAft>
              <a:buSzPts val="2000"/>
              <a:buChar char="○"/>
              <a:defRPr/>
            </a:lvl8pPr>
            <a:lvl9pPr marL="5485714" lvl="8" indent="-474074">
              <a:spcBef>
                <a:spcPts val="0"/>
              </a:spcBef>
              <a:spcAft>
                <a:spcPts val="0"/>
              </a:spcAft>
              <a:buSzPts val="2000"/>
              <a:buChar char="■"/>
              <a:defRPr/>
            </a:lvl9pPr>
          </a:lstStyle>
          <a:p>
            <a:pPr lvl="0"/>
            <a:r>
              <a:rPr lang="es-MX"/>
              <a:t>Haga clic para modificar los estilos de texto del patrón</a:t>
            </a:r>
          </a:p>
        </p:txBody>
      </p:sp>
    </p:spTree>
    <p:extLst>
      <p:ext uri="{BB962C8B-B14F-4D97-AF65-F5344CB8AC3E}">
        <p14:creationId xmlns:p14="http://schemas.microsoft.com/office/powerpoint/2010/main" val="581957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1 column" type="tx" preserve="1">
  <p:cSld name="1_Title + 1 column">
    <p:spTree>
      <p:nvGrpSpPr>
        <p:cNvPr id="1" name="Shape 54"/>
        <p:cNvGrpSpPr/>
        <p:nvPr/>
      </p:nvGrpSpPr>
      <p:grpSpPr>
        <a:xfrm>
          <a:off x="0" y="0"/>
          <a:ext cx="0" cy="0"/>
          <a:chOff x="0" y="0"/>
          <a:chExt cx="0" cy="0"/>
        </a:xfrm>
      </p:grpSpPr>
      <p:pic>
        <p:nvPicPr>
          <p:cNvPr id="3" name="Imagen 2" descr="Forma, Cuadrado&#10;&#10;Descripción generada automáticamente">
            <a:extLst>
              <a:ext uri="{FF2B5EF4-FFF2-40B4-BE49-F238E27FC236}">
                <a16:creationId xmlns:a16="http://schemas.microsoft.com/office/drawing/2014/main" id="{BDC2465D-5451-B199-D7FC-4B7D120BDFA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85" y="0"/>
            <a:ext cx="12189630" cy="6858000"/>
          </a:xfrm>
          <a:prstGeom prst="rect">
            <a:avLst/>
          </a:prstGeom>
        </p:spPr>
      </p:pic>
      <p:sp>
        <p:nvSpPr>
          <p:cNvPr id="67" name="Google Shape;67;p5"/>
          <p:cNvSpPr txBox="1">
            <a:spLocks noGrp="1"/>
          </p:cNvSpPr>
          <p:nvPr>
            <p:ph type="title"/>
          </p:nvPr>
        </p:nvSpPr>
        <p:spPr>
          <a:xfrm>
            <a:off x="1375234" y="2434980"/>
            <a:ext cx="7680400" cy="907600"/>
          </a:xfrm>
          <a:prstGeom prst="rect">
            <a:avLst/>
          </a:prstGeom>
        </p:spPr>
        <p:txBody>
          <a:bodyPr spcFirstLastPara="1" wrap="square" lIns="91425" tIns="91425" rIns="91425" bIns="91425" anchor="t" anchorCtr="0"/>
          <a:lstStyle>
            <a:lvl1pPr lvl="0">
              <a:spcBef>
                <a:spcPts val="0"/>
              </a:spcBef>
              <a:spcAft>
                <a:spcPts val="0"/>
              </a:spcAft>
              <a:buSzPts val="3000"/>
              <a:buNone/>
              <a:defRPr>
                <a:solidFill>
                  <a:schemeClr val="bg2">
                    <a:lumMod val="10000"/>
                  </a:schemeClr>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r>
              <a:rPr lang="es-MX"/>
              <a:t>Haz clic para modificar el estilo de título del patrón</a:t>
            </a:r>
            <a:endParaRPr lang="es-CO"/>
          </a:p>
        </p:txBody>
      </p:sp>
      <p:sp>
        <p:nvSpPr>
          <p:cNvPr id="68" name="Google Shape;68;p5"/>
          <p:cNvSpPr txBox="1">
            <a:spLocks noGrp="1"/>
          </p:cNvSpPr>
          <p:nvPr>
            <p:ph type="body" idx="1"/>
          </p:nvPr>
        </p:nvSpPr>
        <p:spPr>
          <a:xfrm>
            <a:off x="1282780" y="-610002"/>
            <a:ext cx="3401627" cy="3106626"/>
          </a:xfrm>
          <a:prstGeom prst="rect">
            <a:avLst/>
          </a:prstGeom>
        </p:spPr>
        <p:txBody>
          <a:bodyPr spcFirstLastPara="1" wrap="square" lIns="91425" tIns="91425" rIns="91425" bIns="91425" anchor="b" anchorCtr="0"/>
          <a:lstStyle>
            <a:lvl1pPr marL="135450" lvl="0" indent="0">
              <a:spcBef>
                <a:spcPts val="800"/>
              </a:spcBef>
              <a:spcAft>
                <a:spcPts val="0"/>
              </a:spcAft>
              <a:buSzPts val="2000"/>
              <a:buNone/>
              <a:defRPr>
                <a:solidFill>
                  <a:schemeClr val="bg2">
                    <a:lumMod val="10000"/>
                  </a:schemeClr>
                </a:solidFill>
              </a:defRPr>
            </a:lvl1pPr>
            <a:lvl2pPr marL="1219048" lvl="1" indent="-474074">
              <a:spcBef>
                <a:spcPts val="0"/>
              </a:spcBef>
              <a:spcAft>
                <a:spcPts val="0"/>
              </a:spcAft>
              <a:buSzPts val="2000"/>
              <a:buChar char="⋄"/>
              <a:defRPr/>
            </a:lvl2pPr>
            <a:lvl3pPr marL="1828571" lvl="2" indent="-474074">
              <a:spcBef>
                <a:spcPts val="0"/>
              </a:spcBef>
              <a:spcAft>
                <a:spcPts val="0"/>
              </a:spcAft>
              <a:buSzPts val="2000"/>
              <a:buChar char="⋄"/>
              <a:defRPr/>
            </a:lvl3pPr>
            <a:lvl4pPr marL="2438095" lvl="3" indent="-474074">
              <a:spcBef>
                <a:spcPts val="0"/>
              </a:spcBef>
              <a:spcAft>
                <a:spcPts val="0"/>
              </a:spcAft>
              <a:buSzPts val="2000"/>
              <a:buChar char="⋄"/>
              <a:defRPr/>
            </a:lvl4pPr>
            <a:lvl5pPr marL="3047619" lvl="4" indent="-474074">
              <a:spcBef>
                <a:spcPts val="0"/>
              </a:spcBef>
              <a:spcAft>
                <a:spcPts val="0"/>
              </a:spcAft>
              <a:buSzPts val="2000"/>
              <a:buChar char="⋄"/>
              <a:defRPr/>
            </a:lvl5pPr>
            <a:lvl6pPr marL="3657143" lvl="5" indent="-474074">
              <a:spcBef>
                <a:spcPts val="0"/>
              </a:spcBef>
              <a:spcAft>
                <a:spcPts val="0"/>
              </a:spcAft>
              <a:buSzPts val="2000"/>
              <a:buChar char="⋄"/>
              <a:defRPr/>
            </a:lvl6pPr>
            <a:lvl7pPr marL="4266666" lvl="6" indent="-474074">
              <a:spcBef>
                <a:spcPts val="0"/>
              </a:spcBef>
              <a:spcAft>
                <a:spcPts val="0"/>
              </a:spcAft>
              <a:buSzPts val="2000"/>
              <a:buChar char="●"/>
              <a:defRPr/>
            </a:lvl7pPr>
            <a:lvl8pPr marL="4876190" lvl="7" indent="-474074">
              <a:spcBef>
                <a:spcPts val="0"/>
              </a:spcBef>
              <a:spcAft>
                <a:spcPts val="0"/>
              </a:spcAft>
              <a:buSzPts val="2000"/>
              <a:buChar char="○"/>
              <a:defRPr/>
            </a:lvl8pPr>
            <a:lvl9pPr marL="5485714" lvl="8" indent="-474074">
              <a:spcBef>
                <a:spcPts val="0"/>
              </a:spcBef>
              <a:spcAft>
                <a:spcPts val="0"/>
              </a:spcAft>
              <a:buSzPts val="2000"/>
              <a:buChar char="■"/>
              <a:defRPr/>
            </a:lvl9pPr>
          </a:lstStyle>
          <a:p>
            <a:pPr lvl="0"/>
            <a:r>
              <a:rPr lang="es-MX"/>
              <a:t>Haga clic para modificar los estilos de texto del patrón</a:t>
            </a:r>
          </a:p>
        </p:txBody>
      </p:sp>
    </p:spTree>
    <p:extLst>
      <p:ext uri="{BB962C8B-B14F-4D97-AF65-F5344CB8AC3E}">
        <p14:creationId xmlns:p14="http://schemas.microsoft.com/office/powerpoint/2010/main" val="2569164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41E5F4-2DA5-1058-4493-D11B3BF32B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11E63956-E3C4-F15D-6A0B-5D5C4312A6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59F54020-F52B-DAC3-DBB0-A50FDA3C48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Source Sans Pro" panose="020B0503030403020204" pitchFamily="34" charset="0"/>
                <a:ea typeface="Source Sans Pro" panose="020B0503030403020204" pitchFamily="34" charset="0"/>
              </a:defRPr>
            </a:lvl1pPr>
          </a:lstStyle>
          <a:p>
            <a:fld id="{C3ACAF68-0CE8-4639-9D8C-E913ADA3DE9B}" type="datetimeFigureOut">
              <a:rPr lang="es-CO" smtClean="0"/>
              <a:t>13/05/2026</a:t>
            </a:fld>
            <a:endParaRPr lang="es-CO"/>
          </a:p>
        </p:txBody>
      </p:sp>
      <p:sp>
        <p:nvSpPr>
          <p:cNvPr id="5" name="Marcador de pie de página 4">
            <a:extLst>
              <a:ext uri="{FF2B5EF4-FFF2-40B4-BE49-F238E27FC236}">
                <a16:creationId xmlns:a16="http://schemas.microsoft.com/office/drawing/2014/main" id="{533277D5-C0A8-7C3A-15FF-92AC618DE5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Source Sans Pro" panose="020B0503030403020204" pitchFamily="34" charset="0"/>
                <a:ea typeface="Source Sans Pro" panose="020B0503030403020204" pitchFamily="34" charset="0"/>
              </a:defRPr>
            </a:lvl1pPr>
          </a:lstStyle>
          <a:p>
            <a:endParaRPr lang="es-CO"/>
          </a:p>
        </p:txBody>
      </p:sp>
      <p:sp>
        <p:nvSpPr>
          <p:cNvPr id="6" name="Marcador de número de diapositiva 5">
            <a:extLst>
              <a:ext uri="{FF2B5EF4-FFF2-40B4-BE49-F238E27FC236}">
                <a16:creationId xmlns:a16="http://schemas.microsoft.com/office/drawing/2014/main" id="{19D00B72-1D1F-0F77-0BED-62FBBF1CCB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Source Sans Pro" panose="020B0503030403020204" pitchFamily="34" charset="0"/>
                <a:ea typeface="Source Sans Pro" panose="020B0503030403020204" pitchFamily="34" charset="0"/>
              </a:defRPr>
            </a:lvl1pPr>
          </a:lstStyle>
          <a:p>
            <a:fld id="{009E3FBB-993F-4AE9-90DD-42CC978AF9F0}" type="slidenum">
              <a:rPr lang="es-CO" smtClean="0"/>
              <a:t>‹Nº›</a:t>
            </a:fld>
            <a:endParaRPr lang="es-CO"/>
          </a:p>
        </p:txBody>
      </p:sp>
    </p:spTree>
    <p:extLst>
      <p:ext uri="{BB962C8B-B14F-4D97-AF65-F5344CB8AC3E}">
        <p14:creationId xmlns:p14="http://schemas.microsoft.com/office/powerpoint/2010/main" val="168684206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Lst>
  <p:txStyles>
    <p:titleStyle>
      <a:lvl1pPr algn="l" defTabSz="914400" rtl="0" eaLnBrk="1" latinLnBrk="0" hangingPunct="1">
        <a:lnSpc>
          <a:spcPct val="90000"/>
        </a:lnSpc>
        <a:spcBef>
          <a:spcPct val="0"/>
        </a:spcBef>
        <a:buNone/>
        <a:defRPr sz="4400" kern="1200">
          <a:solidFill>
            <a:schemeClr val="tx1"/>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svg"/><Relationship Id="rId3" Type="http://schemas.microsoft.com/office/2007/relationships/media" Target="../media/media3.mp4"/><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notesSlide" Target="../notesSlides/notesSlide3.xml"/><Relationship Id="rId11" Type="http://schemas.openxmlformats.org/officeDocument/2006/relationships/image" Target="../media/image32.png"/><Relationship Id="rId5" Type="http://schemas.openxmlformats.org/officeDocument/2006/relationships/slideLayout" Target="../slideLayouts/slideLayout1.xml"/><Relationship Id="rId10" Type="http://schemas.openxmlformats.org/officeDocument/2006/relationships/image" Target="../media/image31.png"/><Relationship Id="rId4" Type="http://schemas.openxmlformats.org/officeDocument/2006/relationships/video" Target="../media/media3.mp4"/><Relationship Id="rId9" Type="http://schemas.openxmlformats.org/officeDocument/2006/relationships/image" Target="../media/image30.png"/><Relationship Id="rId1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8.png"/><Relationship Id="rId1" Type="http://schemas.openxmlformats.org/officeDocument/2006/relationships/slideLayout" Target="../slideLayouts/slideLayout4.xml"/><Relationship Id="rId6" Type="http://schemas.microsoft.com/office/2007/relationships/hdphoto" Target="../media/hdphoto8.wdp"/><Relationship Id="rId5" Type="http://schemas.openxmlformats.org/officeDocument/2006/relationships/image" Target="../media/image40.png"/><Relationship Id="rId4" Type="http://schemas.openxmlformats.org/officeDocument/2006/relationships/image" Target="../media/image39.sv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microsoft.com/office/2018/10/relationships/comments" Target="../comments/modernComment_7FFFF997_AD641C00.xml"/><Relationship Id="rId1" Type="http://schemas.openxmlformats.org/officeDocument/2006/relationships/slideLayout" Target="../slideLayouts/slideLayout4.xml"/><Relationship Id="rId5" Type="http://schemas.openxmlformats.org/officeDocument/2006/relationships/image" Target="../media/image39.svg"/><Relationship Id="rId4" Type="http://schemas.microsoft.com/office/2007/relationships/hdphoto" Target="../media/hdphoto4.wdp"/></Relationships>
</file>

<file path=ppt/slides/_rels/slide15.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41.png"/><Relationship Id="rId1" Type="http://schemas.openxmlformats.org/officeDocument/2006/relationships/slideLayout" Target="../slideLayouts/slideLayout3.xml"/><Relationship Id="rId4" Type="http://schemas.openxmlformats.org/officeDocument/2006/relationships/image" Target="../media/image42.svg"/></Relationships>
</file>

<file path=ppt/slides/_rels/slide16.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43.png"/><Relationship Id="rId1" Type="http://schemas.openxmlformats.org/officeDocument/2006/relationships/slideLayout" Target="../slideLayouts/slideLayout3.xml"/><Relationship Id="rId4" Type="http://schemas.openxmlformats.org/officeDocument/2006/relationships/image" Target="../media/image42.svg"/></Relationships>
</file>

<file path=ppt/slides/_rels/slide17.xml.rels><?xml version="1.0" encoding="UTF-8" standalone="yes"?>
<Relationships xmlns="http://schemas.openxmlformats.org/package/2006/relationships"><Relationship Id="rId8" Type="http://schemas.openxmlformats.org/officeDocument/2006/relationships/image" Target="../media/image49.svg"/><Relationship Id="rId3" Type="http://schemas.microsoft.com/office/2007/relationships/hdphoto" Target="../media/hdphoto11.wdp"/><Relationship Id="rId7" Type="http://schemas.openxmlformats.org/officeDocument/2006/relationships/image" Target="../media/image48.svg"/><Relationship Id="rId2" Type="http://schemas.openxmlformats.org/officeDocument/2006/relationships/image" Target="../media/image44.png"/><Relationship Id="rId1" Type="http://schemas.openxmlformats.org/officeDocument/2006/relationships/slideLayout" Target="../slideLayouts/slideLayout3.xml"/><Relationship Id="rId6" Type="http://schemas.openxmlformats.org/officeDocument/2006/relationships/image" Target="../media/image47.svg"/><Relationship Id="rId5" Type="http://schemas.openxmlformats.org/officeDocument/2006/relationships/image" Target="../media/image46.svg"/><Relationship Id="rId4" Type="http://schemas.openxmlformats.org/officeDocument/2006/relationships/image" Target="../media/image45.svg"/></Relationships>
</file>

<file path=ppt/slides/_rels/slide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1.emf"/><Relationship Id="rId5" Type="http://schemas.microsoft.com/office/2007/relationships/hdphoto" Target="../media/hdphoto13.wdp"/><Relationship Id="rId4" Type="http://schemas.microsoft.com/office/2007/relationships/hdphoto" Target="../media/hdphoto12.wdp"/></Relationships>
</file>

<file path=ppt/slides/_rels/slide19.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52.png"/><Relationship Id="rId1" Type="http://schemas.openxmlformats.org/officeDocument/2006/relationships/slideLayout" Target="../slideLayouts/slideLayout1.xml"/><Relationship Id="rId6" Type="http://schemas.openxmlformats.org/officeDocument/2006/relationships/image" Target="../media/image54.emf"/><Relationship Id="rId5" Type="http://schemas.microsoft.com/office/2007/relationships/hdphoto" Target="../media/hdphoto15.wdp"/><Relationship Id="rId4" Type="http://schemas.openxmlformats.org/officeDocument/2006/relationships/image" Target="../media/image53.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55.png"/><Relationship Id="rId1" Type="http://schemas.openxmlformats.org/officeDocument/2006/relationships/slideLayout" Target="../slideLayouts/slideLayout4.xml"/><Relationship Id="rId5" Type="http://schemas.openxmlformats.org/officeDocument/2006/relationships/image" Target="../media/image54.emf"/><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4.xml"/><Relationship Id="rId4" Type="http://schemas.openxmlformats.org/officeDocument/2006/relationships/image" Target="../media/image60.svg"/></Relationships>
</file>

<file path=ppt/slides/_rels/slide23.xml.rels><?xml version="1.0" encoding="UTF-8" standalone="yes"?>
<Relationships xmlns="http://schemas.openxmlformats.org/package/2006/relationships"><Relationship Id="rId3" Type="http://schemas.microsoft.com/office/2007/relationships/hdphoto" Target="../media/hdphoto17.wdp"/><Relationship Id="rId7" Type="http://schemas.microsoft.com/office/2007/relationships/hdphoto" Target="../media/hdphoto19.wdp"/><Relationship Id="rId2" Type="http://schemas.openxmlformats.org/officeDocument/2006/relationships/image" Target="../media/image61.png"/><Relationship Id="rId1" Type="http://schemas.openxmlformats.org/officeDocument/2006/relationships/slideLayout" Target="../slideLayouts/slideLayout4.xml"/><Relationship Id="rId6" Type="http://schemas.openxmlformats.org/officeDocument/2006/relationships/image" Target="../media/image63.png"/><Relationship Id="rId5" Type="http://schemas.microsoft.com/office/2007/relationships/hdphoto" Target="../media/hdphoto18.wdp"/><Relationship Id="rId4" Type="http://schemas.openxmlformats.org/officeDocument/2006/relationships/image" Target="../media/image62.png"/></Relationships>
</file>

<file path=ppt/slides/_rels/slide24.xml.rels><?xml version="1.0" encoding="UTF-8" standalone="yes"?>
<Relationships xmlns="http://schemas.openxmlformats.org/package/2006/relationships"><Relationship Id="rId8" Type="http://schemas.openxmlformats.org/officeDocument/2006/relationships/image" Target="../media/image67.png"/><Relationship Id="rId3" Type="http://schemas.microsoft.com/office/2007/relationships/hdphoto" Target="../media/hdphoto20.wdp"/><Relationship Id="rId7" Type="http://schemas.microsoft.com/office/2007/relationships/hdphoto" Target="../media/hdphoto22.wdp"/><Relationship Id="rId2" Type="http://schemas.openxmlformats.org/officeDocument/2006/relationships/image" Target="../media/image64.png"/><Relationship Id="rId1" Type="http://schemas.openxmlformats.org/officeDocument/2006/relationships/slideLayout" Target="../slideLayouts/slideLayout4.xml"/><Relationship Id="rId6" Type="http://schemas.openxmlformats.org/officeDocument/2006/relationships/image" Target="../media/image66.png"/><Relationship Id="rId11" Type="http://schemas.microsoft.com/office/2007/relationships/hdphoto" Target="../media/hdphoto24.wdp"/><Relationship Id="rId5" Type="http://schemas.microsoft.com/office/2007/relationships/hdphoto" Target="../media/hdphoto21.wdp"/><Relationship Id="rId10" Type="http://schemas.openxmlformats.org/officeDocument/2006/relationships/image" Target="../media/image68.png"/><Relationship Id="rId4" Type="http://schemas.openxmlformats.org/officeDocument/2006/relationships/image" Target="../media/image65.png"/><Relationship Id="rId9" Type="http://schemas.microsoft.com/office/2007/relationships/hdphoto" Target="../media/hdphoto23.wdp"/></Relationships>
</file>

<file path=ppt/slides/_rels/slide25.xml.rels><?xml version="1.0" encoding="UTF-8" standalone="yes"?>
<Relationships xmlns="http://schemas.openxmlformats.org/package/2006/relationships"><Relationship Id="rId3" Type="http://schemas.microsoft.com/office/2007/relationships/hdphoto" Target="../media/hdphoto25.wdp"/><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27.xml.rels><?xml version="1.0" encoding="UTF-8" standalone="yes"?>
<Relationships xmlns="http://schemas.openxmlformats.org/package/2006/relationships"><Relationship Id="rId3" Type="http://schemas.microsoft.com/office/2007/relationships/hdphoto" Target="../media/hdphoto26.wdp"/><Relationship Id="rId2" Type="http://schemas.openxmlformats.org/officeDocument/2006/relationships/image" Target="../media/image74.png"/><Relationship Id="rId1" Type="http://schemas.openxmlformats.org/officeDocument/2006/relationships/slideLayout" Target="../slideLayouts/slideLayout3.xml"/><Relationship Id="rId4" Type="http://schemas.openxmlformats.org/officeDocument/2006/relationships/image" Target="../media/image75.svg"/></Relationships>
</file>

<file path=ppt/slides/_rels/slide28.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image" Target="../media/image76.png"/><Relationship Id="rId7" Type="http://schemas.openxmlformats.org/officeDocument/2006/relationships/image" Target="../media/image79.sv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78.svg"/><Relationship Id="rId11" Type="http://schemas.openxmlformats.org/officeDocument/2006/relationships/image" Target="../media/image82.png"/><Relationship Id="rId5" Type="http://schemas.openxmlformats.org/officeDocument/2006/relationships/image" Target="../media/image77.svg"/><Relationship Id="rId10" Type="http://schemas.microsoft.com/office/2007/relationships/hdphoto" Target="../media/hdphoto28.wdp"/><Relationship Id="rId4" Type="http://schemas.microsoft.com/office/2007/relationships/hdphoto" Target="../media/hdphoto27.wdp"/><Relationship Id="rId9" Type="http://schemas.openxmlformats.org/officeDocument/2006/relationships/image" Target="../media/image81.png"/></Relationships>
</file>

<file path=ppt/slides/_rels/slide29.xml.rels><?xml version="1.0" encoding="UTF-8" standalone="yes"?>
<Relationships xmlns="http://schemas.openxmlformats.org/package/2006/relationships"><Relationship Id="rId8" Type="http://schemas.openxmlformats.org/officeDocument/2006/relationships/image" Target="../media/image89.svg"/><Relationship Id="rId3" Type="http://schemas.openxmlformats.org/officeDocument/2006/relationships/image" Target="../media/image84.svg"/><Relationship Id="rId7" Type="http://schemas.openxmlformats.org/officeDocument/2006/relationships/image" Target="../media/image88.svg"/><Relationship Id="rId2" Type="http://schemas.openxmlformats.org/officeDocument/2006/relationships/image" Target="../media/image83.jpeg"/><Relationship Id="rId1" Type="http://schemas.openxmlformats.org/officeDocument/2006/relationships/slideLayout" Target="../slideLayouts/slideLayout4.xml"/><Relationship Id="rId6" Type="http://schemas.openxmlformats.org/officeDocument/2006/relationships/image" Target="../media/image87.svg"/><Relationship Id="rId5" Type="http://schemas.openxmlformats.org/officeDocument/2006/relationships/image" Target="../media/image86.svg"/><Relationship Id="rId4" Type="http://schemas.openxmlformats.org/officeDocument/2006/relationships/image" Target="../media/image85.svg"/></Relationships>
</file>

<file path=ppt/slides/_rels/slide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92.jpeg"/><Relationship Id="rId3" Type="http://schemas.openxmlformats.org/officeDocument/2006/relationships/image" Target="../media/image90.png"/><Relationship Id="rId7" Type="http://schemas.openxmlformats.org/officeDocument/2006/relationships/image" Target="../media/image60.sv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microsoft.com/office/2007/relationships/hdphoto" Target="../media/hdphoto30.wdp"/><Relationship Id="rId5" Type="http://schemas.openxmlformats.org/officeDocument/2006/relationships/image" Target="../media/image91.png"/><Relationship Id="rId4" Type="http://schemas.microsoft.com/office/2007/relationships/hdphoto" Target="../media/hdphoto29.wdp"/></Relationships>
</file>

<file path=ppt/slides/_rels/slide31.xml.rels><?xml version="1.0" encoding="UTF-8" standalone="yes"?>
<Relationships xmlns="http://schemas.openxmlformats.org/package/2006/relationships"><Relationship Id="rId3" Type="http://schemas.openxmlformats.org/officeDocument/2006/relationships/image" Target="../media/image93.jpeg"/><Relationship Id="rId7" Type="http://schemas.openxmlformats.org/officeDocument/2006/relationships/image" Target="../media/image97.jpe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96.jpeg"/><Relationship Id="rId5" Type="http://schemas.openxmlformats.org/officeDocument/2006/relationships/image" Target="../media/image95.jpeg"/><Relationship Id="rId4" Type="http://schemas.openxmlformats.org/officeDocument/2006/relationships/image" Target="../media/image94.jpeg"/></Relationships>
</file>

<file path=ppt/slides/_rels/slide32.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8.jpeg"/><Relationship Id="rId7" Type="http://schemas.openxmlformats.org/officeDocument/2006/relationships/image" Target="../media/image102.jpe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01.png"/><Relationship Id="rId5" Type="http://schemas.openxmlformats.org/officeDocument/2006/relationships/image" Target="../media/image100.jpeg"/><Relationship Id="rId4" Type="http://schemas.openxmlformats.org/officeDocument/2006/relationships/image" Target="../media/image99.jpeg"/></Relationships>
</file>

<file path=ppt/slides/_rels/slide33.xml.rels><?xml version="1.0" encoding="UTF-8" standalone="yes"?>
<Relationships xmlns="http://schemas.openxmlformats.org/package/2006/relationships"><Relationship Id="rId8" Type="http://schemas.openxmlformats.org/officeDocument/2006/relationships/image" Target="../media/image109.jpeg"/><Relationship Id="rId3" Type="http://schemas.openxmlformats.org/officeDocument/2006/relationships/image" Target="../media/image104.jpeg"/><Relationship Id="rId7" Type="http://schemas.openxmlformats.org/officeDocument/2006/relationships/image" Target="../media/image108.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07.jpeg"/><Relationship Id="rId11" Type="http://schemas.openxmlformats.org/officeDocument/2006/relationships/image" Target="../media/image112.png"/><Relationship Id="rId5" Type="http://schemas.openxmlformats.org/officeDocument/2006/relationships/image" Target="../media/image106.jpeg"/><Relationship Id="rId10" Type="http://schemas.openxmlformats.org/officeDocument/2006/relationships/image" Target="../media/image111.jpeg"/><Relationship Id="rId4" Type="http://schemas.openxmlformats.org/officeDocument/2006/relationships/image" Target="../media/image105.jpeg"/><Relationship Id="rId9" Type="http://schemas.openxmlformats.org/officeDocument/2006/relationships/image" Target="../media/image110.jpeg"/></Relationships>
</file>

<file path=ppt/slides/_rels/slide34.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3.tiff"/><Relationship Id="rId7" Type="http://schemas.microsoft.com/office/2007/relationships/hdphoto" Target="../media/hdphoto32.wdp"/><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115.png"/><Relationship Id="rId11" Type="http://schemas.microsoft.com/office/2007/relationships/hdphoto" Target="../media/hdphoto34.wdp"/><Relationship Id="rId5" Type="http://schemas.microsoft.com/office/2007/relationships/hdphoto" Target="../media/hdphoto31.wdp"/><Relationship Id="rId10" Type="http://schemas.openxmlformats.org/officeDocument/2006/relationships/image" Target="../media/image117.png"/><Relationship Id="rId4" Type="http://schemas.openxmlformats.org/officeDocument/2006/relationships/image" Target="../media/image114.png"/><Relationship Id="rId9" Type="http://schemas.microsoft.com/office/2007/relationships/hdphoto" Target="../media/hdphoto33.wdp"/></Relationships>
</file>

<file path=ppt/slides/_rels/slide35.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4.xml"/><Relationship Id="rId1" Type="http://schemas.openxmlformats.org/officeDocument/2006/relationships/slideLayout" Target="../slideLayouts/slideLayout15.xml"/><Relationship Id="rId5" Type="http://schemas.openxmlformats.org/officeDocument/2006/relationships/image" Target="../media/image119.emf"/><Relationship Id="rId4" Type="http://schemas.microsoft.com/office/2007/relationships/hdphoto" Target="../media/hdphoto35.wdp"/></Relationships>
</file>

<file path=ppt/slides/_rels/slide36.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5.xml"/><Relationship Id="rId1" Type="http://schemas.openxmlformats.org/officeDocument/2006/relationships/slideLayout" Target="../slideLayouts/slideLayout15.xml"/><Relationship Id="rId5" Type="http://schemas.openxmlformats.org/officeDocument/2006/relationships/image" Target="../media/image119.emf"/><Relationship Id="rId4" Type="http://schemas.microsoft.com/office/2007/relationships/hdphoto" Target="../media/hdphoto36.wdp"/></Relationships>
</file>

<file path=ppt/slides/_rels/slide37.xml.rels><?xml version="1.0" encoding="UTF-8" standalone="yes"?>
<Relationships xmlns="http://schemas.openxmlformats.org/package/2006/relationships"><Relationship Id="rId8" Type="http://schemas.openxmlformats.org/officeDocument/2006/relationships/image" Target="../media/image123.svg"/><Relationship Id="rId3" Type="http://schemas.microsoft.com/office/2018/10/relationships/comments" Target="../comments/modernComment_7FFFF996_70F1C540.xml"/><Relationship Id="rId7" Type="http://schemas.openxmlformats.org/officeDocument/2006/relationships/image" Target="../media/image122.svg"/><Relationship Id="rId2" Type="http://schemas.openxmlformats.org/officeDocument/2006/relationships/notesSlide" Target="../notesSlides/notesSlide16.xml"/><Relationship Id="rId1" Type="http://schemas.openxmlformats.org/officeDocument/2006/relationships/slideLayout" Target="../slideLayouts/slideLayout15.xml"/><Relationship Id="rId6" Type="http://schemas.openxmlformats.org/officeDocument/2006/relationships/image" Target="../media/image119.emf"/><Relationship Id="rId5" Type="http://schemas.microsoft.com/office/2007/relationships/hdphoto" Target="../media/hdphoto37.wdp"/><Relationship Id="rId4" Type="http://schemas.openxmlformats.org/officeDocument/2006/relationships/image" Target="../media/image121.png"/><Relationship Id="rId9" Type="http://schemas.openxmlformats.org/officeDocument/2006/relationships/image" Target="../media/image124.svg"/></Relationships>
</file>

<file path=ppt/slides/_rels/slide38.xml.rels><?xml version="1.0" encoding="UTF-8" standalone="yes"?>
<Relationships xmlns="http://schemas.openxmlformats.org/package/2006/relationships"><Relationship Id="rId3" Type="http://schemas.microsoft.com/office/2018/10/relationships/comments" Target="../comments/modernComment_7FFFF961_235D7088.xml"/><Relationship Id="rId2" Type="http://schemas.openxmlformats.org/officeDocument/2006/relationships/notesSlide" Target="../notesSlides/notesSlide17.xml"/><Relationship Id="rId1" Type="http://schemas.openxmlformats.org/officeDocument/2006/relationships/slideLayout" Target="../slideLayouts/slideLayout15.xml"/><Relationship Id="rId5" Type="http://schemas.microsoft.com/office/2007/relationships/hdphoto" Target="../media/hdphoto38.wdp"/><Relationship Id="rId4" Type="http://schemas.openxmlformats.org/officeDocument/2006/relationships/image" Target="../media/image125.png"/></Relationships>
</file>

<file path=ppt/slides/_rels/slide39.xml.rels><?xml version="1.0" encoding="UTF-8" standalone="yes"?>
<Relationships xmlns="http://schemas.openxmlformats.org/package/2006/relationships"><Relationship Id="rId3" Type="http://schemas.openxmlformats.org/officeDocument/2006/relationships/image" Target="../media/image127.svg"/><Relationship Id="rId2" Type="http://schemas.openxmlformats.org/officeDocument/2006/relationships/image" Target="../media/image126.png"/><Relationship Id="rId1" Type="http://schemas.openxmlformats.org/officeDocument/2006/relationships/slideLayout" Target="../slideLayouts/slideLayout1.xml"/><Relationship Id="rId5" Type="http://schemas.openxmlformats.org/officeDocument/2006/relationships/image" Target="../media/image129.svg"/><Relationship Id="rId4" Type="http://schemas.openxmlformats.org/officeDocument/2006/relationships/image" Target="../media/image128.svg"/></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6" Type="http://schemas.openxmlformats.org/officeDocument/2006/relationships/image" Target="../media/image154.png"/><Relationship Id="rId21" Type="http://schemas.openxmlformats.org/officeDocument/2006/relationships/image" Target="../media/image149.png"/><Relationship Id="rId42" Type="http://schemas.openxmlformats.org/officeDocument/2006/relationships/image" Target="../media/image170.png"/><Relationship Id="rId47" Type="http://schemas.openxmlformats.org/officeDocument/2006/relationships/image" Target="../media/image175.png"/><Relationship Id="rId63" Type="http://schemas.openxmlformats.org/officeDocument/2006/relationships/image" Target="../media/image191.png"/><Relationship Id="rId68" Type="http://schemas.openxmlformats.org/officeDocument/2006/relationships/image" Target="../media/image195.png"/><Relationship Id="rId16" Type="http://schemas.openxmlformats.org/officeDocument/2006/relationships/image" Target="../media/image144.png"/><Relationship Id="rId11" Type="http://schemas.openxmlformats.org/officeDocument/2006/relationships/image" Target="../media/image139.png"/><Relationship Id="rId24" Type="http://schemas.openxmlformats.org/officeDocument/2006/relationships/image" Target="../media/image152.png"/><Relationship Id="rId32" Type="http://schemas.openxmlformats.org/officeDocument/2006/relationships/image" Target="../media/image160.jpeg"/><Relationship Id="rId37" Type="http://schemas.openxmlformats.org/officeDocument/2006/relationships/image" Target="../media/image165.png"/><Relationship Id="rId40" Type="http://schemas.openxmlformats.org/officeDocument/2006/relationships/image" Target="../media/image168.png"/><Relationship Id="rId45" Type="http://schemas.openxmlformats.org/officeDocument/2006/relationships/image" Target="../media/image173.jpeg"/><Relationship Id="rId53" Type="http://schemas.openxmlformats.org/officeDocument/2006/relationships/image" Target="../media/image181.jpeg"/><Relationship Id="rId58" Type="http://schemas.openxmlformats.org/officeDocument/2006/relationships/image" Target="../media/image186.png"/><Relationship Id="rId66" Type="http://schemas.openxmlformats.org/officeDocument/2006/relationships/image" Target="../media/image193.png"/><Relationship Id="rId74" Type="http://schemas.openxmlformats.org/officeDocument/2006/relationships/image" Target="../media/image201.png"/><Relationship Id="rId5" Type="http://schemas.openxmlformats.org/officeDocument/2006/relationships/image" Target="../media/image133.png"/><Relationship Id="rId61" Type="http://schemas.openxmlformats.org/officeDocument/2006/relationships/image" Target="../media/image189.png"/><Relationship Id="rId19" Type="http://schemas.openxmlformats.org/officeDocument/2006/relationships/image" Target="../media/image147.png"/><Relationship Id="rId14" Type="http://schemas.openxmlformats.org/officeDocument/2006/relationships/image" Target="../media/image142.png"/><Relationship Id="rId22" Type="http://schemas.openxmlformats.org/officeDocument/2006/relationships/image" Target="../media/image150.png"/><Relationship Id="rId27" Type="http://schemas.openxmlformats.org/officeDocument/2006/relationships/image" Target="../media/image155.png"/><Relationship Id="rId30" Type="http://schemas.openxmlformats.org/officeDocument/2006/relationships/image" Target="../media/image158.png"/><Relationship Id="rId35" Type="http://schemas.openxmlformats.org/officeDocument/2006/relationships/image" Target="../media/image163.png"/><Relationship Id="rId43" Type="http://schemas.openxmlformats.org/officeDocument/2006/relationships/image" Target="../media/image171.png"/><Relationship Id="rId48" Type="http://schemas.openxmlformats.org/officeDocument/2006/relationships/image" Target="../media/image176.png"/><Relationship Id="rId56" Type="http://schemas.openxmlformats.org/officeDocument/2006/relationships/image" Target="../media/image184.png"/><Relationship Id="rId64" Type="http://schemas.openxmlformats.org/officeDocument/2006/relationships/image" Target="../media/image192.png"/><Relationship Id="rId69" Type="http://schemas.openxmlformats.org/officeDocument/2006/relationships/image" Target="../media/image196.png"/><Relationship Id="rId77" Type="http://schemas.openxmlformats.org/officeDocument/2006/relationships/image" Target="../media/image204.png"/><Relationship Id="rId8" Type="http://schemas.openxmlformats.org/officeDocument/2006/relationships/image" Target="../media/image136.png"/><Relationship Id="rId51" Type="http://schemas.openxmlformats.org/officeDocument/2006/relationships/image" Target="../media/image179.png"/><Relationship Id="rId72" Type="http://schemas.openxmlformats.org/officeDocument/2006/relationships/image" Target="../media/image199.png"/><Relationship Id="rId3" Type="http://schemas.openxmlformats.org/officeDocument/2006/relationships/image" Target="../media/image131.png"/><Relationship Id="rId12" Type="http://schemas.openxmlformats.org/officeDocument/2006/relationships/image" Target="../media/image140.png"/><Relationship Id="rId17" Type="http://schemas.openxmlformats.org/officeDocument/2006/relationships/image" Target="../media/image145.png"/><Relationship Id="rId25" Type="http://schemas.openxmlformats.org/officeDocument/2006/relationships/image" Target="../media/image153.jpeg"/><Relationship Id="rId33" Type="http://schemas.openxmlformats.org/officeDocument/2006/relationships/image" Target="../media/image161.png"/><Relationship Id="rId38" Type="http://schemas.openxmlformats.org/officeDocument/2006/relationships/image" Target="../media/image166.jpeg"/><Relationship Id="rId46" Type="http://schemas.openxmlformats.org/officeDocument/2006/relationships/image" Target="../media/image174.png"/><Relationship Id="rId59" Type="http://schemas.openxmlformats.org/officeDocument/2006/relationships/image" Target="../media/image187.jpeg"/><Relationship Id="rId67" Type="http://schemas.openxmlformats.org/officeDocument/2006/relationships/image" Target="../media/image194.jpeg"/><Relationship Id="rId20" Type="http://schemas.openxmlformats.org/officeDocument/2006/relationships/image" Target="../media/image148.jpeg"/><Relationship Id="rId41" Type="http://schemas.openxmlformats.org/officeDocument/2006/relationships/image" Target="../media/image169.png"/><Relationship Id="rId54" Type="http://schemas.openxmlformats.org/officeDocument/2006/relationships/image" Target="../media/image182.png"/><Relationship Id="rId62" Type="http://schemas.openxmlformats.org/officeDocument/2006/relationships/image" Target="../media/image190.png"/><Relationship Id="rId70" Type="http://schemas.openxmlformats.org/officeDocument/2006/relationships/image" Target="../media/image197.png"/><Relationship Id="rId75" Type="http://schemas.openxmlformats.org/officeDocument/2006/relationships/image" Target="../media/image202.png"/><Relationship Id="rId1" Type="http://schemas.openxmlformats.org/officeDocument/2006/relationships/slideLayout" Target="../slideLayouts/slideLayout3.xml"/><Relationship Id="rId6" Type="http://schemas.openxmlformats.org/officeDocument/2006/relationships/image" Target="../media/image134.png"/><Relationship Id="rId15" Type="http://schemas.openxmlformats.org/officeDocument/2006/relationships/image" Target="../media/image143.png"/><Relationship Id="rId23" Type="http://schemas.openxmlformats.org/officeDocument/2006/relationships/image" Target="../media/image151.png"/><Relationship Id="rId28" Type="http://schemas.openxmlformats.org/officeDocument/2006/relationships/image" Target="../media/image156.png"/><Relationship Id="rId36" Type="http://schemas.openxmlformats.org/officeDocument/2006/relationships/image" Target="../media/image164.png"/><Relationship Id="rId49" Type="http://schemas.openxmlformats.org/officeDocument/2006/relationships/image" Target="../media/image177.png"/><Relationship Id="rId57" Type="http://schemas.openxmlformats.org/officeDocument/2006/relationships/image" Target="../media/image185.png"/><Relationship Id="rId10" Type="http://schemas.openxmlformats.org/officeDocument/2006/relationships/image" Target="../media/image138.png"/><Relationship Id="rId31" Type="http://schemas.openxmlformats.org/officeDocument/2006/relationships/image" Target="../media/image159.png"/><Relationship Id="rId44" Type="http://schemas.openxmlformats.org/officeDocument/2006/relationships/image" Target="../media/image172.png"/><Relationship Id="rId52" Type="http://schemas.openxmlformats.org/officeDocument/2006/relationships/image" Target="../media/image180.png"/><Relationship Id="rId60" Type="http://schemas.openxmlformats.org/officeDocument/2006/relationships/image" Target="../media/image188.png"/><Relationship Id="rId65" Type="http://schemas.microsoft.com/office/2007/relationships/hdphoto" Target="../media/hdphoto39.wdp"/><Relationship Id="rId73" Type="http://schemas.openxmlformats.org/officeDocument/2006/relationships/image" Target="../media/image200.png"/><Relationship Id="rId78" Type="http://schemas.openxmlformats.org/officeDocument/2006/relationships/image" Target="../media/image205.png"/><Relationship Id="rId4" Type="http://schemas.openxmlformats.org/officeDocument/2006/relationships/image" Target="../media/image132.jpeg"/><Relationship Id="rId9" Type="http://schemas.openxmlformats.org/officeDocument/2006/relationships/image" Target="../media/image137.png"/><Relationship Id="rId13" Type="http://schemas.openxmlformats.org/officeDocument/2006/relationships/image" Target="../media/image141.jpeg"/><Relationship Id="rId18" Type="http://schemas.openxmlformats.org/officeDocument/2006/relationships/image" Target="../media/image146.png"/><Relationship Id="rId39" Type="http://schemas.openxmlformats.org/officeDocument/2006/relationships/image" Target="../media/image167.jpeg"/><Relationship Id="rId34" Type="http://schemas.openxmlformats.org/officeDocument/2006/relationships/image" Target="../media/image162.png"/><Relationship Id="rId50" Type="http://schemas.openxmlformats.org/officeDocument/2006/relationships/image" Target="../media/image178.png"/><Relationship Id="rId55" Type="http://schemas.openxmlformats.org/officeDocument/2006/relationships/image" Target="../media/image183.png"/><Relationship Id="rId76" Type="http://schemas.openxmlformats.org/officeDocument/2006/relationships/image" Target="../media/image203.png"/><Relationship Id="rId7" Type="http://schemas.openxmlformats.org/officeDocument/2006/relationships/image" Target="../media/image135.png"/><Relationship Id="rId71" Type="http://schemas.openxmlformats.org/officeDocument/2006/relationships/image" Target="../media/image198.png"/><Relationship Id="rId2" Type="http://schemas.openxmlformats.org/officeDocument/2006/relationships/image" Target="../media/image130.png"/><Relationship Id="rId29" Type="http://schemas.openxmlformats.org/officeDocument/2006/relationships/image" Target="../media/image157.jpeg"/></Relationships>
</file>

<file path=ppt/slides/_rels/slide41.xml.rels><?xml version="1.0" encoding="UTF-8" standalone="yes"?>
<Relationships xmlns="http://schemas.openxmlformats.org/package/2006/relationships"><Relationship Id="rId8" Type="http://schemas.openxmlformats.org/officeDocument/2006/relationships/image" Target="../media/image212.png"/><Relationship Id="rId13" Type="http://schemas.openxmlformats.org/officeDocument/2006/relationships/image" Target="../media/image217.png"/><Relationship Id="rId3" Type="http://schemas.openxmlformats.org/officeDocument/2006/relationships/image" Target="../media/image207.png"/><Relationship Id="rId7" Type="http://schemas.openxmlformats.org/officeDocument/2006/relationships/image" Target="../media/image211.png"/><Relationship Id="rId12" Type="http://schemas.openxmlformats.org/officeDocument/2006/relationships/image" Target="../media/image216.png"/><Relationship Id="rId2" Type="http://schemas.openxmlformats.org/officeDocument/2006/relationships/image" Target="../media/image206.png"/><Relationship Id="rId1" Type="http://schemas.openxmlformats.org/officeDocument/2006/relationships/slideLayout" Target="../slideLayouts/slideLayout3.xml"/><Relationship Id="rId6" Type="http://schemas.openxmlformats.org/officeDocument/2006/relationships/image" Target="../media/image210.jpeg"/><Relationship Id="rId11" Type="http://schemas.openxmlformats.org/officeDocument/2006/relationships/image" Target="../media/image215.png"/><Relationship Id="rId5" Type="http://schemas.openxmlformats.org/officeDocument/2006/relationships/image" Target="../media/image209.png"/><Relationship Id="rId15" Type="http://schemas.openxmlformats.org/officeDocument/2006/relationships/image" Target="../media/image39.svg"/><Relationship Id="rId10" Type="http://schemas.openxmlformats.org/officeDocument/2006/relationships/image" Target="../media/image214.png"/><Relationship Id="rId4" Type="http://schemas.openxmlformats.org/officeDocument/2006/relationships/image" Target="../media/image208.png"/><Relationship Id="rId9" Type="http://schemas.openxmlformats.org/officeDocument/2006/relationships/image" Target="../media/image213.png"/><Relationship Id="rId14" Type="http://schemas.openxmlformats.org/officeDocument/2006/relationships/image" Target="../media/image218.png"/></Relationships>
</file>

<file path=ppt/slides/_rels/slide42.xml.rels><?xml version="1.0" encoding="UTF-8" standalone="yes"?>
<Relationships xmlns="http://schemas.openxmlformats.org/package/2006/relationships"><Relationship Id="rId3" Type="http://schemas.microsoft.com/office/2007/relationships/hdphoto" Target="../media/hdphoto40.wdp"/><Relationship Id="rId2" Type="http://schemas.openxmlformats.org/officeDocument/2006/relationships/image" Target="../media/image219.png"/><Relationship Id="rId1" Type="http://schemas.openxmlformats.org/officeDocument/2006/relationships/slideLayout" Target="../slideLayouts/slideLayout3.xml"/><Relationship Id="rId6" Type="http://schemas.openxmlformats.org/officeDocument/2006/relationships/image" Target="../media/image221.svg"/><Relationship Id="rId5" Type="http://schemas.openxmlformats.org/officeDocument/2006/relationships/image" Target="../media/image220.svg"/><Relationship Id="rId4" Type="http://schemas.openxmlformats.org/officeDocument/2006/relationships/image" Target="../media/image14.svg"/></Relationships>
</file>

<file path=ppt/slides/_rels/slide43.xml.rels><?xml version="1.0" encoding="UTF-8" standalone="yes"?>
<Relationships xmlns="http://schemas.openxmlformats.org/package/2006/relationships"><Relationship Id="rId3" Type="http://schemas.microsoft.com/office/2007/relationships/hdphoto" Target="../media/hdphoto41.wdp"/><Relationship Id="rId2" Type="http://schemas.openxmlformats.org/officeDocument/2006/relationships/image" Target="../media/image222.png"/><Relationship Id="rId1" Type="http://schemas.openxmlformats.org/officeDocument/2006/relationships/slideLayout" Target="../slideLayouts/slideLayout3.xml"/><Relationship Id="rId4" Type="http://schemas.openxmlformats.org/officeDocument/2006/relationships/image" Target="../media/image14.sv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4.mov"/><Relationship Id="rId1" Type="http://schemas.microsoft.com/office/2007/relationships/media" Target="../media/media4.mov"/><Relationship Id="rId5" Type="http://schemas.openxmlformats.org/officeDocument/2006/relationships/image" Target="../media/image11.svg"/><Relationship Id="rId4" Type="http://schemas.openxmlformats.org/officeDocument/2006/relationships/image" Target="../media/image223.png"/></Relationships>
</file>

<file path=ppt/slides/_rels/slide45.xml.rels><?xml version="1.0" encoding="UTF-8" standalone="yes"?>
<Relationships xmlns="http://schemas.openxmlformats.org/package/2006/relationships"><Relationship Id="rId3" Type="http://schemas.openxmlformats.org/officeDocument/2006/relationships/image" Target="../media/image224.jpe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225.png"/></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26.svg"/><Relationship Id="rId5" Type="http://schemas.microsoft.com/office/2007/relationships/hdphoto" Target="../media/hdphoto43.wdp"/><Relationship Id="rId4" Type="http://schemas.microsoft.com/office/2007/relationships/hdphoto" Target="../media/hdphoto42.wdp"/></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4.svg"/></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14.svg"/></Relationships>
</file>

<file path=ppt/slides/_rels/slide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9.svg"/><Relationship Id="rId5" Type="http://schemas.openxmlformats.org/officeDocument/2006/relationships/image" Target="../media/image18.svg"/><Relationship Id="rId4" Type="http://schemas.microsoft.com/office/2007/relationships/hdphoto" Target="../media/hdphoto5.wdp"/></Relationships>
</file>

<file path=ppt/slides/_rels/slide9.xml.rels><?xml version="1.0" encoding="UTF-8" standalone="yes"?>
<Relationships xmlns="http://schemas.openxmlformats.org/package/2006/relationships"><Relationship Id="rId8" Type="http://schemas.openxmlformats.org/officeDocument/2006/relationships/image" Target="../media/image26.svg"/><Relationship Id="rId3" Type="http://schemas.microsoft.com/office/2007/relationships/hdphoto" Target="../media/hdphoto6.wdp"/><Relationship Id="rId7" Type="http://schemas.openxmlformats.org/officeDocument/2006/relationships/image" Target="../media/image25.svg"/><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mp">
            <a:hlinkClick r:id="" action="ppaction://media"/>
            <a:extLst>
              <a:ext uri="{FF2B5EF4-FFF2-40B4-BE49-F238E27FC236}">
                <a16:creationId xmlns:a16="http://schemas.microsoft.com/office/drawing/2014/main" id="{C5A0A3A0-1B67-A7EE-409D-4E8F13042C7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 y="0"/>
            <a:ext cx="12191998" cy="6858000"/>
          </a:xfrm>
          <a:prstGeom prst="rect">
            <a:avLst/>
          </a:prstGeom>
        </p:spPr>
      </p:pic>
      <p:sp>
        <p:nvSpPr>
          <p:cNvPr id="4" name="Freeform 5">
            <a:extLst>
              <a:ext uri="{FF2B5EF4-FFF2-40B4-BE49-F238E27FC236}">
                <a16:creationId xmlns:a16="http://schemas.microsoft.com/office/drawing/2014/main" id="{CF428BC5-6DA3-8172-B0B5-5327029F199D}"/>
              </a:ext>
            </a:extLst>
          </p:cNvPr>
          <p:cNvSpPr/>
          <p:nvPr/>
        </p:nvSpPr>
        <p:spPr>
          <a:xfrm>
            <a:off x="10277903" y="3664382"/>
            <a:ext cx="796362" cy="460053"/>
          </a:xfrm>
          <a:custGeom>
            <a:avLst/>
            <a:gdLst/>
            <a:ahLst/>
            <a:cxnLst/>
            <a:rect l="l" t="t" r="r" b="b"/>
            <a:pathLst>
              <a:path w="1619211" h="951750">
                <a:moveTo>
                  <a:pt x="0" y="0"/>
                </a:moveTo>
                <a:lnTo>
                  <a:pt x="1619210" y="0"/>
                </a:lnTo>
                <a:lnTo>
                  <a:pt x="1619210" y="951749"/>
                </a:lnTo>
                <a:lnTo>
                  <a:pt x="0" y="951749"/>
                </a:lnTo>
                <a:lnTo>
                  <a:pt x="0" y="0"/>
                </a:lnTo>
                <a:close/>
              </a:path>
            </a:pathLst>
          </a:custGeom>
          <a:blipFill>
            <a:blip r:embed="rId6" cstate="screen">
              <a:lum bright="70000" contrast="-70000"/>
              <a:extLst>
                <a:ext uri="{28A0092B-C50C-407E-A947-70E740481C1C}">
                  <a14:useLocalDpi xmlns:a14="http://schemas.microsoft.com/office/drawing/2010/main"/>
                </a:ext>
              </a:extLst>
            </a:blip>
            <a:stretch>
              <a:fillRect/>
            </a:stretch>
          </a:blipFill>
        </p:spPr>
        <p:txBody>
          <a:bodyPr/>
          <a:lstStyle>
            <a:defPPr>
              <a:defRPr lang="en-US"/>
            </a:defPPr>
            <a:lvl1pPr marL="0" algn="l" defTabSz="604693" rtl="0" eaLnBrk="1" latinLnBrk="0" hangingPunct="1">
              <a:defRPr sz="1190" kern="1200">
                <a:solidFill>
                  <a:schemeClr val="tx1"/>
                </a:solidFill>
                <a:latin typeface="+mn-lt"/>
                <a:ea typeface="+mn-ea"/>
                <a:cs typeface="+mn-cs"/>
              </a:defRPr>
            </a:lvl1pPr>
            <a:lvl2pPr marL="302346" algn="l" defTabSz="604693" rtl="0" eaLnBrk="1" latinLnBrk="0" hangingPunct="1">
              <a:defRPr sz="1190" kern="1200">
                <a:solidFill>
                  <a:schemeClr val="tx1"/>
                </a:solidFill>
                <a:latin typeface="+mn-lt"/>
                <a:ea typeface="+mn-ea"/>
                <a:cs typeface="+mn-cs"/>
              </a:defRPr>
            </a:lvl2pPr>
            <a:lvl3pPr marL="604693" algn="l" defTabSz="604693" rtl="0" eaLnBrk="1" latinLnBrk="0" hangingPunct="1">
              <a:defRPr sz="1190" kern="1200">
                <a:solidFill>
                  <a:schemeClr val="tx1"/>
                </a:solidFill>
                <a:latin typeface="+mn-lt"/>
                <a:ea typeface="+mn-ea"/>
                <a:cs typeface="+mn-cs"/>
              </a:defRPr>
            </a:lvl3pPr>
            <a:lvl4pPr marL="907039" algn="l" defTabSz="604693" rtl="0" eaLnBrk="1" latinLnBrk="0" hangingPunct="1">
              <a:defRPr sz="1190" kern="1200">
                <a:solidFill>
                  <a:schemeClr val="tx1"/>
                </a:solidFill>
                <a:latin typeface="+mn-lt"/>
                <a:ea typeface="+mn-ea"/>
                <a:cs typeface="+mn-cs"/>
              </a:defRPr>
            </a:lvl4pPr>
            <a:lvl5pPr marL="1209385" algn="l" defTabSz="604693" rtl="0" eaLnBrk="1" latinLnBrk="0" hangingPunct="1">
              <a:defRPr sz="1190" kern="1200">
                <a:solidFill>
                  <a:schemeClr val="tx1"/>
                </a:solidFill>
                <a:latin typeface="+mn-lt"/>
                <a:ea typeface="+mn-ea"/>
                <a:cs typeface="+mn-cs"/>
              </a:defRPr>
            </a:lvl5pPr>
            <a:lvl6pPr marL="1511732" algn="l" defTabSz="604693" rtl="0" eaLnBrk="1" latinLnBrk="0" hangingPunct="1">
              <a:defRPr sz="1190" kern="1200">
                <a:solidFill>
                  <a:schemeClr val="tx1"/>
                </a:solidFill>
                <a:latin typeface="+mn-lt"/>
                <a:ea typeface="+mn-ea"/>
                <a:cs typeface="+mn-cs"/>
              </a:defRPr>
            </a:lvl6pPr>
            <a:lvl7pPr marL="1814078" algn="l" defTabSz="604693" rtl="0" eaLnBrk="1" latinLnBrk="0" hangingPunct="1">
              <a:defRPr sz="1190" kern="1200">
                <a:solidFill>
                  <a:schemeClr val="tx1"/>
                </a:solidFill>
                <a:latin typeface="+mn-lt"/>
                <a:ea typeface="+mn-ea"/>
                <a:cs typeface="+mn-cs"/>
              </a:defRPr>
            </a:lvl7pPr>
            <a:lvl8pPr marL="2116425" algn="l" defTabSz="604693" rtl="0" eaLnBrk="1" latinLnBrk="0" hangingPunct="1">
              <a:defRPr sz="1190" kern="1200">
                <a:solidFill>
                  <a:schemeClr val="tx1"/>
                </a:solidFill>
                <a:latin typeface="+mn-lt"/>
                <a:ea typeface="+mn-ea"/>
                <a:cs typeface="+mn-cs"/>
              </a:defRPr>
            </a:lvl8pPr>
            <a:lvl9pPr marL="2418771" algn="l" defTabSz="604693" rtl="0" eaLnBrk="1" latinLnBrk="0" hangingPunct="1">
              <a:defRPr sz="1190" kern="1200">
                <a:solidFill>
                  <a:schemeClr val="tx1"/>
                </a:solidFill>
                <a:latin typeface="+mn-lt"/>
                <a:ea typeface="+mn-ea"/>
                <a:cs typeface="+mn-cs"/>
              </a:defRPr>
            </a:lvl9pPr>
          </a:lstStyle>
          <a:p>
            <a:endParaRPr lang="es-ES_tradnl" sz="756" noProof="0"/>
          </a:p>
        </p:txBody>
      </p:sp>
      <p:sp>
        <p:nvSpPr>
          <p:cNvPr id="2" name="Marcador de texto 2">
            <a:extLst>
              <a:ext uri="{FF2B5EF4-FFF2-40B4-BE49-F238E27FC236}">
                <a16:creationId xmlns:a16="http://schemas.microsoft.com/office/drawing/2014/main" id="{6FD3713C-5725-A217-13F5-7CDA4B63BC1D}"/>
              </a:ext>
            </a:extLst>
          </p:cNvPr>
          <p:cNvSpPr txBox="1">
            <a:spLocks/>
          </p:cNvSpPr>
          <p:nvPr/>
        </p:nvSpPr>
        <p:spPr>
          <a:xfrm>
            <a:off x="1221695" y="1830772"/>
            <a:ext cx="2340904" cy="2748009"/>
          </a:xfrm>
          <a:prstGeom prst="rect">
            <a:avLst/>
          </a:prstGeom>
        </p:spPr>
        <p:txBody>
          <a:bodyPr spcFirstLastPara="1" vert="horz" wrap="square" lIns="91425" tIns="91425" rIns="91425" bIns="91425" rtlCol="0" anchor="ctr" anchorCtr="0">
            <a:noAutofit/>
          </a:bodyPr>
          <a:lstStyle>
            <a:lvl1pPr marL="135450" lvl="0" indent="0" algn="l" defTabSz="914400" rtl="0" eaLnBrk="1" latinLnBrk="0" hangingPunct="1">
              <a:lnSpc>
                <a:spcPct val="90000"/>
              </a:lnSpc>
              <a:spcBef>
                <a:spcPts val="800"/>
              </a:spcBef>
              <a:spcAft>
                <a:spcPts val="0"/>
              </a:spcAft>
              <a:buSzPts val="2000"/>
              <a:buFont typeface="Arial" panose="020B0604020202020204" pitchFamily="34" charset="0"/>
              <a:buNone/>
              <a:defRPr sz="2800" kern="1200">
                <a:solidFill>
                  <a:schemeClr val="bg1"/>
                </a:solidFill>
                <a:latin typeface="+mn-lt"/>
                <a:ea typeface="+mn-ea"/>
                <a:cs typeface="+mn-cs"/>
              </a:defRPr>
            </a:lvl1pPr>
            <a:lvl2pPr marL="1219048" lvl="1" indent="-474074" algn="l" defTabSz="914400" rtl="0" eaLnBrk="1" latinLnBrk="0" hangingPunct="1">
              <a:lnSpc>
                <a:spcPct val="90000"/>
              </a:lnSpc>
              <a:spcBef>
                <a:spcPts val="0"/>
              </a:spcBef>
              <a:spcAft>
                <a:spcPts val="0"/>
              </a:spcAft>
              <a:buSzPts val="2000"/>
              <a:buFont typeface="Arial" panose="020B0604020202020204" pitchFamily="34" charset="0"/>
              <a:buChar char="⋄"/>
              <a:defRPr sz="2400" kern="1200">
                <a:solidFill>
                  <a:schemeClr val="tx1"/>
                </a:solidFill>
                <a:latin typeface="+mn-lt"/>
                <a:ea typeface="+mn-ea"/>
                <a:cs typeface="+mn-cs"/>
              </a:defRPr>
            </a:lvl2pPr>
            <a:lvl3pPr marL="1828571" lvl="2" indent="-474074" algn="l" defTabSz="914400" rtl="0" eaLnBrk="1" latinLnBrk="0" hangingPunct="1">
              <a:lnSpc>
                <a:spcPct val="90000"/>
              </a:lnSpc>
              <a:spcBef>
                <a:spcPts val="0"/>
              </a:spcBef>
              <a:spcAft>
                <a:spcPts val="0"/>
              </a:spcAft>
              <a:buSzPts val="2000"/>
              <a:buFont typeface="Arial" panose="020B0604020202020204" pitchFamily="34" charset="0"/>
              <a:buChar char="⋄"/>
              <a:defRPr sz="2000" kern="1200">
                <a:solidFill>
                  <a:schemeClr val="tx1"/>
                </a:solidFill>
                <a:latin typeface="+mn-lt"/>
                <a:ea typeface="+mn-ea"/>
                <a:cs typeface="+mn-cs"/>
              </a:defRPr>
            </a:lvl3pPr>
            <a:lvl4pPr marL="2438095" lvl="3" indent="-474074" algn="l" defTabSz="914400" rtl="0" eaLnBrk="1" latinLnBrk="0" hangingPunct="1">
              <a:lnSpc>
                <a:spcPct val="90000"/>
              </a:lnSpc>
              <a:spcBef>
                <a:spcPts val="0"/>
              </a:spcBef>
              <a:spcAft>
                <a:spcPts val="0"/>
              </a:spcAft>
              <a:buSzPts val="2000"/>
              <a:buFont typeface="Arial" panose="020B0604020202020204" pitchFamily="34" charset="0"/>
              <a:buChar char="⋄"/>
              <a:defRPr sz="1800" kern="1200">
                <a:solidFill>
                  <a:schemeClr val="tx1"/>
                </a:solidFill>
                <a:latin typeface="+mn-lt"/>
                <a:ea typeface="+mn-ea"/>
                <a:cs typeface="+mn-cs"/>
              </a:defRPr>
            </a:lvl4pPr>
            <a:lvl5pPr marL="3047619" lvl="4" indent="-474074" algn="l" defTabSz="914400" rtl="0" eaLnBrk="1" latinLnBrk="0" hangingPunct="1">
              <a:lnSpc>
                <a:spcPct val="90000"/>
              </a:lnSpc>
              <a:spcBef>
                <a:spcPts val="0"/>
              </a:spcBef>
              <a:spcAft>
                <a:spcPts val="0"/>
              </a:spcAft>
              <a:buSzPts val="2000"/>
              <a:buFont typeface="Arial" panose="020B0604020202020204" pitchFamily="34" charset="0"/>
              <a:buChar char="⋄"/>
              <a:defRPr sz="1800" kern="1200">
                <a:solidFill>
                  <a:schemeClr val="tx1"/>
                </a:solidFill>
                <a:latin typeface="+mn-lt"/>
                <a:ea typeface="+mn-ea"/>
                <a:cs typeface="+mn-cs"/>
              </a:defRPr>
            </a:lvl5pPr>
            <a:lvl6pPr marL="3657143" lvl="5" indent="-474074" algn="l" defTabSz="914400" rtl="0" eaLnBrk="1" latinLnBrk="0" hangingPunct="1">
              <a:lnSpc>
                <a:spcPct val="90000"/>
              </a:lnSpc>
              <a:spcBef>
                <a:spcPts val="0"/>
              </a:spcBef>
              <a:spcAft>
                <a:spcPts val="0"/>
              </a:spcAft>
              <a:buSzPts val="2000"/>
              <a:buFont typeface="Arial" panose="020B0604020202020204" pitchFamily="34" charset="0"/>
              <a:buChar char="⋄"/>
              <a:defRPr sz="1800" kern="1200">
                <a:solidFill>
                  <a:schemeClr val="tx1"/>
                </a:solidFill>
                <a:latin typeface="+mn-lt"/>
                <a:ea typeface="+mn-ea"/>
                <a:cs typeface="+mn-cs"/>
              </a:defRPr>
            </a:lvl6pPr>
            <a:lvl7pPr marL="4266666" lvl="6" indent="-474074" algn="l" defTabSz="914400" rtl="0" eaLnBrk="1" latinLnBrk="0" hangingPunct="1">
              <a:lnSpc>
                <a:spcPct val="90000"/>
              </a:lnSpc>
              <a:spcBef>
                <a:spcPts val="0"/>
              </a:spcBef>
              <a:spcAft>
                <a:spcPts val="0"/>
              </a:spcAft>
              <a:buSzPts val="2000"/>
              <a:buFont typeface="Arial" panose="020B0604020202020204" pitchFamily="34" charset="0"/>
              <a:buChar char="●"/>
              <a:defRPr sz="1800" kern="1200">
                <a:solidFill>
                  <a:schemeClr val="tx1"/>
                </a:solidFill>
                <a:latin typeface="+mn-lt"/>
                <a:ea typeface="+mn-ea"/>
                <a:cs typeface="+mn-cs"/>
              </a:defRPr>
            </a:lvl7pPr>
            <a:lvl8pPr marL="4876190" lvl="7" indent="-474074" algn="l" defTabSz="914400" rtl="0" eaLnBrk="1" latinLnBrk="0" hangingPunct="1">
              <a:lnSpc>
                <a:spcPct val="90000"/>
              </a:lnSpc>
              <a:spcBef>
                <a:spcPts val="0"/>
              </a:spcBef>
              <a:spcAft>
                <a:spcPts val="0"/>
              </a:spcAft>
              <a:buSzPts val="2000"/>
              <a:buFont typeface="Arial" panose="020B0604020202020204" pitchFamily="34" charset="0"/>
              <a:buChar char="○"/>
              <a:defRPr sz="1800" kern="1200">
                <a:solidFill>
                  <a:schemeClr val="tx1"/>
                </a:solidFill>
                <a:latin typeface="+mn-lt"/>
                <a:ea typeface="+mn-ea"/>
                <a:cs typeface="+mn-cs"/>
              </a:defRPr>
            </a:lvl8pPr>
            <a:lvl9pPr marL="5485714" lvl="8" indent="-474074" algn="l" defTabSz="914400" rtl="0" eaLnBrk="1" latinLnBrk="0" hangingPunct="1">
              <a:lnSpc>
                <a:spcPct val="90000"/>
              </a:lnSpc>
              <a:spcBef>
                <a:spcPts val="0"/>
              </a:spcBef>
              <a:spcAft>
                <a:spcPts val="0"/>
              </a:spcAft>
              <a:buSzPts val="2000"/>
              <a:buFont typeface="Arial" panose="020B0604020202020204" pitchFamily="34" charset="0"/>
              <a:buChar char="■"/>
              <a:defRPr sz="1800" kern="1200">
                <a:solidFill>
                  <a:schemeClr val="tx1"/>
                </a:solidFill>
                <a:latin typeface="+mn-lt"/>
                <a:ea typeface="+mn-ea"/>
                <a:cs typeface="+mn-cs"/>
              </a:defRPr>
            </a:lvl9pPr>
          </a:lstStyle>
          <a:p>
            <a:pPr marL="101600">
              <a:lnSpc>
                <a:spcPct val="100000"/>
              </a:lnSpc>
            </a:pPr>
            <a:r>
              <a:rPr lang="es-ES_tradnl" sz="3200" b="1" noProof="0">
                <a:latin typeface="Source Sans Pro" panose="020B0503030403020204" pitchFamily="34" charset="0"/>
                <a:ea typeface="Source Sans Pro" panose="020B0503030403020204" pitchFamily="34" charset="0"/>
              </a:rPr>
              <a:t>Hitos</a:t>
            </a:r>
            <a:br>
              <a:rPr lang="es-ES_tradnl" sz="2000" noProof="0">
                <a:latin typeface="Source Sans Pro" panose="020B0503030403020204" pitchFamily="34" charset="0"/>
                <a:ea typeface="Source Sans Pro" panose="020B0503030403020204" pitchFamily="34" charset="0"/>
              </a:rPr>
            </a:br>
            <a:r>
              <a:rPr lang="es-ES_tradnl" sz="2000" noProof="0">
                <a:latin typeface="Source Sans Pro" panose="020B0503030403020204" pitchFamily="34" charset="0"/>
                <a:ea typeface="Source Sans Pro" panose="020B0503030403020204" pitchFamily="34" charset="0"/>
              </a:rPr>
              <a:t>que consolidan a Medellín Epicentro Global de Ciencia Tecnología e Innovación </a:t>
            </a:r>
          </a:p>
        </p:txBody>
      </p:sp>
      <p:sp>
        <p:nvSpPr>
          <p:cNvPr id="5" name="Marcador de texto 2">
            <a:extLst>
              <a:ext uri="{FF2B5EF4-FFF2-40B4-BE49-F238E27FC236}">
                <a16:creationId xmlns:a16="http://schemas.microsoft.com/office/drawing/2014/main" id="{97943B96-BD8E-5FAA-BBB3-9B9ECA16BE45}"/>
              </a:ext>
            </a:extLst>
          </p:cNvPr>
          <p:cNvSpPr txBox="1">
            <a:spLocks/>
          </p:cNvSpPr>
          <p:nvPr/>
        </p:nvSpPr>
        <p:spPr>
          <a:xfrm>
            <a:off x="7771162" y="2570036"/>
            <a:ext cx="3409981" cy="677106"/>
          </a:xfrm>
          <a:prstGeom prst="rect">
            <a:avLst/>
          </a:prstGeom>
        </p:spPr>
        <p:txBody>
          <a:bodyPr spcFirstLastPara="1" vert="horz" wrap="square" lIns="91425" tIns="91425" rIns="91425" bIns="91425" rtlCol="0" anchor="ctr" anchorCtr="0">
            <a:noAutofit/>
          </a:bodyPr>
          <a:lstStyle>
            <a:lvl1pPr marL="135450" lvl="0" indent="0" algn="l" defTabSz="914400" rtl="0" eaLnBrk="1" latinLnBrk="0" hangingPunct="1">
              <a:lnSpc>
                <a:spcPct val="90000"/>
              </a:lnSpc>
              <a:spcBef>
                <a:spcPts val="800"/>
              </a:spcBef>
              <a:spcAft>
                <a:spcPts val="0"/>
              </a:spcAft>
              <a:buSzPts val="2000"/>
              <a:buFont typeface="Arial" panose="020B0604020202020204" pitchFamily="34" charset="0"/>
              <a:buNone/>
              <a:defRPr sz="2800" kern="1200">
                <a:solidFill>
                  <a:schemeClr val="bg1"/>
                </a:solidFill>
                <a:latin typeface="+mn-lt"/>
                <a:ea typeface="+mn-ea"/>
                <a:cs typeface="+mn-cs"/>
              </a:defRPr>
            </a:lvl1pPr>
            <a:lvl2pPr marL="1219048" lvl="1" indent="-474074" algn="l" defTabSz="914400" rtl="0" eaLnBrk="1" latinLnBrk="0" hangingPunct="1">
              <a:lnSpc>
                <a:spcPct val="90000"/>
              </a:lnSpc>
              <a:spcBef>
                <a:spcPts val="0"/>
              </a:spcBef>
              <a:spcAft>
                <a:spcPts val="0"/>
              </a:spcAft>
              <a:buSzPts val="2000"/>
              <a:buFont typeface="Arial" panose="020B0604020202020204" pitchFamily="34" charset="0"/>
              <a:buChar char="⋄"/>
              <a:defRPr sz="2400" kern="1200">
                <a:solidFill>
                  <a:schemeClr val="tx1"/>
                </a:solidFill>
                <a:latin typeface="+mn-lt"/>
                <a:ea typeface="+mn-ea"/>
                <a:cs typeface="+mn-cs"/>
              </a:defRPr>
            </a:lvl2pPr>
            <a:lvl3pPr marL="1828571" lvl="2" indent="-474074" algn="l" defTabSz="914400" rtl="0" eaLnBrk="1" latinLnBrk="0" hangingPunct="1">
              <a:lnSpc>
                <a:spcPct val="90000"/>
              </a:lnSpc>
              <a:spcBef>
                <a:spcPts val="0"/>
              </a:spcBef>
              <a:spcAft>
                <a:spcPts val="0"/>
              </a:spcAft>
              <a:buSzPts val="2000"/>
              <a:buFont typeface="Arial" panose="020B0604020202020204" pitchFamily="34" charset="0"/>
              <a:buChar char="⋄"/>
              <a:defRPr sz="2000" kern="1200">
                <a:solidFill>
                  <a:schemeClr val="tx1"/>
                </a:solidFill>
                <a:latin typeface="+mn-lt"/>
                <a:ea typeface="+mn-ea"/>
                <a:cs typeface="+mn-cs"/>
              </a:defRPr>
            </a:lvl3pPr>
            <a:lvl4pPr marL="2438095" lvl="3" indent="-474074" algn="l" defTabSz="914400" rtl="0" eaLnBrk="1" latinLnBrk="0" hangingPunct="1">
              <a:lnSpc>
                <a:spcPct val="90000"/>
              </a:lnSpc>
              <a:spcBef>
                <a:spcPts val="0"/>
              </a:spcBef>
              <a:spcAft>
                <a:spcPts val="0"/>
              </a:spcAft>
              <a:buSzPts val="2000"/>
              <a:buFont typeface="Arial" panose="020B0604020202020204" pitchFamily="34" charset="0"/>
              <a:buChar char="⋄"/>
              <a:defRPr sz="1800" kern="1200">
                <a:solidFill>
                  <a:schemeClr val="tx1"/>
                </a:solidFill>
                <a:latin typeface="+mn-lt"/>
                <a:ea typeface="+mn-ea"/>
                <a:cs typeface="+mn-cs"/>
              </a:defRPr>
            </a:lvl4pPr>
            <a:lvl5pPr marL="3047619" lvl="4" indent="-474074" algn="l" defTabSz="914400" rtl="0" eaLnBrk="1" latinLnBrk="0" hangingPunct="1">
              <a:lnSpc>
                <a:spcPct val="90000"/>
              </a:lnSpc>
              <a:spcBef>
                <a:spcPts val="0"/>
              </a:spcBef>
              <a:spcAft>
                <a:spcPts val="0"/>
              </a:spcAft>
              <a:buSzPts val="2000"/>
              <a:buFont typeface="Arial" panose="020B0604020202020204" pitchFamily="34" charset="0"/>
              <a:buChar char="⋄"/>
              <a:defRPr sz="1800" kern="1200">
                <a:solidFill>
                  <a:schemeClr val="tx1"/>
                </a:solidFill>
                <a:latin typeface="+mn-lt"/>
                <a:ea typeface="+mn-ea"/>
                <a:cs typeface="+mn-cs"/>
              </a:defRPr>
            </a:lvl5pPr>
            <a:lvl6pPr marL="3657143" lvl="5" indent="-474074" algn="l" defTabSz="914400" rtl="0" eaLnBrk="1" latinLnBrk="0" hangingPunct="1">
              <a:lnSpc>
                <a:spcPct val="90000"/>
              </a:lnSpc>
              <a:spcBef>
                <a:spcPts val="0"/>
              </a:spcBef>
              <a:spcAft>
                <a:spcPts val="0"/>
              </a:spcAft>
              <a:buSzPts val="2000"/>
              <a:buFont typeface="Arial" panose="020B0604020202020204" pitchFamily="34" charset="0"/>
              <a:buChar char="⋄"/>
              <a:defRPr sz="1800" kern="1200">
                <a:solidFill>
                  <a:schemeClr val="tx1"/>
                </a:solidFill>
                <a:latin typeface="+mn-lt"/>
                <a:ea typeface="+mn-ea"/>
                <a:cs typeface="+mn-cs"/>
              </a:defRPr>
            </a:lvl6pPr>
            <a:lvl7pPr marL="4266666" lvl="6" indent="-474074" algn="l" defTabSz="914400" rtl="0" eaLnBrk="1" latinLnBrk="0" hangingPunct="1">
              <a:lnSpc>
                <a:spcPct val="90000"/>
              </a:lnSpc>
              <a:spcBef>
                <a:spcPts val="0"/>
              </a:spcBef>
              <a:spcAft>
                <a:spcPts val="0"/>
              </a:spcAft>
              <a:buSzPts val="2000"/>
              <a:buFont typeface="Arial" panose="020B0604020202020204" pitchFamily="34" charset="0"/>
              <a:buChar char="●"/>
              <a:defRPr sz="1800" kern="1200">
                <a:solidFill>
                  <a:schemeClr val="tx1"/>
                </a:solidFill>
                <a:latin typeface="+mn-lt"/>
                <a:ea typeface="+mn-ea"/>
                <a:cs typeface="+mn-cs"/>
              </a:defRPr>
            </a:lvl7pPr>
            <a:lvl8pPr marL="4876190" lvl="7" indent="-474074" algn="l" defTabSz="914400" rtl="0" eaLnBrk="1" latinLnBrk="0" hangingPunct="1">
              <a:lnSpc>
                <a:spcPct val="90000"/>
              </a:lnSpc>
              <a:spcBef>
                <a:spcPts val="0"/>
              </a:spcBef>
              <a:spcAft>
                <a:spcPts val="0"/>
              </a:spcAft>
              <a:buSzPts val="2000"/>
              <a:buFont typeface="Arial" panose="020B0604020202020204" pitchFamily="34" charset="0"/>
              <a:buChar char="○"/>
              <a:defRPr sz="1800" kern="1200">
                <a:solidFill>
                  <a:schemeClr val="tx1"/>
                </a:solidFill>
                <a:latin typeface="+mn-lt"/>
                <a:ea typeface="+mn-ea"/>
                <a:cs typeface="+mn-cs"/>
              </a:defRPr>
            </a:lvl8pPr>
            <a:lvl9pPr marL="5485714" lvl="8" indent="-474074" algn="l" defTabSz="914400" rtl="0" eaLnBrk="1" latinLnBrk="0" hangingPunct="1">
              <a:lnSpc>
                <a:spcPct val="90000"/>
              </a:lnSpc>
              <a:spcBef>
                <a:spcPts val="0"/>
              </a:spcBef>
              <a:spcAft>
                <a:spcPts val="0"/>
              </a:spcAft>
              <a:buSzPts val="2000"/>
              <a:buFont typeface="Arial" panose="020B0604020202020204" pitchFamily="34" charset="0"/>
              <a:buChar char="■"/>
              <a:defRPr sz="1800" kern="1200">
                <a:solidFill>
                  <a:schemeClr val="tx1"/>
                </a:solidFill>
                <a:latin typeface="+mn-lt"/>
                <a:ea typeface="+mn-ea"/>
                <a:cs typeface="+mn-cs"/>
              </a:defRPr>
            </a:lvl9pPr>
          </a:lstStyle>
          <a:p>
            <a:pPr marL="101600" algn="r">
              <a:lnSpc>
                <a:spcPts val="1900"/>
              </a:lnSpc>
            </a:pPr>
            <a:r>
              <a:rPr lang="es-ES_tradnl" sz="2000" noProof="0">
                <a:latin typeface="Source Sans Pro Light" panose="020B0403030403020204" pitchFamily="34" charset="0"/>
                <a:ea typeface="Source Sans Pro Light" panose="020B0403030403020204" pitchFamily="34" charset="0"/>
              </a:rPr>
              <a:t>Informe de Gestión</a:t>
            </a:r>
          </a:p>
          <a:p>
            <a:pPr marL="101600" algn="r">
              <a:lnSpc>
                <a:spcPts val="1900"/>
              </a:lnSpc>
            </a:pPr>
            <a:r>
              <a:rPr lang="es-ES_tradnl" sz="2000" b="1" noProof="0">
                <a:latin typeface="Source Sans Pro" panose="020B0503030403020204" pitchFamily="34" charset="0"/>
                <a:ea typeface="Source Sans Pro" panose="020B0503030403020204" pitchFamily="34" charset="0"/>
              </a:rPr>
              <a:t>2025</a:t>
            </a:r>
          </a:p>
        </p:txBody>
      </p:sp>
    </p:spTree>
    <p:extLst>
      <p:ext uri="{BB962C8B-B14F-4D97-AF65-F5344CB8AC3E}">
        <p14:creationId xmlns:p14="http://schemas.microsoft.com/office/powerpoint/2010/main" val="3602631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70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remove" display="0">
                  <p:stCondLst>
                    <p:cond delay="indefinite"/>
                  </p:stCondLst>
                </p:cTn>
                <p:tgtEl>
                  <p:spTgt spid="3"/>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B49C01A1-6506-FD37-F258-63087129C950}"/>
            </a:ext>
          </a:extLst>
        </p:cNvPr>
        <p:cNvGrpSpPr/>
        <p:nvPr/>
      </p:nvGrpSpPr>
      <p:grpSpPr>
        <a:xfrm>
          <a:off x="0" y="0"/>
          <a:ext cx="0" cy="0"/>
          <a:chOff x="0" y="0"/>
          <a:chExt cx="0" cy="0"/>
        </a:xfrm>
      </p:grpSpPr>
      <p:pic>
        <p:nvPicPr>
          <p:cNvPr id="3" name="World" hidden="1">
            <a:hlinkClick r:id="" action="ppaction://media"/>
            <a:extLst>
              <a:ext uri="{FF2B5EF4-FFF2-40B4-BE49-F238E27FC236}">
                <a16:creationId xmlns:a16="http://schemas.microsoft.com/office/drawing/2014/main" id="{441D7CFB-4118-2DE0-E88F-759570995A6D}"/>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6910" y="-1"/>
            <a:ext cx="12238910" cy="6884387"/>
          </a:xfrm>
          <a:prstGeom prst="rect">
            <a:avLst/>
          </a:prstGeom>
        </p:spPr>
      </p:pic>
      <p:pic>
        <p:nvPicPr>
          <p:cNvPr id="16" name="Imagen 15" descr="Imagen que contiene tabla, oscuro, luz, computadora&#10;&#10;El contenido generado por IA puede ser incorrecto.">
            <a:extLst>
              <a:ext uri="{FF2B5EF4-FFF2-40B4-BE49-F238E27FC236}">
                <a16:creationId xmlns:a16="http://schemas.microsoft.com/office/drawing/2014/main" id="{04852555-7C84-09EC-66DE-35E1DC2654F0}"/>
              </a:ext>
            </a:extLst>
          </p:cNvPr>
          <p:cNvPicPr>
            <a:picLocks noChangeAspect="1"/>
          </p:cNvPicPr>
          <p:nvPr/>
        </p:nvPicPr>
        <p:blipFill>
          <a:blip r:embed="rId8" cstate="screen">
            <a:alphaModFix/>
            <a:extLst>
              <a:ext uri="{28A0092B-C50C-407E-A947-70E740481C1C}">
                <a14:useLocalDpi xmlns:a14="http://schemas.microsoft.com/office/drawing/2010/main"/>
              </a:ext>
            </a:extLst>
          </a:blip>
          <a:stretch>
            <a:fillRect/>
          </a:stretch>
        </p:blipFill>
        <p:spPr>
          <a:xfrm>
            <a:off x="3383280" y="697456"/>
            <a:ext cx="5461298" cy="5461298"/>
          </a:xfrm>
          <a:prstGeom prst="rect">
            <a:avLst/>
          </a:prstGeom>
        </p:spPr>
      </p:pic>
      <p:pic>
        <p:nvPicPr>
          <p:cNvPr id="6" name="World2">
            <a:hlinkClick r:id="" action="ppaction://media"/>
            <a:extLst>
              <a:ext uri="{FF2B5EF4-FFF2-40B4-BE49-F238E27FC236}">
                <a16:creationId xmlns:a16="http://schemas.microsoft.com/office/drawing/2014/main" id="{A8EDF968-E3D4-3968-E815-30872FB6E201}"/>
              </a:ext>
            </a:extLst>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0" y="0"/>
            <a:ext cx="12192000" cy="6858000"/>
          </a:xfrm>
          <a:prstGeom prst="rect">
            <a:avLst/>
          </a:prstGeom>
        </p:spPr>
      </p:pic>
      <p:grpSp>
        <p:nvGrpSpPr>
          <p:cNvPr id="2" name="Grupo 1">
            <a:extLst>
              <a:ext uri="{FF2B5EF4-FFF2-40B4-BE49-F238E27FC236}">
                <a16:creationId xmlns:a16="http://schemas.microsoft.com/office/drawing/2014/main" id="{35C974D8-0AF6-8814-8F95-1954D103382F}"/>
              </a:ext>
            </a:extLst>
          </p:cNvPr>
          <p:cNvGrpSpPr/>
          <p:nvPr/>
        </p:nvGrpSpPr>
        <p:grpSpPr>
          <a:xfrm>
            <a:off x="9083985" y="3934480"/>
            <a:ext cx="2562091" cy="1679752"/>
            <a:chOff x="5456029" y="3194684"/>
            <a:chExt cx="1539691" cy="1009449"/>
          </a:xfrm>
        </p:grpSpPr>
        <p:pic>
          <p:nvPicPr>
            <p:cNvPr id="4" name="Picture 10" descr="Alemania Bundesflagge">
              <a:extLst>
                <a:ext uri="{FF2B5EF4-FFF2-40B4-BE49-F238E27FC236}">
                  <a16:creationId xmlns:a16="http://schemas.microsoft.com/office/drawing/2014/main" id="{ECF4DEBA-5902-7D34-9947-FD77A50ACB5B}"/>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5456029" y="3198957"/>
              <a:ext cx="372146" cy="223288"/>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62B6C480-11E6-6166-6DD7-FBEF7CC4B77D}"/>
                </a:ext>
              </a:extLst>
            </p:cNvPr>
            <p:cNvSpPr txBox="1"/>
            <p:nvPr/>
          </p:nvSpPr>
          <p:spPr>
            <a:xfrm>
              <a:off x="5844401" y="3194684"/>
              <a:ext cx="945668" cy="221951"/>
            </a:xfrm>
            <a:prstGeom prst="rect">
              <a:avLst/>
            </a:prstGeom>
            <a:noFill/>
          </p:spPr>
          <p:txBody>
            <a:bodyPr wrap="square" lIns="91440" tIns="45720" rIns="91440" bIns="45720" anchor="t">
              <a:spAutoFit/>
            </a:bodyPr>
            <a:lstStyle/>
            <a:p>
              <a:r>
                <a:rPr lang="es-MX" i="1">
                  <a:latin typeface="Source Sans Pro Light"/>
                  <a:ea typeface="Source Sans Pro Light"/>
                  <a:cs typeface="+mn-lt"/>
                </a:rPr>
                <a:t> GGTC Berlín </a:t>
              </a:r>
              <a:endParaRPr lang="es-ES" i="1">
                <a:latin typeface="Source Sans Pro Light"/>
                <a:ea typeface="Source Sans Pro Light"/>
                <a:cs typeface="+mn-lt"/>
              </a:endParaRPr>
            </a:p>
          </p:txBody>
        </p:sp>
        <p:sp>
          <p:nvSpPr>
            <p:cNvPr id="8" name="CuadroTexto 7">
              <a:extLst>
                <a:ext uri="{FF2B5EF4-FFF2-40B4-BE49-F238E27FC236}">
                  <a16:creationId xmlns:a16="http://schemas.microsoft.com/office/drawing/2014/main" id="{47CA8E2F-081A-FDA8-6852-971BE1DB5CE4}"/>
                </a:ext>
              </a:extLst>
            </p:cNvPr>
            <p:cNvSpPr txBox="1"/>
            <p:nvPr/>
          </p:nvSpPr>
          <p:spPr>
            <a:xfrm>
              <a:off x="5839412" y="3570090"/>
              <a:ext cx="1086568" cy="221951"/>
            </a:xfrm>
            <a:prstGeom prst="rect">
              <a:avLst/>
            </a:prstGeom>
            <a:noFill/>
          </p:spPr>
          <p:txBody>
            <a:bodyPr wrap="square" lIns="91440" tIns="45720" rIns="91440" bIns="45720" anchor="t">
              <a:spAutoFit/>
            </a:bodyPr>
            <a:lstStyle/>
            <a:p>
              <a:r>
                <a:rPr lang="es-MX" i="1">
                  <a:latin typeface="Source Sans Pro Light"/>
                  <a:ea typeface="Source Sans Pro Light"/>
                  <a:cs typeface="+mn-lt"/>
                </a:rPr>
                <a:t> GGTC Kiev</a:t>
              </a:r>
              <a:endParaRPr lang="es-ES" i="1">
                <a:latin typeface="Source Sans Pro Light"/>
                <a:ea typeface="Source Sans Pro Light"/>
                <a:cs typeface="+mn-lt"/>
              </a:endParaRPr>
            </a:p>
          </p:txBody>
        </p:sp>
        <p:pic>
          <p:nvPicPr>
            <p:cNvPr id="9" name="Picture 12">
              <a:extLst>
                <a:ext uri="{FF2B5EF4-FFF2-40B4-BE49-F238E27FC236}">
                  <a16:creationId xmlns:a16="http://schemas.microsoft.com/office/drawing/2014/main" id="{64E10328-A5EC-DEF4-EEAE-D163D1B23957}"/>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5456886" y="3563045"/>
              <a:ext cx="371289" cy="22080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4">
              <a:extLst>
                <a:ext uri="{FF2B5EF4-FFF2-40B4-BE49-F238E27FC236}">
                  <a16:creationId xmlns:a16="http://schemas.microsoft.com/office/drawing/2014/main" id="{4DECB90D-2AFC-3282-2C9F-1C19E86473B7}"/>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5456029" y="3973727"/>
              <a:ext cx="371289" cy="222869"/>
            </a:xfrm>
            <a:prstGeom prst="rect">
              <a:avLst/>
            </a:prstGeom>
            <a:noFill/>
            <a:extLst>
              <a:ext uri="{909E8E84-426E-40DD-AFC4-6F175D3DCCD1}">
                <a14:hiddenFill xmlns:a14="http://schemas.microsoft.com/office/drawing/2010/main">
                  <a:solidFill>
                    <a:srgbClr val="FFFFFF"/>
                  </a:solidFill>
                </a14:hiddenFill>
              </a:ext>
            </a:extLst>
          </p:spPr>
        </p:pic>
        <p:sp>
          <p:nvSpPr>
            <p:cNvPr id="14" name="CuadroTexto 13">
              <a:extLst>
                <a:ext uri="{FF2B5EF4-FFF2-40B4-BE49-F238E27FC236}">
                  <a16:creationId xmlns:a16="http://schemas.microsoft.com/office/drawing/2014/main" id="{FA0E5CA5-D3CC-DBBA-8F28-663B3DD75992}"/>
                </a:ext>
              </a:extLst>
            </p:cNvPr>
            <p:cNvSpPr txBox="1"/>
            <p:nvPr/>
          </p:nvSpPr>
          <p:spPr>
            <a:xfrm>
              <a:off x="5837356" y="3982182"/>
              <a:ext cx="1158364" cy="221951"/>
            </a:xfrm>
            <a:prstGeom prst="rect">
              <a:avLst/>
            </a:prstGeom>
            <a:noFill/>
          </p:spPr>
          <p:txBody>
            <a:bodyPr wrap="square" lIns="91440" tIns="45720" rIns="91440" bIns="45720" anchor="t">
              <a:spAutoFit/>
            </a:bodyPr>
            <a:lstStyle/>
            <a:p>
              <a:r>
                <a:rPr lang="es-MX" i="1">
                  <a:latin typeface="Source Sans Pro Light"/>
                  <a:ea typeface="Source Sans Pro Light"/>
                </a:rPr>
                <a:t>GGTC Malasia</a:t>
              </a:r>
              <a:endParaRPr lang="es-MX" i="1" err="1">
                <a:latin typeface="Source Sans Pro Light" panose="020B0403030403020204" pitchFamily="34" charset="0"/>
                <a:ea typeface="Source Sans Pro Light" panose="020B0403030403020204" pitchFamily="34" charset="0"/>
              </a:endParaRPr>
            </a:p>
          </p:txBody>
        </p:sp>
      </p:grpSp>
      <p:sp>
        <p:nvSpPr>
          <p:cNvPr id="19" name="CuadroTexto 18">
            <a:extLst>
              <a:ext uri="{FF2B5EF4-FFF2-40B4-BE49-F238E27FC236}">
                <a16:creationId xmlns:a16="http://schemas.microsoft.com/office/drawing/2014/main" id="{F514E955-6692-E4EC-2DB1-CAF5399CA2F4}"/>
              </a:ext>
            </a:extLst>
          </p:cNvPr>
          <p:cNvSpPr txBox="1"/>
          <p:nvPr/>
        </p:nvSpPr>
        <p:spPr>
          <a:xfrm>
            <a:off x="860126" y="2288116"/>
            <a:ext cx="2767319" cy="2862322"/>
          </a:xfrm>
          <a:prstGeom prst="rect">
            <a:avLst/>
          </a:prstGeom>
          <a:noFill/>
        </p:spPr>
        <p:txBody>
          <a:bodyPr wrap="square" rtlCol="0">
            <a:spAutoFit/>
          </a:bodyPr>
          <a:lstStyle/>
          <a:p>
            <a:r>
              <a:rPr lang="es-ES">
                <a:solidFill>
                  <a:schemeClr val="bg2">
                    <a:lumMod val="10000"/>
                  </a:schemeClr>
                </a:solidFill>
                <a:latin typeface="Source Sans Pro" panose="020B0503030403020204" pitchFamily="34" charset="0"/>
                <a:ea typeface="Source Sans Pro" panose="020B0503030403020204" pitchFamily="34" charset="0"/>
              </a:rPr>
              <a:t>Medellín fortalece su conexión con </a:t>
            </a:r>
            <a:r>
              <a:rPr lang="es-ES" b="1">
                <a:solidFill>
                  <a:schemeClr val="bg2">
                    <a:lumMod val="10000"/>
                  </a:schemeClr>
                </a:solidFill>
                <a:latin typeface="Source Sans Pro SemiBold" panose="020B0503030403020204" pitchFamily="34" charset="0"/>
                <a:ea typeface="Source Sans Pro SemiBold" panose="020B0503030403020204" pitchFamily="34" charset="0"/>
              </a:rPr>
              <a:t>la red C4IR del WEF mediante alianzas que promueven el intercambio de conocimiento en gobierno digital, uso ético de datos y soluciones tecnológicas </a:t>
            </a:r>
            <a:r>
              <a:rPr lang="es-ES">
                <a:solidFill>
                  <a:schemeClr val="bg2">
                    <a:lumMod val="10000"/>
                  </a:schemeClr>
                </a:solidFill>
                <a:latin typeface="Source Sans Pro" panose="020B0503030403020204" pitchFamily="34" charset="0"/>
                <a:ea typeface="Source Sans Pro" panose="020B0503030403020204" pitchFamily="34" charset="0"/>
              </a:rPr>
              <a:t>para mejorar los servicios públicos.</a:t>
            </a:r>
          </a:p>
        </p:txBody>
      </p:sp>
      <p:grpSp>
        <p:nvGrpSpPr>
          <p:cNvPr id="7" name="Grupo 6">
            <a:extLst>
              <a:ext uri="{FF2B5EF4-FFF2-40B4-BE49-F238E27FC236}">
                <a16:creationId xmlns:a16="http://schemas.microsoft.com/office/drawing/2014/main" id="{52972D84-8739-85B0-44B7-BBA3326CC28B}"/>
              </a:ext>
            </a:extLst>
          </p:cNvPr>
          <p:cNvGrpSpPr/>
          <p:nvPr/>
        </p:nvGrpSpPr>
        <p:grpSpPr>
          <a:xfrm>
            <a:off x="8583121" y="937036"/>
            <a:ext cx="3061208" cy="638545"/>
            <a:chOff x="3964519" y="934719"/>
            <a:chExt cx="4109293" cy="857169"/>
          </a:xfrm>
        </p:grpSpPr>
        <p:pic>
          <p:nvPicPr>
            <p:cNvPr id="10" name="Gráfico 9">
              <a:extLst>
                <a:ext uri="{FF2B5EF4-FFF2-40B4-BE49-F238E27FC236}">
                  <a16:creationId xmlns:a16="http://schemas.microsoft.com/office/drawing/2014/main" id="{559ACB69-2D96-70EB-BDD5-2E499F6361D1}"/>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3964519" y="1019134"/>
              <a:ext cx="1428091" cy="676765"/>
            </a:xfrm>
            <a:prstGeom prst="rect">
              <a:avLst/>
            </a:prstGeom>
          </p:spPr>
        </p:pic>
        <p:pic>
          <p:nvPicPr>
            <p:cNvPr id="11" name="Imagen 10" descr="Texto&#10;&#10;El contenido generado por IA puede ser incorrecto.">
              <a:extLst>
                <a:ext uri="{FF2B5EF4-FFF2-40B4-BE49-F238E27FC236}">
                  <a16:creationId xmlns:a16="http://schemas.microsoft.com/office/drawing/2014/main" id="{C535F66A-6D9D-E8F8-4990-A4E7B26B75A0}"/>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5720079" y="934719"/>
              <a:ext cx="2353733" cy="857169"/>
            </a:xfrm>
            <a:prstGeom prst="rect">
              <a:avLst/>
            </a:prstGeom>
          </p:spPr>
        </p:pic>
      </p:grpSp>
    </p:spTree>
    <p:extLst>
      <p:ext uri="{BB962C8B-B14F-4D97-AF65-F5344CB8AC3E}">
        <p14:creationId xmlns:p14="http://schemas.microsoft.com/office/powerpoint/2010/main" val="3131640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666" fill="hold"/>
                                        <p:tgtEl>
                                          <p:spTgt spid="3"/>
                                        </p:tgtEl>
                                      </p:cBhvr>
                                    </p:cmd>
                                  </p:childTnLst>
                                </p:cTn>
                              </p:par>
                            </p:childTnLst>
                          </p:cTn>
                        </p:par>
                        <p:par>
                          <p:cTn id="7" fill="hold">
                            <p:stCondLst>
                              <p:cond delay="20666"/>
                            </p:stCondLst>
                            <p:childTnLst>
                              <p:par>
                                <p:cTn id="8" presetID="10" presetClass="entr" presetSubtype="0" fill="hold"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500"/>
                                        <p:tgtEl>
                                          <p:spTgt spid="6"/>
                                        </p:tgtEl>
                                      </p:cBhvr>
                                    </p:animEffect>
                                  </p:childTnLst>
                                </p:cTn>
                              </p:par>
                            </p:childTnLst>
                          </p:cTn>
                        </p:par>
                        <p:par>
                          <p:cTn id="11" fill="hold">
                            <p:stCondLst>
                              <p:cond delay="22166"/>
                            </p:stCondLst>
                            <p:childTnLst>
                              <p:par>
                                <p:cTn id="12" presetID="1" presetClass="mediacall" presetSubtype="0" fill="hold" nodeType="afterEffect">
                                  <p:stCondLst>
                                    <p:cond delay="0"/>
                                  </p:stCondLst>
                                  <p:childTnLst>
                                    <p:cmd type="call" cmd="playFrom(0.0)">
                                      <p:cBhvr>
                                        <p:cTn id="13" dur="2066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3"/>
                </p:tgtEl>
              </p:cMediaNode>
            </p:video>
            <p:seq concurrent="1" nextAc="seek">
              <p:cTn id="15" restart="whenNotActive" fill="hold" evtFilter="cancelBubble" nodeType="interactiveSeq">
                <p:stCondLst>
                  <p:cond evt="onClick" delay="0">
                    <p:tgtEl>
                      <p:spTgt spid="3"/>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3"/>
                                        </p:tgtEl>
                                      </p:cBhvr>
                                    </p:cmd>
                                  </p:childTnLst>
                                </p:cTn>
                              </p:par>
                            </p:childTnLst>
                          </p:cTn>
                        </p:par>
                      </p:childTnLst>
                    </p:cTn>
                  </p:par>
                </p:childTnLst>
              </p:cTn>
              <p:nextCondLst>
                <p:cond evt="onClick" delay="0">
                  <p:tgtEl>
                    <p:spTgt spid="3"/>
                  </p:tgtEl>
                </p:cond>
              </p:nextCondLst>
            </p:seq>
            <p:video>
              <p:cMediaNode vol="80000">
                <p:cTn id="20" fill="hold" display="0">
                  <p:stCondLst>
                    <p:cond delay="indefinite"/>
                  </p:stCondLst>
                </p:cTn>
                <p:tgtEl>
                  <p:spTgt spid="6"/>
                </p:tgtEl>
              </p:cMediaNode>
            </p:video>
            <p:seq concurrent="1" nextAc="seek">
              <p:cTn id="21" restart="whenNotActive" fill="hold" evtFilter="cancelBubble" nodeType="interactiveSeq">
                <p:stCondLst>
                  <p:cond evt="onClick" delay="0">
                    <p:tgtEl>
                      <p:spTgt spid="6"/>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a:extLst>
            <a:ext uri="{FF2B5EF4-FFF2-40B4-BE49-F238E27FC236}">
              <a16:creationId xmlns:a16="http://schemas.microsoft.com/office/drawing/2014/main" id="{A4ECDEA4-0EA2-3261-1C04-080B1A84C84A}"/>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E7DDAC6-C7AE-1E26-F740-A606D1802AFB}"/>
              </a:ext>
            </a:extLst>
          </p:cNvPr>
          <p:cNvSpPr txBox="1">
            <a:spLocks/>
          </p:cNvSpPr>
          <p:nvPr/>
        </p:nvSpPr>
        <p:spPr>
          <a:xfrm>
            <a:off x="1011800" y="1802171"/>
            <a:ext cx="3446979" cy="867598"/>
          </a:xfrm>
          <a:prstGeom prst="rect">
            <a:avLst/>
          </a:prstGeom>
        </p:spPr>
        <p:txBody>
          <a:bodyPr anchor="ctr"/>
          <a:lstStyle>
            <a:defPPr>
              <a:defRPr lang="es-CO"/>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just">
              <a:lnSpc>
                <a:spcPct val="100000"/>
              </a:lnSpc>
              <a:spcAft>
                <a:spcPts val="400"/>
              </a:spcAft>
            </a:pPr>
            <a:r>
              <a:rPr lang="en-US" sz="4000" b="1">
                <a:solidFill>
                  <a:srgbClr val="4299FF"/>
                </a:solidFill>
                <a:latin typeface="Neue Haas Grotesk Text Pro" panose="020B0504020202020204" pitchFamily="34" charset="0"/>
                <a:ea typeface="+mj-ea"/>
                <a:cs typeface="+mj-cs"/>
              </a:rPr>
              <a:t>Google</a:t>
            </a:r>
            <a:endParaRPr lang="es-CO" sz="4000" b="1">
              <a:solidFill>
                <a:srgbClr val="4299FF"/>
              </a:solidFill>
              <a:latin typeface="Neue Haas Grotesk Text Pro" panose="020B0504020202020204" pitchFamily="34" charset="0"/>
              <a:ea typeface="+mj-ea"/>
              <a:cs typeface="+mj-cs"/>
            </a:endParaRPr>
          </a:p>
        </p:txBody>
      </p:sp>
      <p:sp>
        <p:nvSpPr>
          <p:cNvPr id="8" name="CuadroTexto 7">
            <a:extLst>
              <a:ext uri="{FF2B5EF4-FFF2-40B4-BE49-F238E27FC236}">
                <a16:creationId xmlns:a16="http://schemas.microsoft.com/office/drawing/2014/main" id="{E1E8A2B2-CABD-7B5A-7BCF-65A883D794E3}"/>
              </a:ext>
            </a:extLst>
          </p:cNvPr>
          <p:cNvSpPr txBox="1"/>
          <p:nvPr/>
        </p:nvSpPr>
        <p:spPr>
          <a:xfrm>
            <a:off x="1013751" y="2762986"/>
            <a:ext cx="5029199" cy="1384995"/>
          </a:xfrm>
          <a:prstGeom prst="rect">
            <a:avLst/>
          </a:prstGeom>
          <a:noFill/>
        </p:spPr>
        <p:txBody>
          <a:bodyPr wrap="square" lIns="91440" tIns="45720" rIns="91440" bIns="45720" rtlCol="0" anchor="t">
            <a:spAutoFit/>
          </a:bodyPr>
          <a:lstStyle>
            <a:defPPr>
              <a:defRPr lang="es-CO"/>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just"/>
            <a:r>
              <a:rPr lang="es-ES" sz="2100">
                <a:solidFill>
                  <a:schemeClr val="bg2">
                    <a:lumMod val="25000"/>
                  </a:schemeClr>
                </a:solidFill>
                <a:latin typeface="Source Sans Pro"/>
                <a:ea typeface="Source Sans Pro"/>
                <a:cs typeface="+mn-lt"/>
              </a:rPr>
              <a:t>Alianza para programa de formación en  habilidades digitales que </a:t>
            </a:r>
            <a:r>
              <a:rPr lang="es-ES" sz="2100" b="1">
                <a:solidFill>
                  <a:schemeClr val="bg2">
                    <a:lumMod val="25000"/>
                  </a:schemeClr>
                </a:solidFill>
                <a:latin typeface="Source Sans Pro"/>
                <a:ea typeface="Source Sans Pro"/>
                <a:cs typeface="+mn-lt"/>
              </a:rPr>
              <a:t>benefició hasta a 10.000 ciudadanos. </a:t>
            </a:r>
            <a:endParaRPr lang="es-ES">
              <a:solidFill>
                <a:schemeClr val="bg2">
                  <a:lumMod val="25000"/>
                </a:schemeClr>
              </a:solidFill>
            </a:endParaRPr>
          </a:p>
          <a:p>
            <a:pPr algn="just"/>
            <a:endParaRPr lang="es-ES" sz="2100" b="1">
              <a:solidFill>
                <a:schemeClr val="bg2">
                  <a:lumMod val="25000"/>
                </a:schemeClr>
              </a:solidFill>
              <a:latin typeface="Source Sans Pro"/>
              <a:ea typeface="Source Sans Pro"/>
            </a:endParaRPr>
          </a:p>
        </p:txBody>
      </p:sp>
      <p:pic>
        <p:nvPicPr>
          <p:cNvPr id="3" name="Imagen 2">
            <a:extLst>
              <a:ext uri="{FF2B5EF4-FFF2-40B4-BE49-F238E27FC236}">
                <a16:creationId xmlns:a16="http://schemas.microsoft.com/office/drawing/2014/main" id="{DA6FFF0D-34E0-E19F-087D-BFA5C9F7C99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509655" y="814823"/>
            <a:ext cx="4702628" cy="5228354"/>
          </a:xfrm>
          <a:prstGeom prst="rect">
            <a:avLst/>
          </a:prstGeom>
        </p:spPr>
      </p:pic>
      <p:sp>
        <p:nvSpPr>
          <p:cNvPr id="9" name="Rectángulo redondeado 8">
            <a:extLst>
              <a:ext uri="{FF2B5EF4-FFF2-40B4-BE49-F238E27FC236}">
                <a16:creationId xmlns:a16="http://schemas.microsoft.com/office/drawing/2014/main" id="{61ED5587-7962-B6A2-87C7-992ED47AD047}"/>
              </a:ext>
            </a:extLst>
          </p:cNvPr>
          <p:cNvSpPr/>
          <p:nvPr/>
        </p:nvSpPr>
        <p:spPr>
          <a:xfrm>
            <a:off x="1011337" y="5525271"/>
            <a:ext cx="3632012" cy="522223"/>
          </a:xfrm>
          <a:prstGeom prst="roundRect">
            <a:avLst>
              <a:gd name="adj" fmla="val 15243"/>
            </a:avLst>
          </a:prstGeom>
          <a:solidFill>
            <a:srgbClr val="429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CuadroTexto 6">
            <a:extLst>
              <a:ext uri="{FF2B5EF4-FFF2-40B4-BE49-F238E27FC236}">
                <a16:creationId xmlns:a16="http://schemas.microsoft.com/office/drawing/2014/main" id="{29058FFE-5640-B5D3-EAE4-10E0DB73A0AA}"/>
              </a:ext>
            </a:extLst>
          </p:cNvPr>
          <p:cNvSpPr txBox="1"/>
          <p:nvPr/>
        </p:nvSpPr>
        <p:spPr>
          <a:xfrm>
            <a:off x="1013751" y="5118326"/>
            <a:ext cx="4804229" cy="400110"/>
          </a:xfrm>
          <a:prstGeom prst="rect">
            <a:avLst/>
          </a:prstGeom>
          <a:noFill/>
        </p:spPr>
        <p:txBody>
          <a:bodyPr wrap="square" lIns="91440" tIns="45720" rIns="91440" bIns="45720" anchor="t">
            <a:spAutoFit/>
          </a:bodyPr>
          <a:lstStyle/>
          <a:p>
            <a:r>
              <a:rPr lang="es-ES" sz="2000" b="1">
                <a:solidFill>
                  <a:schemeClr val="bg1">
                    <a:lumMod val="50000"/>
                  </a:schemeClr>
                </a:solidFill>
                <a:latin typeface="Source Sans Pro"/>
                <a:ea typeface="Source Sans Pro"/>
                <a:cs typeface="Calibri"/>
              </a:rPr>
              <a:t>Aplicaciones recibidas</a:t>
            </a:r>
            <a:r>
              <a:rPr lang="es-ES" sz="2000">
                <a:solidFill>
                  <a:schemeClr val="bg1">
                    <a:lumMod val="50000"/>
                  </a:schemeClr>
                </a:solidFill>
                <a:latin typeface="Source Sans Pro"/>
                <a:ea typeface="Source Sans Pro"/>
                <a:cs typeface="Calibri"/>
              </a:rPr>
              <a:t>:</a:t>
            </a:r>
            <a:endParaRPr lang="en-US" sz="2000">
              <a:solidFill>
                <a:schemeClr val="bg1">
                  <a:lumMod val="50000"/>
                </a:schemeClr>
              </a:solidFill>
              <a:latin typeface="Source Sans Pro"/>
              <a:ea typeface="Source Sans Pro"/>
              <a:cs typeface="Calibri"/>
            </a:endParaRPr>
          </a:p>
        </p:txBody>
      </p:sp>
      <p:sp>
        <p:nvSpPr>
          <p:cNvPr id="11" name="CuadroTexto 10">
            <a:extLst>
              <a:ext uri="{FF2B5EF4-FFF2-40B4-BE49-F238E27FC236}">
                <a16:creationId xmlns:a16="http://schemas.microsoft.com/office/drawing/2014/main" id="{2D0FC85F-C802-3E24-45D7-654EEFE5CE70}"/>
              </a:ext>
            </a:extLst>
          </p:cNvPr>
          <p:cNvSpPr txBox="1"/>
          <p:nvPr/>
        </p:nvSpPr>
        <p:spPr>
          <a:xfrm>
            <a:off x="1049592" y="5470594"/>
            <a:ext cx="3986515" cy="584775"/>
          </a:xfrm>
          <a:prstGeom prst="rect">
            <a:avLst/>
          </a:prstGeom>
          <a:noFill/>
        </p:spPr>
        <p:txBody>
          <a:bodyPr wrap="square" lIns="91440" tIns="45720" rIns="91440" bIns="45720" anchor="t">
            <a:spAutoFit/>
          </a:bodyPr>
          <a:lstStyle/>
          <a:p>
            <a:r>
              <a:rPr lang="es-ES" sz="3200" b="1">
                <a:solidFill>
                  <a:schemeClr val="bg1"/>
                </a:solidFill>
                <a:latin typeface="Source Sans Pro"/>
                <a:ea typeface="Source Sans Pro"/>
                <a:cs typeface="Calibri"/>
              </a:rPr>
              <a:t>14.702 personas</a:t>
            </a:r>
            <a:endParaRPr lang="es-ES" sz="3200" b="1">
              <a:solidFill>
                <a:schemeClr val="bg1"/>
              </a:solidFill>
              <a:latin typeface="Source Sans Pro" panose="020B0503030403020204" pitchFamily="34" charset="0"/>
              <a:ea typeface="Source Sans Pro" panose="020B0503030403020204" pitchFamily="34" charset="0"/>
              <a:cs typeface="Calibri" panose="020F0502020204030204" pitchFamily="34" charset="0"/>
            </a:endParaRPr>
          </a:p>
        </p:txBody>
      </p:sp>
    </p:spTree>
    <p:extLst>
      <p:ext uri="{BB962C8B-B14F-4D97-AF65-F5344CB8AC3E}">
        <p14:creationId xmlns:p14="http://schemas.microsoft.com/office/powerpoint/2010/main" val="944159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762B7968-8199-9233-041D-C15C98D464C9}"/>
            </a:ext>
          </a:extLst>
        </p:cNvPr>
        <p:cNvGrpSpPr/>
        <p:nvPr/>
      </p:nvGrpSpPr>
      <p:grpSpPr>
        <a:xfrm>
          <a:off x="0" y="0"/>
          <a:ext cx="0" cy="0"/>
          <a:chOff x="0" y="0"/>
          <a:chExt cx="0" cy="0"/>
        </a:xfrm>
      </p:grpSpPr>
      <p:pic>
        <p:nvPicPr>
          <p:cNvPr id="2" name="Imagen 1" descr="Por primera vez, 1.366 estudiantes de bachillerato de Medellín recibirán  formación y certificación como técnicos laborales">
            <a:extLst>
              <a:ext uri="{FF2B5EF4-FFF2-40B4-BE49-F238E27FC236}">
                <a16:creationId xmlns:a16="http://schemas.microsoft.com/office/drawing/2014/main" id="{992985DE-A485-735A-8D3A-49CBEF976B5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57198" y="507201"/>
            <a:ext cx="11277599" cy="2921799"/>
          </a:xfrm>
          <a:prstGeom prst="roundRect">
            <a:avLst>
              <a:gd name="adj" fmla="val 4583"/>
            </a:avLst>
          </a:prstGeom>
        </p:spPr>
      </p:pic>
      <p:sp>
        <p:nvSpPr>
          <p:cNvPr id="3" name="CuadroTexto 1">
            <a:extLst>
              <a:ext uri="{FF2B5EF4-FFF2-40B4-BE49-F238E27FC236}">
                <a16:creationId xmlns:a16="http://schemas.microsoft.com/office/drawing/2014/main" id="{93DBFF6B-0B54-2414-FBE4-23392C76A5BB}"/>
              </a:ext>
            </a:extLst>
          </p:cNvPr>
          <p:cNvSpPr txBox="1"/>
          <p:nvPr/>
        </p:nvSpPr>
        <p:spPr>
          <a:xfrm>
            <a:off x="3911480" y="4475622"/>
            <a:ext cx="7665575" cy="120032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2400">
                <a:solidFill>
                  <a:schemeClr val="bg2">
                    <a:lumMod val="25000"/>
                  </a:schemeClr>
                </a:solidFill>
                <a:latin typeface="Source Sans Pro"/>
                <a:ea typeface="Source Sans Pro"/>
                <a:cs typeface="+mn-lt"/>
              </a:rPr>
              <a:t>En articulación con la Secretaría de Educación, formamos a 1.011 estudiantes de grados 9°, 10° y 11° de instituciones educativas del Distrito en competencias del siglo XXI.</a:t>
            </a:r>
          </a:p>
        </p:txBody>
      </p:sp>
      <p:sp>
        <p:nvSpPr>
          <p:cNvPr id="4" name="CuadroTexto 3">
            <a:extLst>
              <a:ext uri="{FF2B5EF4-FFF2-40B4-BE49-F238E27FC236}">
                <a16:creationId xmlns:a16="http://schemas.microsoft.com/office/drawing/2014/main" id="{53C15FEA-93BD-FD44-56EE-4E7C3C42DD85}"/>
              </a:ext>
            </a:extLst>
          </p:cNvPr>
          <p:cNvSpPr txBox="1"/>
          <p:nvPr/>
        </p:nvSpPr>
        <p:spPr>
          <a:xfrm>
            <a:off x="757819" y="4721843"/>
            <a:ext cx="2624377"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4400" b="1" baseline="0" err="1">
                <a:solidFill>
                  <a:srgbClr val="4299FF"/>
                </a:solidFill>
                <a:latin typeface="Neue Haas Grotesk Text Pro"/>
              </a:rPr>
              <a:t>EstudIA</a:t>
            </a:r>
            <a:endParaRPr lang="es-ES" sz="2000"/>
          </a:p>
        </p:txBody>
      </p:sp>
    </p:spTree>
    <p:extLst>
      <p:ext uri="{BB962C8B-B14F-4D97-AF65-F5344CB8AC3E}">
        <p14:creationId xmlns:p14="http://schemas.microsoft.com/office/powerpoint/2010/main" val="25177465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3D34F-B82F-3157-A0AD-D1DD92455996}"/>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6B2DB524-5C11-8F9A-C88D-EB21C46BD8F4}"/>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49000"/>
                    </a14:imgEffect>
                  </a14:imgLayer>
                </a14:imgProps>
              </a:ext>
              <a:ext uri="{28A0092B-C50C-407E-A947-70E740481C1C}">
                <a14:useLocalDpi xmlns:a14="http://schemas.microsoft.com/office/drawing/2010/main"/>
              </a:ext>
            </a:extLst>
          </a:blip>
          <a:stretch>
            <a:fillRect/>
          </a:stretch>
        </p:blipFill>
        <p:spPr>
          <a:xfrm>
            <a:off x="0" y="617"/>
            <a:ext cx="12192000" cy="6856764"/>
          </a:xfrm>
          <a:prstGeom prst="rect">
            <a:avLst/>
          </a:prstGeom>
        </p:spPr>
      </p:pic>
      <p:grpSp>
        <p:nvGrpSpPr>
          <p:cNvPr id="7" name="Grupo 6">
            <a:extLst>
              <a:ext uri="{FF2B5EF4-FFF2-40B4-BE49-F238E27FC236}">
                <a16:creationId xmlns:a16="http://schemas.microsoft.com/office/drawing/2014/main" id="{5EE2C442-2C8A-C9D5-AB85-9D57BBE5B9D7}"/>
              </a:ext>
            </a:extLst>
          </p:cNvPr>
          <p:cNvGrpSpPr/>
          <p:nvPr/>
        </p:nvGrpSpPr>
        <p:grpSpPr>
          <a:xfrm>
            <a:off x="11130564" y="473064"/>
            <a:ext cx="661651" cy="661651"/>
            <a:chOff x="1552074" y="1431758"/>
            <a:chExt cx="661737" cy="661737"/>
          </a:xfrm>
        </p:grpSpPr>
        <p:sp>
          <p:nvSpPr>
            <p:cNvPr id="8" name="Elipse 7">
              <a:extLst>
                <a:ext uri="{FF2B5EF4-FFF2-40B4-BE49-F238E27FC236}">
                  <a16:creationId xmlns:a16="http://schemas.microsoft.com/office/drawing/2014/main" id="{5FEC353A-7804-3F30-EADD-A4FA702E647F}"/>
                </a:ext>
              </a:extLst>
            </p:cNvPr>
            <p:cNvSpPr/>
            <p:nvPr/>
          </p:nvSpPr>
          <p:spPr>
            <a:xfrm>
              <a:off x="1552074" y="1431758"/>
              <a:ext cx="661737" cy="66173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9" name="Gráfico 8">
              <a:extLst>
                <a:ext uri="{FF2B5EF4-FFF2-40B4-BE49-F238E27FC236}">
                  <a16:creationId xmlns:a16="http://schemas.microsoft.com/office/drawing/2014/main" id="{36D4868D-8022-4E4F-25F7-63C5A995136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685838" y="1591176"/>
              <a:ext cx="409575" cy="342900"/>
            </a:xfrm>
            <a:prstGeom prst="rect">
              <a:avLst/>
            </a:prstGeom>
          </p:spPr>
        </p:pic>
      </p:grpSp>
      <p:sp>
        <p:nvSpPr>
          <p:cNvPr id="2" name="CuadroTexto 1">
            <a:extLst>
              <a:ext uri="{FF2B5EF4-FFF2-40B4-BE49-F238E27FC236}">
                <a16:creationId xmlns:a16="http://schemas.microsoft.com/office/drawing/2014/main" id="{B86BC31D-B6A4-0D14-B92A-D0279E118CAF}"/>
              </a:ext>
            </a:extLst>
          </p:cNvPr>
          <p:cNvSpPr txBox="1"/>
          <p:nvPr/>
        </p:nvSpPr>
        <p:spPr>
          <a:xfrm>
            <a:off x="8580560" y="606147"/>
            <a:ext cx="2397169" cy="369332"/>
          </a:xfrm>
          <a:prstGeom prst="rect">
            <a:avLst/>
          </a:prstGeom>
          <a:noFill/>
        </p:spPr>
        <p:txBody>
          <a:bodyPr wrap="square" anchor="ctr">
            <a:spAutoFit/>
          </a:bodyPr>
          <a:lstStyle/>
          <a:p>
            <a:pPr algn="r"/>
            <a:r>
              <a:rPr lang="es-ES">
                <a:solidFill>
                  <a:schemeClr val="bg1"/>
                </a:solidFill>
                <a:latin typeface="Source Sans Pro Light" panose="020B0403030403020204" pitchFamily="34" charset="0"/>
                <a:ea typeface="Source Sans Pro Light" panose="020B0403030403020204" pitchFamily="34" charset="0"/>
              </a:rPr>
              <a:t>Educación | Formación</a:t>
            </a:r>
          </a:p>
        </p:txBody>
      </p:sp>
      <p:sp>
        <p:nvSpPr>
          <p:cNvPr id="4" name="CuadroTexto 3">
            <a:extLst>
              <a:ext uri="{FF2B5EF4-FFF2-40B4-BE49-F238E27FC236}">
                <a16:creationId xmlns:a16="http://schemas.microsoft.com/office/drawing/2014/main" id="{53B018E2-5C67-CBAE-9BAB-A13ADDC7D1B6}"/>
              </a:ext>
            </a:extLst>
          </p:cNvPr>
          <p:cNvSpPr txBox="1"/>
          <p:nvPr/>
        </p:nvSpPr>
        <p:spPr>
          <a:xfrm>
            <a:off x="7712765" y="5933151"/>
            <a:ext cx="4079450" cy="584775"/>
          </a:xfrm>
          <a:prstGeom prst="rect">
            <a:avLst/>
          </a:prstGeom>
          <a:noFill/>
        </p:spPr>
        <p:txBody>
          <a:bodyPr wrap="square" anchor="ctr">
            <a:spAutoFit/>
          </a:bodyPr>
          <a:lstStyle/>
          <a:p>
            <a:pPr algn="r"/>
            <a:r>
              <a:rPr lang="es-ES" sz="3200" b="1">
                <a:solidFill>
                  <a:schemeClr val="accent2"/>
                </a:solidFill>
                <a:latin typeface="Source Sans Pro" panose="020B0503030403020204" pitchFamily="34" charset="0"/>
                <a:ea typeface="Source Sans Pro" panose="020B0503030403020204" pitchFamily="34" charset="0"/>
              </a:rPr>
              <a:t>TALENTO</a:t>
            </a:r>
            <a:endParaRPr lang="es-CO" sz="3200" b="1">
              <a:solidFill>
                <a:schemeClr val="accent2"/>
              </a:solidFill>
              <a:latin typeface="Source Sans Pro" panose="020B0503030403020204" pitchFamily="34" charset="0"/>
              <a:ea typeface="Source Sans Pro" panose="020B0503030403020204" pitchFamily="34" charset="0"/>
            </a:endParaRPr>
          </a:p>
        </p:txBody>
      </p:sp>
      <p:sp>
        <p:nvSpPr>
          <p:cNvPr id="13" name="CuadroTexto 12">
            <a:extLst>
              <a:ext uri="{FF2B5EF4-FFF2-40B4-BE49-F238E27FC236}">
                <a16:creationId xmlns:a16="http://schemas.microsoft.com/office/drawing/2014/main" id="{6C0181F9-16E2-B113-F318-FE17E727B0A5}"/>
              </a:ext>
            </a:extLst>
          </p:cNvPr>
          <p:cNvSpPr txBox="1"/>
          <p:nvPr/>
        </p:nvSpPr>
        <p:spPr>
          <a:xfrm>
            <a:off x="1161892" y="2846053"/>
            <a:ext cx="2044254" cy="707886"/>
          </a:xfrm>
          <a:prstGeom prst="rect">
            <a:avLst/>
          </a:prstGeom>
          <a:noFill/>
        </p:spPr>
        <p:txBody>
          <a:bodyPr wrap="square" lIns="91440" tIns="45720" rIns="91440" bIns="45720" anchor="t">
            <a:spAutoFit/>
          </a:bodyPr>
          <a:lstStyle/>
          <a:p>
            <a:r>
              <a:rPr lang="es-MX" sz="2000">
                <a:solidFill>
                  <a:schemeClr val="bg1"/>
                </a:solidFill>
                <a:latin typeface="Source Sans Pro Light"/>
                <a:ea typeface="Source Sans Pro Light"/>
              </a:rPr>
              <a:t>Cupos</a:t>
            </a:r>
            <a:endParaRPr lang="es-ES" sz="2000">
              <a:solidFill>
                <a:schemeClr val="bg1"/>
              </a:solidFill>
              <a:highlight>
                <a:srgbClr val="00FFFF"/>
              </a:highlight>
              <a:latin typeface="Source Sans Pro Light"/>
              <a:ea typeface="Source Sans Pro Light"/>
            </a:endParaRPr>
          </a:p>
          <a:p>
            <a:r>
              <a:rPr lang="es-MX" sz="2000">
                <a:solidFill>
                  <a:schemeClr val="bg1"/>
                </a:solidFill>
                <a:latin typeface="Source Sans Pro Light"/>
                <a:ea typeface="Source Sans Pro Light"/>
              </a:rPr>
              <a:t> entregados</a:t>
            </a:r>
            <a:endParaRPr lang="es-ES" sz="2000">
              <a:solidFill>
                <a:schemeClr val="bg1"/>
              </a:solidFill>
              <a:highlight>
                <a:srgbClr val="00FFFF"/>
              </a:highlight>
              <a:latin typeface="Source Sans Pro Light"/>
              <a:ea typeface="Source Sans Pro Light"/>
            </a:endParaRPr>
          </a:p>
        </p:txBody>
      </p:sp>
      <p:sp>
        <p:nvSpPr>
          <p:cNvPr id="20" name="CuadroTexto 19">
            <a:extLst>
              <a:ext uri="{FF2B5EF4-FFF2-40B4-BE49-F238E27FC236}">
                <a16:creationId xmlns:a16="http://schemas.microsoft.com/office/drawing/2014/main" id="{9B83300F-5EC6-D5C5-2E66-DEB632E43E24}"/>
              </a:ext>
            </a:extLst>
          </p:cNvPr>
          <p:cNvSpPr txBox="1"/>
          <p:nvPr/>
        </p:nvSpPr>
        <p:spPr>
          <a:xfrm>
            <a:off x="3102516" y="2850217"/>
            <a:ext cx="1756086" cy="707886"/>
          </a:xfrm>
          <a:prstGeom prst="rect">
            <a:avLst/>
          </a:prstGeom>
          <a:noFill/>
        </p:spPr>
        <p:txBody>
          <a:bodyPr wrap="square">
            <a:spAutoFit/>
          </a:bodyPr>
          <a:lstStyle/>
          <a:p>
            <a:r>
              <a:rPr lang="es-MX" sz="4000" b="1">
                <a:solidFill>
                  <a:schemeClr val="bg1"/>
                </a:solidFill>
                <a:latin typeface="Source Sans Pro" panose="020B0503030403020204" pitchFamily="34" charset="0"/>
                <a:ea typeface="Source Sans Pro" panose="020B0503030403020204" pitchFamily="34" charset="0"/>
              </a:rPr>
              <a:t>6.000</a:t>
            </a:r>
            <a:r>
              <a:rPr lang="es-MX" sz="3200" b="1">
                <a:solidFill>
                  <a:schemeClr val="bg1"/>
                </a:solidFill>
                <a:latin typeface="Source Sans Pro SemiBold" panose="020B0503030403020204" pitchFamily="34" charset="0"/>
                <a:ea typeface="Source Sans Pro SemiBold" panose="020B0503030403020204" pitchFamily="34" charset="0"/>
              </a:rPr>
              <a:t> </a:t>
            </a:r>
            <a:r>
              <a:rPr lang="es-MX" sz="3200">
                <a:solidFill>
                  <a:schemeClr val="bg1"/>
                </a:solidFill>
                <a:latin typeface="Source Sans Pro Light" panose="020B0403030403020204" pitchFamily="34" charset="0"/>
                <a:ea typeface="Source Sans Pro Light" panose="020B0403030403020204" pitchFamily="34" charset="0"/>
              </a:rPr>
              <a:t>x</a:t>
            </a:r>
            <a:endParaRPr lang="es-ES" sz="3200">
              <a:solidFill>
                <a:schemeClr val="bg1"/>
              </a:solidFill>
              <a:highlight>
                <a:srgbClr val="00FFFF"/>
              </a:highlight>
              <a:latin typeface="Source Sans Pro Light" panose="020B0403030403020204" pitchFamily="34" charset="0"/>
              <a:ea typeface="Source Sans Pro Light" panose="020B0403030403020204" pitchFamily="34" charset="0"/>
            </a:endParaRPr>
          </a:p>
        </p:txBody>
      </p:sp>
      <p:pic>
        <p:nvPicPr>
          <p:cNvPr id="21" name="Picture 2" descr="Platzi: Cursos Online de programación, AI, data science y más">
            <a:extLst>
              <a:ext uri="{FF2B5EF4-FFF2-40B4-BE49-F238E27FC236}">
                <a16:creationId xmlns:a16="http://schemas.microsoft.com/office/drawing/2014/main" id="{1CE95475-E209-4452-9CB8-ECD98C8A4E95}"/>
              </a:ext>
            </a:extLst>
          </p:cNvPr>
          <p:cNvPicPr>
            <a:picLocks noChangeAspect="1" noChangeArrowheads="1"/>
          </p:cNvPicPr>
          <p:nvPr/>
        </p:nvPicPr>
        <p:blipFill>
          <a:blip r:embed="rId5" cstate="screen">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5089215" y="3145360"/>
            <a:ext cx="1049793" cy="275571"/>
          </a:xfrm>
          <a:prstGeom prst="rect">
            <a:avLst/>
          </a:prstGeom>
          <a:noFill/>
          <a:extLst>
            <a:ext uri="{909E8E84-426E-40DD-AFC4-6F175D3DCCD1}">
              <a14:hiddenFill xmlns:a14="http://schemas.microsoft.com/office/drawing/2010/main">
                <a:solidFill>
                  <a:srgbClr val="FFFFFF"/>
                </a:solidFill>
              </a14:hiddenFill>
            </a:ext>
          </a:extLst>
        </p:spPr>
      </p:pic>
      <p:sp>
        <p:nvSpPr>
          <p:cNvPr id="26" name="CuadroTexto 25">
            <a:extLst>
              <a:ext uri="{FF2B5EF4-FFF2-40B4-BE49-F238E27FC236}">
                <a16:creationId xmlns:a16="http://schemas.microsoft.com/office/drawing/2014/main" id="{72671BB1-4466-2BA9-2A35-C3A21D4E31C2}"/>
              </a:ext>
            </a:extLst>
          </p:cNvPr>
          <p:cNvSpPr txBox="1"/>
          <p:nvPr/>
        </p:nvSpPr>
        <p:spPr>
          <a:xfrm>
            <a:off x="1187257" y="4914771"/>
            <a:ext cx="1993523" cy="646331"/>
          </a:xfrm>
          <a:prstGeom prst="rect">
            <a:avLst/>
          </a:prstGeom>
          <a:noFill/>
        </p:spPr>
        <p:txBody>
          <a:bodyPr wrap="square">
            <a:spAutoFit/>
          </a:bodyPr>
          <a:lstStyle/>
          <a:p>
            <a:r>
              <a:rPr lang="es-MX">
                <a:solidFill>
                  <a:schemeClr val="bg1"/>
                </a:solidFill>
                <a:latin typeface="Source Sans Pro Light" panose="020B0403030403020204" pitchFamily="34" charset="0"/>
                <a:ea typeface="Source Sans Pro Light" panose="020B0403030403020204" pitchFamily="34" charset="0"/>
              </a:rPr>
              <a:t>Empresas interesadas</a:t>
            </a:r>
            <a:endParaRPr lang="es-MX" sz="1050" i="1">
              <a:solidFill>
                <a:schemeClr val="bg1"/>
              </a:solidFill>
              <a:latin typeface="Source Sans Pro Light" panose="020B0403030403020204" pitchFamily="34" charset="0"/>
              <a:ea typeface="Source Sans Pro Light" panose="020B0403030403020204" pitchFamily="34" charset="0"/>
            </a:endParaRPr>
          </a:p>
        </p:txBody>
      </p:sp>
      <p:sp>
        <p:nvSpPr>
          <p:cNvPr id="27" name="CuadroTexto 26">
            <a:extLst>
              <a:ext uri="{FF2B5EF4-FFF2-40B4-BE49-F238E27FC236}">
                <a16:creationId xmlns:a16="http://schemas.microsoft.com/office/drawing/2014/main" id="{53E27305-E3D9-6A10-DC8C-4F96F99A6C0A}"/>
              </a:ext>
            </a:extLst>
          </p:cNvPr>
          <p:cNvSpPr txBox="1"/>
          <p:nvPr/>
        </p:nvSpPr>
        <p:spPr>
          <a:xfrm>
            <a:off x="3127048" y="4875076"/>
            <a:ext cx="872189" cy="707886"/>
          </a:xfrm>
          <a:prstGeom prst="rect">
            <a:avLst/>
          </a:prstGeom>
          <a:noFill/>
        </p:spPr>
        <p:txBody>
          <a:bodyPr wrap="square" anchor="ctr">
            <a:spAutoFit/>
          </a:bodyPr>
          <a:lstStyle/>
          <a:p>
            <a:r>
              <a:rPr lang="es-MX" sz="4000" b="1">
                <a:solidFill>
                  <a:schemeClr val="bg1"/>
                </a:solidFill>
                <a:latin typeface="Source Sans Pro" panose="020B0503030403020204" pitchFamily="34" charset="0"/>
                <a:ea typeface="Source Sans Pro" panose="020B0503030403020204" pitchFamily="34" charset="0"/>
              </a:rPr>
              <a:t>37</a:t>
            </a:r>
            <a:endParaRPr lang="es-CO" sz="4000" b="1">
              <a:solidFill>
                <a:schemeClr val="bg1"/>
              </a:solidFill>
              <a:latin typeface="Source Sans Pro" panose="020B0503030403020204" pitchFamily="34" charset="0"/>
              <a:ea typeface="Source Sans Pro" panose="020B0503030403020204" pitchFamily="34" charset="0"/>
            </a:endParaRPr>
          </a:p>
        </p:txBody>
      </p:sp>
      <p:sp>
        <p:nvSpPr>
          <p:cNvPr id="28" name="CuadroTexto 27">
            <a:extLst>
              <a:ext uri="{FF2B5EF4-FFF2-40B4-BE49-F238E27FC236}">
                <a16:creationId xmlns:a16="http://schemas.microsoft.com/office/drawing/2014/main" id="{CA669674-79D7-04FA-76DA-64718C555B6A}"/>
              </a:ext>
            </a:extLst>
          </p:cNvPr>
          <p:cNvSpPr txBox="1"/>
          <p:nvPr/>
        </p:nvSpPr>
        <p:spPr>
          <a:xfrm>
            <a:off x="4543810" y="4899612"/>
            <a:ext cx="1666720" cy="738664"/>
          </a:xfrm>
          <a:prstGeom prst="rect">
            <a:avLst/>
          </a:prstGeom>
          <a:noFill/>
        </p:spPr>
        <p:txBody>
          <a:bodyPr wrap="square">
            <a:spAutoFit/>
          </a:bodyPr>
          <a:lstStyle/>
          <a:p>
            <a:r>
              <a:rPr lang="es-MX" sz="1400" i="1">
                <a:solidFill>
                  <a:schemeClr val="bg1"/>
                </a:solidFill>
                <a:latin typeface="Source Sans Pro Light" panose="020B0403030403020204" pitchFamily="34" charset="0"/>
                <a:ea typeface="Source Sans Pro Light" panose="020B0403030403020204" pitchFamily="34" charset="0"/>
              </a:rPr>
              <a:t>en conectarse con talento digital de la ciudad</a:t>
            </a:r>
            <a:endParaRPr lang="es-CO" sz="1400" i="1">
              <a:solidFill>
                <a:schemeClr val="bg1"/>
              </a:solidFill>
              <a:latin typeface="Source Sans Pro Light" panose="020B0403030403020204" pitchFamily="34" charset="0"/>
              <a:ea typeface="Source Sans Pro Light" panose="020B0403030403020204" pitchFamily="34" charset="0"/>
            </a:endParaRPr>
          </a:p>
        </p:txBody>
      </p:sp>
      <p:cxnSp>
        <p:nvCxnSpPr>
          <p:cNvPr id="25" name="Conector recto 24">
            <a:extLst>
              <a:ext uri="{FF2B5EF4-FFF2-40B4-BE49-F238E27FC236}">
                <a16:creationId xmlns:a16="http://schemas.microsoft.com/office/drawing/2014/main" id="{4353CEBC-841B-2D42-4E1F-288D1384280A}"/>
              </a:ext>
            </a:extLst>
          </p:cNvPr>
          <p:cNvCxnSpPr>
            <a:cxnSpLocks/>
          </p:cNvCxnSpPr>
          <p:nvPr/>
        </p:nvCxnSpPr>
        <p:spPr>
          <a:xfrm flipH="1">
            <a:off x="1239404" y="3657760"/>
            <a:ext cx="5170493" cy="0"/>
          </a:xfrm>
          <a:prstGeom prst="line">
            <a:avLst/>
          </a:prstGeom>
          <a:ln w="95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30" name="Conector recto 29">
            <a:extLst>
              <a:ext uri="{FF2B5EF4-FFF2-40B4-BE49-F238E27FC236}">
                <a16:creationId xmlns:a16="http://schemas.microsoft.com/office/drawing/2014/main" id="{19F921D8-64C3-7EB8-E56B-89712B2A7678}"/>
              </a:ext>
            </a:extLst>
          </p:cNvPr>
          <p:cNvCxnSpPr>
            <a:cxnSpLocks/>
          </p:cNvCxnSpPr>
          <p:nvPr/>
        </p:nvCxnSpPr>
        <p:spPr>
          <a:xfrm flipH="1">
            <a:off x="1239404" y="4709833"/>
            <a:ext cx="5170493" cy="0"/>
          </a:xfrm>
          <a:prstGeom prst="line">
            <a:avLst/>
          </a:prstGeom>
          <a:ln w="9525">
            <a:solidFill>
              <a:schemeClr val="accent2"/>
            </a:solidFill>
          </a:ln>
        </p:spPr>
        <p:style>
          <a:lnRef idx="2">
            <a:schemeClr val="accent1"/>
          </a:lnRef>
          <a:fillRef idx="0">
            <a:schemeClr val="accent1"/>
          </a:fillRef>
          <a:effectRef idx="1">
            <a:schemeClr val="accent1"/>
          </a:effectRef>
          <a:fontRef idx="minor">
            <a:schemeClr val="tx1"/>
          </a:fontRef>
        </p:style>
      </p:cxnSp>
      <p:sp>
        <p:nvSpPr>
          <p:cNvPr id="31" name="CuadroTexto 30">
            <a:extLst>
              <a:ext uri="{FF2B5EF4-FFF2-40B4-BE49-F238E27FC236}">
                <a16:creationId xmlns:a16="http://schemas.microsoft.com/office/drawing/2014/main" id="{2B4CF541-0793-3920-C36E-8D1648842C6E}"/>
              </a:ext>
            </a:extLst>
          </p:cNvPr>
          <p:cNvSpPr txBox="1"/>
          <p:nvPr/>
        </p:nvSpPr>
        <p:spPr>
          <a:xfrm>
            <a:off x="1161892" y="3852347"/>
            <a:ext cx="2151132" cy="646331"/>
          </a:xfrm>
          <a:prstGeom prst="rect">
            <a:avLst/>
          </a:prstGeom>
          <a:noFill/>
        </p:spPr>
        <p:txBody>
          <a:bodyPr wrap="square">
            <a:spAutoFit/>
          </a:bodyPr>
          <a:lstStyle/>
          <a:p>
            <a:r>
              <a:rPr lang="es-MX">
                <a:solidFill>
                  <a:schemeClr val="bg1"/>
                </a:solidFill>
                <a:latin typeface="Source Sans Pro Light" panose="020B0403030403020204" pitchFamily="34" charset="0"/>
                <a:ea typeface="Source Sans Pro Light" panose="020B0403030403020204" pitchFamily="34" charset="0"/>
              </a:rPr>
              <a:t>Participación personas</a:t>
            </a:r>
            <a:endParaRPr lang="es-ES">
              <a:solidFill>
                <a:schemeClr val="bg1"/>
              </a:solidFill>
              <a:highlight>
                <a:srgbClr val="00FFFF"/>
              </a:highlight>
              <a:latin typeface="Source Sans Pro Light" panose="020B0403030403020204" pitchFamily="34" charset="0"/>
              <a:ea typeface="Source Sans Pro Light" panose="020B0403030403020204" pitchFamily="34" charset="0"/>
            </a:endParaRPr>
          </a:p>
        </p:txBody>
      </p:sp>
      <p:sp>
        <p:nvSpPr>
          <p:cNvPr id="32" name="CuadroTexto 31">
            <a:extLst>
              <a:ext uri="{FF2B5EF4-FFF2-40B4-BE49-F238E27FC236}">
                <a16:creationId xmlns:a16="http://schemas.microsoft.com/office/drawing/2014/main" id="{0329521C-AF4C-BABA-D756-933762A39B47}"/>
              </a:ext>
            </a:extLst>
          </p:cNvPr>
          <p:cNvSpPr txBox="1"/>
          <p:nvPr/>
        </p:nvSpPr>
        <p:spPr>
          <a:xfrm>
            <a:off x="3095903" y="3764834"/>
            <a:ext cx="1762699" cy="707886"/>
          </a:xfrm>
          <a:prstGeom prst="rect">
            <a:avLst/>
          </a:prstGeom>
          <a:noFill/>
        </p:spPr>
        <p:txBody>
          <a:bodyPr wrap="square" anchor="ctr">
            <a:spAutoFit/>
          </a:bodyPr>
          <a:lstStyle/>
          <a:p>
            <a:r>
              <a:rPr lang="es-MX" sz="4000" b="1">
                <a:solidFill>
                  <a:schemeClr val="bg1"/>
                </a:solidFill>
                <a:latin typeface="Source Sans Pro" panose="020B0503030403020204" pitchFamily="34" charset="0"/>
                <a:ea typeface="Source Sans Pro" panose="020B0503030403020204" pitchFamily="34" charset="0"/>
              </a:rPr>
              <a:t>1.082</a:t>
            </a:r>
            <a:endParaRPr lang="es-CO" sz="4000" b="1">
              <a:solidFill>
                <a:schemeClr val="bg1"/>
              </a:solidFill>
              <a:latin typeface="Source Sans Pro" panose="020B0503030403020204" pitchFamily="34" charset="0"/>
              <a:ea typeface="Source Sans Pro" panose="020B0503030403020204" pitchFamily="34" charset="0"/>
            </a:endParaRPr>
          </a:p>
        </p:txBody>
      </p:sp>
      <p:sp>
        <p:nvSpPr>
          <p:cNvPr id="33" name="CuadroTexto 32">
            <a:extLst>
              <a:ext uri="{FF2B5EF4-FFF2-40B4-BE49-F238E27FC236}">
                <a16:creationId xmlns:a16="http://schemas.microsoft.com/office/drawing/2014/main" id="{2526C6EB-3E0F-5CEC-53FB-4B1B5AA8F6CF}"/>
              </a:ext>
            </a:extLst>
          </p:cNvPr>
          <p:cNvSpPr txBox="1"/>
          <p:nvPr/>
        </p:nvSpPr>
        <p:spPr>
          <a:xfrm>
            <a:off x="4543810" y="3773822"/>
            <a:ext cx="2151132" cy="738664"/>
          </a:xfrm>
          <a:prstGeom prst="rect">
            <a:avLst/>
          </a:prstGeom>
          <a:noFill/>
        </p:spPr>
        <p:txBody>
          <a:bodyPr wrap="square">
            <a:spAutoFit/>
          </a:bodyPr>
          <a:lstStyle/>
          <a:p>
            <a:r>
              <a:rPr lang="es-MX" sz="1400" i="1">
                <a:solidFill>
                  <a:schemeClr val="bg1"/>
                </a:solidFill>
                <a:latin typeface="Source Sans Pro Light" panose="020B0403030403020204" pitchFamily="34" charset="0"/>
                <a:ea typeface="Source Sans Pro Light" panose="020B0403030403020204" pitchFamily="34" charset="0"/>
              </a:rPr>
              <a:t>en 13 entrenamientos intensivos con posibilidad de conexión laboral</a:t>
            </a:r>
            <a:endParaRPr lang="es-CO" sz="1400" i="1">
              <a:solidFill>
                <a:schemeClr val="bg1"/>
              </a:solidFill>
              <a:latin typeface="Source Sans Pro Light" panose="020B0403030403020204" pitchFamily="34" charset="0"/>
              <a:ea typeface="Source Sans Pro Light" panose="020B0403030403020204" pitchFamily="34" charset="0"/>
            </a:endParaRPr>
          </a:p>
        </p:txBody>
      </p:sp>
    </p:spTree>
    <p:extLst>
      <p:ext uri="{BB962C8B-B14F-4D97-AF65-F5344CB8AC3E}">
        <p14:creationId xmlns:p14="http://schemas.microsoft.com/office/powerpoint/2010/main" val="1314942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5EA33B51-E139-34C7-2697-C0669CD1373B}"/>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70000" contrast="-19000"/>
                    </a14:imgEffect>
                  </a14:imgLayer>
                </a14:imgProps>
              </a:ext>
              <a:ext uri="{28A0092B-C50C-407E-A947-70E740481C1C}">
                <a14:useLocalDpi xmlns:a14="http://schemas.microsoft.com/office/drawing/2010/main"/>
              </a:ext>
            </a:extLst>
          </a:blip>
          <a:stretch>
            <a:fillRect/>
          </a:stretch>
        </p:blipFill>
        <p:spPr>
          <a:xfrm>
            <a:off x="-1" y="617"/>
            <a:ext cx="12193101" cy="6857383"/>
          </a:xfrm>
          <a:prstGeom prst="rect">
            <a:avLst/>
          </a:prstGeom>
        </p:spPr>
      </p:pic>
      <p:sp>
        <p:nvSpPr>
          <p:cNvPr id="2" name="CuadroTexto 1">
            <a:extLst>
              <a:ext uri="{FF2B5EF4-FFF2-40B4-BE49-F238E27FC236}">
                <a16:creationId xmlns:a16="http://schemas.microsoft.com/office/drawing/2014/main" id="{4F41AEBA-66EE-8B01-401E-D40EF426E2DF}"/>
              </a:ext>
            </a:extLst>
          </p:cNvPr>
          <p:cNvSpPr txBox="1"/>
          <p:nvPr/>
        </p:nvSpPr>
        <p:spPr>
          <a:xfrm>
            <a:off x="1480162" y="3549751"/>
            <a:ext cx="3549037" cy="830997"/>
          </a:xfrm>
          <a:prstGeom prst="rect">
            <a:avLst/>
          </a:prstGeom>
          <a:noFill/>
        </p:spPr>
        <p:txBody>
          <a:bodyPr wrap="square" lIns="91440" tIns="45720" rIns="91440" bIns="45720" rtlCol="0" anchor="ctr">
            <a:spAutoFit/>
          </a:bodyPr>
          <a:lstStyle/>
          <a:p>
            <a:r>
              <a:rPr lang="es-CO" sz="2400">
                <a:solidFill>
                  <a:schemeClr val="bg1"/>
                </a:solidFill>
                <a:latin typeface="Source Sans Pro Light"/>
                <a:ea typeface="Source Sans Pro Light"/>
              </a:rPr>
              <a:t>Se desarrollaron </a:t>
            </a:r>
            <a:r>
              <a:rPr lang="es-CO" sz="2400" b="1">
                <a:solidFill>
                  <a:schemeClr val="bg1"/>
                </a:solidFill>
                <a:latin typeface="Source Sans Pro"/>
                <a:ea typeface="Source Sans Pro"/>
              </a:rPr>
              <a:t>36 proyectos tecnológicos:</a:t>
            </a:r>
          </a:p>
        </p:txBody>
      </p:sp>
      <p:grpSp>
        <p:nvGrpSpPr>
          <p:cNvPr id="5" name="Grupo 4">
            <a:extLst>
              <a:ext uri="{FF2B5EF4-FFF2-40B4-BE49-F238E27FC236}">
                <a16:creationId xmlns:a16="http://schemas.microsoft.com/office/drawing/2014/main" id="{D9E1CBB9-126E-3807-D9A0-8A74D586F144}"/>
              </a:ext>
            </a:extLst>
          </p:cNvPr>
          <p:cNvGrpSpPr/>
          <p:nvPr/>
        </p:nvGrpSpPr>
        <p:grpSpPr>
          <a:xfrm>
            <a:off x="11130564" y="473064"/>
            <a:ext cx="661651" cy="661651"/>
            <a:chOff x="1552074" y="1431758"/>
            <a:chExt cx="661737" cy="661737"/>
          </a:xfrm>
        </p:grpSpPr>
        <p:sp>
          <p:nvSpPr>
            <p:cNvPr id="6" name="Elipse 5">
              <a:extLst>
                <a:ext uri="{FF2B5EF4-FFF2-40B4-BE49-F238E27FC236}">
                  <a16:creationId xmlns:a16="http://schemas.microsoft.com/office/drawing/2014/main" id="{3B91502B-A727-84A5-4A6D-179632FE4F60}"/>
                </a:ext>
              </a:extLst>
            </p:cNvPr>
            <p:cNvSpPr/>
            <p:nvPr/>
          </p:nvSpPr>
          <p:spPr>
            <a:xfrm>
              <a:off x="1552074" y="1431758"/>
              <a:ext cx="661737" cy="66173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Gráfico 6">
              <a:extLst>
                <a:ext uri="{FF2B5EF4-FFF2-40B4-BE49-F238E27FC236}">
                  <a16:creationId xmlns:a16="http://schemas.microsoft.com/office/drawing/2014/main" id="{080B7428-04C5-F985-7A96-072C5AE1E6C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685838" y="1591176"/>
              <a:ext cx="409575" cy="342900"/>
            </a:xfrm>
            <a:prstGeom prst="rect">
              <a:avLst/>
            </a:prstGeom>
          </p:spPr>
        </p:pic>
      </p:grpSp>
      <p:sp>
        <p:nvSpPr>
          <p:cNvPr id="8" name="CuadroTexto 7">
            <a:extLst>
              <a:ext uri="{FF2B5EF4-FFF2-40B4-BE49-F238E27FC236}">
                <a16:creationId xmlns:a16="http://schemas.microsoft.com/office/drawing/2014/main" id="{D038ED8C-B539-FEFA-2FD4-611BB4ACDC2F}"/>
              </a:ext>
            </a:extLst>
          </p:cNvPr>
          <p:cNvSpPr txBox="1"/>
          <p:nvPr/>
        </p:nvSpPr>
        <p:spPr>
          <a:xfrm>
            <a:off x="8580560" y="606147"/>
            <a:ext cx="2397169" cy="369332"/>
          </a:xfrm>
          <a:prstGeom prst="rect">
            <a:avLst/>
          </a:prstGeom>
          <a:noFill/>
        </p:spPr>
        <p:txBody>
          <a:bodyPr wrap="square" anchor="ctr">
            <a:spAutoFit/>
          </a:bodyPr>
          <a:lstStyle/>
          <a:p>
            <a:pPr algn="r"/>
            <a:r>
              <a:rPr lang="es-ES">
                <a:solidFill>
                  <a:schemeClr val="bg1"/>
                </a:solidFill>
                <a:latin typeface="Source Sans Pro Light" panose="020B0403030403020204" pitchFamily="34" charset="0"/>
                <a:ea typeface="Source Sans Pro Light" panose="020B0403030403020204" pitchFamily="34" charset="0"/>
              </a:rPr>
              <a:t>Educación | Formación</a:t>
            </a:r>
          </a:p>
        </p:txBody>
      </p:sp>
      <p:sp>
        <p:nvSpPr>
          <p:cNvPr id="9" name="CuadroTexto 8">
            <a:extLst>
              <a:ext uri="{FF2B5EF4-FFF2-40B4-BE49-F238E27FC236}">
                <a16:creationId xmlns:a16="http://schemas.microsoft.com/office/drawing/2014/main" id="{26A147CB-EBBA-7EAF-4299-F3D84941A42C}"/>
              </a:ext>
            </a:extLst>
          </p:cNvPr>
          <p:cNvSpPr txBox="1"/>
          <p:nvPr/>
        </p:nvSpPr>
        <p:spPr>
          <a:xfrm>
            <a:off x="7712765" y="5933151"/>
            <a:ext cx="4079450" cy="584775"/>
          </a:xfrm>
          <a:prstGeom prst="rect">
            <a:avLst/>
          </a:prstGeom>
          <a:noFill/>
        </p:spPr>
        <p:txBody>
          <a:bodyPr wrap="square" anchor="ctr">
            <a:spAutoFit/>
          </a:bodyPr>
          <a:lstStyle/>
          <a:p>
            <a:pPr algn="r"/>
            <a:r>
              <a:rPr lang="es-ES" sz="3200" b="1">
                <a:solidFill>
                  <a:schemeClr val="accent2"/>
                </a:solidFill>
                <a:latin typeface="Source Sans Pro" panose="020B0503030403020204" pitchFamily="34" charset="0"/>
                <a:ea typeface="Source Sans Pro" panose="020B0503030403020204" pitchFamily="34" charset="0"/>
              </a:rPr>
              <a:t>GENERACIÓN TECH</a:t>
            </a:r>
            <a:endParaRPr lang="es-CO" sz="3200" b="1">
              <a:solidFill>
                <a:schemeClr val="accent2"/>
              </a:solidFill>
              <a:latin typeface="Source Sans Pro" panose="020B0503030403020204" pitchFamily="34" charset="0"/>
              <a:ea typeface="Source Sans Pro" panose="020B0503030403020204" pitchFamily="34" charset="0"/>
            </a:endParaRPr>
          </a:p>
        </p:txBody>
      </p:sp>
      <p:sp>
        <p:nvSpPr>
          <p:cNvPr id="14" name="CuadroTexto 13">
            <a:extLst>
              <a:ext uri="{FF2B5EF4-FFF2-40B4-BE49-F238E27FC236}">
                <a16:creationId xmlns:a16="http://schemas.microsoft.com/office/drawing/2014/main" id="{8B03C31F-C96D-56D3-2BB4-D767406A452C}"/>
              </a:ext>
            </a:extLst>
          </p:cNvPr>
          <p:cNvSpPr txBox="1"/>
          <p:nvPr/>
        </p:nvSpPr>
        <p:spPr>
          <a:xfrm>
            <a:off x="2558832" y="1070157"/>
            <a:ext cx="2105218" cy="400110"/>
          </a:xfrm>
          <a:prstGeom prst="rect">
            <a:avLst/>
          </a:prstGeom>
          <a:noFill/>
        </p:spPr>
        <p:txBody>
          <a:bodyPr wrap="square">
            <a:spAutoFit/>
          </a:bodyPr>
          <a:lstStyle/>
          <a:p>
            <a:r>
              <a:rPr lang="es-MX" sz="2000">
                <a:solidFill>
                  <a:schemeClr val="bg1"/>
                </a:solidFill>
                <a:latin typeface="Source Sans Pro" panose="020B0503030403020204" pitchFamily="34" charset="0"/>
                <a:ea typeface="Source Sans Pro" panose="020B0503030403020204" pitchFamily="34" charset="0"/>
              </a:rPr>
              <a:t>Estudiantes</a:t>
            </a:r>
            <a:endParaRPr lang="en-US" sz="2000">
              <a:solidFill>
                <a:schemeClr val="bg1"/>
              </a:solidFill>
              <a:latin typeface="Source Sans Pro" panose="020B0503030403020204" pitchFamily="34" charset="0"/>
              <a:ea typeface="Source Sans Pro" panose="020B0503030403020204" pitchFamily="34" charset="0"/>
            </a:endParaRPr>
          </a:p>
        </p:txBody>
      </p:sp>
      <p:sp>
        <p:nvSpPr>
          <p:cNvPr id="15" name="CuadroTexto 14">
            <a:extLst>
              <a:ext uri="{FF2B5EF4-FFF2-40B4-BE49-F238E27FC236}">
                <a16:creationId xmlns:a16="http://schemas.microsoft.com/office/drawing/2014/main" id="{25CE7DCB-67B8-E6E3-F7D5-901F6F1A5924}"/>
              </a:ext>
            </a:extLst>
          </p:cNvPr>
          <p:cNvSpPr txBox="1"/>
          <p:nvPr/>
        </p:nvSpPr>
        <p:spPr>
          <a:xfrm>
            <a:off x="1381364" y="884737"/>
            <a:ext cx="1193670" cy="707886"/>
          </a:xfrm>
          <a:prstGeom prst="rect">
            <a:avLst/>
          </a:prstGeom>
          <a:noFill/>
        </p:spPr>
        <p:txBody>
          <a:bodyPr wrap="square" anchor="ctr">
            <a:spAutoFit/>
          </a:bodyPr>
          <a:lstStyle/>
          <a:p>
            <a:pPr algn="r"/>
            <a:r>
              <a:rPr lang="es-MX" sz="4000" b="1">
                <a:solidFill>
                  <a:schemeClr val="bg1"/>
                </a:solidFill>
                <a:latin typeface="Source Sans Pro" panose="020B0503030403020204" pitchFamily="34" charset="0"/>
                <a:ea typeface="Source Sans Pro" panose="020B0503030403020204" pitchFamily="34" charset="0"/>
              </a:rPr>
              <a:t>580</a:t>
            </a:r>
            <a:endParaRPr lang="es-CO" sz="4000" b="1">
              <a:solidFill>
                <a:schemeClr val="bg1"/>
              </a:solidFill>
              <a:latin typeface="Source Sans Pro" panose="020B0503030403020204" pitchFamily="34" charset="0"/>
              <a:ea typeface="Source Sans Pro" panose="020B0503030403020204" pitchFamily="34" charset="0"/>
            </a:endParaRPr>
          </a:p>
        </p:txBody>
      </p:sp>
      <p:sp>
        <p:nvSpPr>
          <p:cNvPr id="16" name="CuadroTexto 15">
            <a:extLst>
              <a:ext uri="{FF2B5EF4-FFF2-40B4-BE49-F238E27FC236}">
                <a16:creationId xmlns:a16="http://schemas.microsoft.com/office/drawing/2014/main" id="{BA23CFCD-22EF-AF28-6908-7B0F49D33FD7}"/>
              </a:ext>
            </a:extLst>
          </p:cNvPr>
          <p:cNvSpPr txBox="1"/>
          <p:nvPr/>
        </p:nvSpPr>
        <p:spPr>
          <a:xfrm>
            <a:off x="2598814" y="1543122"/>
            <a:ext cx="2105218" cy="400110"/>
          </a:xfrm>
          <a:prstGeom prst="rect">
            <a:avLst/>
          </a:prstGeom>
          <a:noFill/>
        </p:spPr>
        <p:txBody>
          <a:bodyPr wrap="square">
            <a:spAutoFit/>
          </a:bodyPr>
          <a:lstStyle/>
          <a:p>
            <a:r>
              <a:rPr lang="es-MX" sz="2000">
                <a:solidFill>
                  <a:schemeClr val="bg1"/>
                </a:solidFill>
                <a:latin typeface="Source Sans Pro" panose="020B0503030403020204" pitchFamily="34" charset="0"/>
                <a:ea typeface="Source Sans Pro" panose="020B0503030403020204" pitchFamily="34" charset="0"/>
              </a:rPr>
              <a:t>Docentes</a:t>
            </a:r>
            <a:endParaRPr lang="en-US" sz="2000">
              <a:solidFill>
                <a:schemeClr val="bg1"/>
              </a:solidFill>
              <a:latin typeface="Source Sans Pro" panose="020B0503030403020204" pitchFamily="34" charset="0"/>
              <a:ea typeface="Source Sans Pro" panose="020B0503030403020204" pitchFamily="34" charset="0"/>
            </a:endParaRPr>
          </a:p>
        </p:txBody>
      </p:sp>
      <p:sp>
        <p:nvSpPr>
          <p:cNvPr id="17" name="CuadroTexto 16">
            <a:extLst>
              <a:ext uri="{FF2B5EF4-FFF2-40B4-BE49-F238E27FC236}">
                <a16:creationId xmlns:a16="http://schemas.microsoft.com/office/drawing/2014/main" id="{1DC6E853-9F94-E2DF-6AA5-36FCFB26F959}"/>
              </a:ext>
            </a:extLst>
          </p:cNvPr>
          <p:cNvSpPr txBox="1"/>
          <p:nvPr/>
        </p:nvSpPr>
        <p:spPr>
          <a:xfrm>
            <a:off x="1674199" y="1357702"/>
            <a:ext cx="900835" cy="707886"/>
          </a:xfrm>
          <a:prstGeom prst="rect">
            <a:avLst/>
          </a:prstGeom>
          <a:noFill/>
        </p:spPr>
        <p:txBody>
          <a:bodyPr wrap="square" anchor="ctr">
            <a:spAutoFit/>
          </a:bodyPr>
          <a:lstStyle/>
          <a:p>
            <a:pPr algn="r"/>
            <a:r>
              <a:rPr lang="es-MX" sz="4000" b="1">
                <a:solidFill>
                  <a:schemeClr val="bg1"/>
                </a:solidFill>
                <a:latin typeface="Source Sans Pro" panose="020B0503030403020204" pitchFamily="34" charset="0"/>
                <a:ea typeface="Source Sans Pro" panose="020B0503030403020204" pitchFamily="34" charset="0"/>
              </a:rPr>
              <a:t>70</a:t>
            </a:r>
            <a:endParaRPr lang="es-CO" sz="4000" b="1">
              <a:solidFill>
                <a:schemeClr val="bg1"/>
              </a:solidFill>
              <a:latin typeface="Source Sans Pro" panose="020B0503030403020204" pitchFamily="34" charset="0"/>
              <a:ea typeface="Source Sans Pro" panose="020B0503030403020204" pitchFamily="34" charset="0"/>
            </a:endParaRPr>
          </a:p>
        </p:txBody>
      </p:sp>
      <p:cxnSp>
        <p:nvCxnSpPr>
          <p:cNvPr id="18" name="Conector recto 17">
            <a:extLst>
              <a:ext uri="{FF2B5EF4-FFF2-40B4-BE49-F238E27FC236}">
                <a16:creationId xmlns:a16="http://schemas.microsoft.com/office/drawing/2014/main" id="{15998F60-5796-75AA-B60F-5AD7B85260C1}"/>
              </a:ext>
            </a:extLst>
          </p:cNvPr>
          <p:cNvCxnSpPr>
            <a:cxnSpLocks/>
          </p:cNvCxnSpPr>
          <p:nvPr/>
        </p:nvCxnSpPr>
        <p:spPr>
          <a:xfrm flipH="1">
            <a:off x="1530962" y="3317376"/>
            <a:ext cx="4018938" cy="0"/>
          </a:xfrm>
          <a:prstGeom prst="line">
            <a:avLst/>
          </a:prstGeom>
          <a:ln w="9525">
            <a:solidFill>
              <a:schemeClr val="accent2"/>
            </a:solidFill>
          </a:ln>
        </p:spPr>
        <p:style>
          <a:lnRef idx="2">
            <a:schemeClr val="accent1"/>
          </a:lnRef>
          <a:fillRef idx="0">
            <a:schemeClr val="accent1"/>
          </a:fillRef>
          <a:effectRef idx="1">
            <a:schemeClr val="accent1"/>
          </a:effectRef>
          <a:fontRef idx="minor">
            <a:schemeClr val="tx1"/>
          </a:fontRef>
        </p:style>
      </p:cxnSp>
      <p:sp>
        <p:nvSpPr>
          <p:cNvPr id="3" name="CuadroTexto 2">
            <a:extLst>
              <a:ext uri="{FF2B5EF4-FFF2-40B4-BE49-F238E27FC236}">
                <a16:creationId xmlns:a16="http://schemas.microsoft.com/office/drawing/2014/main" id="{BE617836-CFA6-9904-8FE8-2C54154C95A5}"/>
              </a:ext>
            </a:extLst>
          </p:cNvPr>
          <p:cNvSpPr txBox="1"/>
          <p:nvPr/>
        </p:nvSpPr>
        <p:spPr>
          <a:xfrm>
            <a:off x="2610396" y="2061329"/>
            <a:ext cx="2838571" cy="400110"/>
          </a:xfrm>
          <a:prstGeom prst="rect">
            <a:avLst/>
          </a:prstGeom>
          <a:noFill/>
        </p:spPr>
        <p:txBody>
          <a:bodyPr wrap="square" lIns="91440" tIns="45720" rIns="91440" bIns="45720" anchor="t">
            <a:spAutoFit/>
          </a:bodyPr>
          <a:lstStyle/>
          <a:p>
            <a:r>
              <a:rPr lang="es-MX" sz="2000">
                <a:solidFill>
                  <a:schemeClr val="bg1"/>
                </a:solidFill>
                <a:latin typeface="Source Sans Pro" panose="020B0503030403020204" pitchFamily="34" charset="0"/>
                <a:ea typeface="Source Sans Pro" panose="020B0503030403020204" pitchFamily="34" charset="0"/>
              </a:rPr>
              <a:t>Comunas (5 municipios)</a:t>
            </a:r>
            <a:endParaRPr lang="en-US" sz="2000">
              <a:solidFill>
                <a:schemeClr val="bg1"/>
              </a:solidFill>
              <a:latin typeface="Source Sans Pro" panose="020B0503030403020204" pitchFamily="34" charset="0"/>
              <a:ea typeface="Source Sans Pro" panose="020B0503030403020204" pitchFamily="34" charset="0"/>
            </a:endParaRPr>
          </a:p>
        </p:txBody>
      </p:sp>
      <p:sp>
        <p:nvSpPr>
          <p:cNvPr id="10" name="CuadroTexto 9">
            <a:extLst>
              <a:ext uri="{FF2B5EF4-FFF2-40B4-BE49-F238E27FC236}">
                <a16:creationId xmlns:a16="http://schemas.microsoft.com/office/drawing/2014/main" id="{4681E747-D634-BCAF-129B-F5FC08C1991E}"/>
              </a:ext>
            </a:extLst>
          </p:cNvPr>
          <p:cNvSpPr txBox="1"/>
          <p:nvPr/>
        </p:nvSpPr>
        <p:spPr>
          <a:xfrm>
            <a:off x="1372023" y="1864451"/>
            <a:ext cx="1193670" cy="707886"/>
          </a:xfrm>
          <a:prstGeom prst="rect">
            <a:avLst/>
          </a:prstGeom>
          <a:noFill/>
        </p:spPr>
        <p:txBody>
          <a:bodyPr wrap="square" lIns="91440" tIns="45720" rIns="91440" bIns="45720" anchor="ctr">
            <a:spAutoFit/>
          </a:bodyPr>
          <a:lstStyle/>
          <a:p>
            <a:pPr algn="r"/>
            <a:r>
              <a:rPr lang="es-MX" sz="4000" b="1">
                <a:solidFill>
                  <a:schemeClr val="bg1"/>
                </a:solidFill>
                <a:latin typeface="Source Sans Pro"/>
                <a:ea typeface="Source Sans Pro"/>
              </a:rPr>
              <a:t>13</a:t>
            </a:r>
            <a:endParaRPr lang="es-CO" sz="4000" b="1">
              <a:solidFill>
                <a:schemeClr val="bg1"/>
              </a:solidFill>
              <a:latin typeface="Source Sans Pro" panose="020B0503030403020204" pitchFamily="34" charset="0"/>
              <a:ea typeface="Source Sans Pro" panose="020B0503030403020204" pitchFamily="34" charset="0"/>
            </a:endParaRPr>
          </a:p>
        </p:txBody>
      </p:sp>
      <p:sp>
        <p:nvSpPr>
          <p:cNvPr id="12" name="CuadroTexto 11">
            <a:extLst>
              <a:ext uri="{FF2B5EF4-FFF2-40B4-BE49-F238E27FC236}">
                <a16:creationId xmlns:a16="http://schemas.microsoft.com/office/drawing/2014/main" id="{B6AE83CF-E9DA-B39F-6690-D953F58313A3}"/>
              </a:ext>
            </a:extLst>
          </p:cNvPr>
          <p:cNvSpPr txBox="1"/>
          <p:nvPr/>
        </p:nvSpPr>
        <p:spPr>
          <a:xfrm>
            <a:off x="2598814" y="2522836"/>
            <a:ext cx="2105218" cy="400110"/>
          </a:xfrm>
          <a:prstGeom prst="rect">
            <a:avLst/>
          </a:prstGeom>
          <a:noFill/>
        </p:spPr>
        <p:txBody>
          <a:bodyPr wrap="square" lIns="91440" tIns="45720" rIns="91440" bIns="45720" anchor="t">
            <a:spAutoFit/>
          </a:bodyPr>
          <a:lstStyle/>
          <a:p>
            <a:r>
              <a:rPr lang="es-MX" sz="2000">
                <a:solidFill>
                  <a:schemeClr val="bg1"/>
                </a:solidFill>
                <a:latin typeface="Source Sans Pro" panose="020B0503030403020204" pitchFamily="34" charset="0"/>
                <a:ea typeface="Source Sans Pro" panose="020B0503030403020204" pitchFamily="34" charset="0"/>
              </a:rPr>
              <a:t>Instituciones</a:t>
            </a:r>
            <a:endParaRPr lang="en-US" sz="2000">
              <a:solidFill>
                <a:schemeClr val="bg1"/>
              </a:solidFill>
              <a:latin typeface="Source Sans Pro" panose="020B0503030403020204" pitchFamily="34" charset="0"/>
              <a:ea typeface="Source Sans Pro" panose="020B0503030403020204" pitchFamily="34" charset="0"/>
            </a:endParaRPr>
          </a:p>
        </p:txBody>
      </p:sp>
      <p:sp>
        <p:nvSpPr>
          <p:cNvPr id="19" name="CuadroTexto 18">
            <a:extLst>
              <a:ext uri="{FF2B5EF4-FFF2-40B4-BE49-F238E27FC236}">
                <a16:creationId xmlns:a16="http://schemas.microsoft.com/office/drawing/2014/main" id="{6DFCB7F9-D528-E2B1-6E60-79B4883A077D}"/>
              </a:ext>
            </a:extLst>
          </p:cNvPr>
          <p:cNvSpPr txBox="1"/>
          <p:nvPr/>
        </p:nvSpPr>
        <p:spPr>
          <a:xfrm>
            <a:off x="1679928" y="2337416"/>
            <a:ext cx="900835" cy="707886"/>
          </a:xfrm>
          <a:prstGeom prst="rect">
            <a:avLst/>
          </a:prstGeom>
          <a:noFill/>
        </p:spPr>
        <p:txBody>
          <a:bodyPr wrap="square" lIns="91440" tIns="45720" rIns="91440" bIns="45720" anchor="ctr">
            <a:spAutoFit/>
          </a:bodyPr>
          <a:lstStyle/>
          <a:p>
            <a:pPr algn="r"/>
            <a:r>
              <a:rPr lang="es-MX" sz="4000" b="1">
                <a:solidFill>
                  <a:schemeClr val="bg1"/>
                </a:solidFill>
                <a:latin typeface="Source Sans Pro"/>
                <a:ea typeface="Source Sans Pro"/>
              </a:rPr>
              <a:t>18</a:t>
            </a:r>
            <a:endParaRPr lang="es-CO" sz="4000" b="1">
              <a:solidFill>
                <a:schemeClr val="bg1"/>
              </a:solidFill>
              <a:latin typeface="Source Sans Pro" panose="020B0503030403020204" pitchFamily="34" charset="0"/>
              <a:ea typeface="Source Sans Pro" panose="020B0503030403020204" pitchFamily="34" charset="0"/>
            </a:endParaRPr>
          </a:p>
        </p:txBody>
      </p:sp>
      <p:sp>
        <p:nvSpPr>
          <p:cNvPr id="22" name="CuadroTexto 21">
            <a:extLst>
              <a:ext uri="{FF2B5EF4-FFF2-40B4-BE49-F238E27FC236}">
                <a16:creationId xmlns:a16="http://schemas.microsoft.com/office/drawing/2014/main" id="{6202D5F7-F2B4-0FEC-7B63-4F8F671BF6E0}"/>
              </a:ext>
            </a:extLst>
          </p:cNvPr>
          <p:cNvSpPr txBox="1"/>
          <p:nvPr/>
        </p:nvSpPr>
        <p:spPr>
          <a:xfrm>
            <a:off x="3612988" y="4546099"/>
            <a:ext cx="910420" cy="369332"/>
          </a:xfrm>
          <a:prstGeom prst="rect">
            <a:avLst/>
          </a:prstGeom>
          <a:solidFill>
            <a:schemeClr val="accent2"/>
          </a:solidFill>
        </p:spPr>
        <p:txBody>
          <a:bodyPr wrap="square" anchor="ctr">
            <a:spAutoFit/>
          </a:bodyPr>
          <a:lstStyle/>
          <a:p>
            <a:pPr algn="ctr"/>
            <a:r>
              <a:rPr lang="es-CO" b="1">
                <a:solidFill>
                  <a:schemeClr val="bg2">
                    <a:lumMod val="10000"/>
                  </a:schemeClr>
                </a:solidFill>
                <a:latin typeface="Source Sans Pro SemiBold" panose="020B0503030403020204" pitchFamily="34" charset="0"/>
                <a:ea typeface="Source Sans Pro SemiBold" panose="020B0503030403020204" pitchFamily="34" charset="0"/>
              </a:rPr>
              <a:t>Salud</a:t>
            </a:r>
          </a:p>
        </p:txBody>
      </p:sp>
      <p:sp>
        <p:nvSpPr>
          <p:cNvPr id="24" name="CuadroTexto 23">
            <a:extLst>
              <a:ext uri="{FF2B5EF4-FFF2-40B4-BE49-F238E27FC236}">
                <a16:creationId xmlns:a16="http://schemas.microsoft.com/office/drawing/2014/main" id="{0634EE3F-C4A5-3CC5-BAB9-BB2898E6B95E}"/>
              </a:ext>
            </a:extLst>
          </p:cNvPr>
          <p:cNvSpPr txBox="1"/>
          <p:nvPr/>
        </p:nvSpPr>
        <p:spPr>
          <a:xfrm>
            <a:off x="1590594" y="4546099"/>
            <a:ext cx="1943100" cy="369332"/>
          </a:xfrm>
          <a:prstGeom prst="rect">
            <a:avLst/>
          </a:prstGeom>
          <a:solidFill>
            <a:schemeClr val="accent2"/>
          </a:solidFill>
        </p:spPr>
        <p:txBody>
          <a:bodyPr wrap="square" anchor="ctr">
            <a:spAutoFit/>
          </a:bodyPr>
          <a:lstStyle/>
          <a:p>
            <a:pPr algn="ctr"/>
            <a:r>
              <a:rPr lang="es-CO" b="1">
                <a:solidFill>
                  <a:schemeClr val="bg2">
                    <a:lumMod val="10000"/>
                  </a:schemeClr>
                </a:solidFill>
                <a:latin typeface="Source Sans Pro SemiBold" panose="020B0503030403020204" pitchFamily="34" charset="0"/>
                <a:ea typeface="Source Sans Pro SemiBold" panose="020B0503030403020204" pitchFamily="34" charset="0"/>
              </a:rPr>
              <a:t>Medio ambiente</a:t>
            </a:r>
          </a:p>
        </p:txBody>
      </p:sp>
      <p:sp>
        <p:nvSpPr>
          <p:cNvPr id="25" name="CuadroTexto 24">
            <a:extLst>
              <a:ext uri="{FF2B5EF4-FFF2-40B4-BE49-F238E27FC236}">
                <a16:creationId xmlns:a16="http://schemas.microsoft.com/office/drawing/2014/main" id="{191064C1-94FF-D971-ADCC-8CD4064BD5D4}"/>
              </a:ext>
            </a:extLst>
          </p:cNvPr>
          <p:cNvSpPr txBox="1"/>
          <p:nvPr/>
        </p:nvSpPr>
        <p:spPr>
          <a:xfrm>
            <a:off x="3088968" y="5003299"/>
            <a:ext cx="1238412" cy="369332"/>
          </a:xfrm>
          <a:prstGeom prst="rect">
            <a:avLst/>
          </a:prstGeom>
          <a:solidFill>
            <a:schemeClr val="accent2"/>
          </a:solidFill>
        </p:spPr>
        <p:txBody>
          <a:bodyPr wrap="square" anchor="ctr">
            <a:spAutoFit/>
          </a:bodyPr>
          <a:lstStyle/>
          <a:p>
            <a:pPr algn="ctr"/>
            <a:r>
              <a:rPr lang="es-CO" b="1">
                <a:solidFill>
                  <a:schemeClr val="bg2">
                    <a:lumMod val="10000"/>
                  </a:schemeClr>
                </a:solidFill>
                <a:latin typeface="Source Sans Pro SemiBold" panose="020B0503030403020204" pitchFamily="34" charset="0"/>
                <a:ea typeface="Source Sans Pro SemiBold" panose="020B0503030403020204" pitchFamily="34" charset="0"/>
              </a:rPr>
              <a:t>Turismo</a:t>
            </a:r>
          </a:p>
        </p:txBody>
      </p:sp>
      <p:sp>
        <p:nvSpPr>
          <p:cNvPr id="26" name="CuadroTexto 25">
            <a:extLst>
              <a:ext uri="{FF2B5EF4-FFF2-40B4-BE49-F238E27FC236}">
                <a16:creationId xmlns:a16="http://schemas.microsoft.com/office/drawing/2014/main" id="{37F3A46D-55A4-C7F9-CFFE-28C7F08C423F}"/>
              </a:ext>
            </a:extLst>
          </p:cNvPr>
          <p:cNvSpPr txBox="1"/>
          <p:nvPr/>
        </p:nvSpPr>
        <p:spPr>
          <a:xfrm>
            <a:off x="1590594" y="5003299"/>
            <a:ext cx="1406606" cy="369332"/>
          </a:xfrm>
          <a:prstGeom prst="rect">
            <a:avLst/>
          </a:prstGeom>
          <a:solidFill>
            <a:schemeClr val="accent2"/>
          </a:solidFill>
        </p:spPr>
        <p:txBody>
          <a:bodyPr wrap="square" anchor="ctr">
            <a:spAutoFit/>
          </a:bodyPr>
          <a:lstStyle/>
          <a:p>
            <a:pPr algn="ctr"/>
            <a:r>
              <a:rPr lang="es-CO" b="1">
                <a:solidFill>
                  <a:schemeClr val="bg2">
                    <a:lumMod val="10000"/>
                  </a:schemeClr>
                </a:solidFill>
                <a:latin typeface="Source Sans Pro SemiBold" panose="020B0503030403020204" pitchFamily="34" charset="0"/>
                <a:ea typeface="Source Sans Pro SemiBold" panose="020B0503030403020204" pitchFamily="34" charset="0"/>
              </a:rPr>
              <a:t>Movilidad</a:t>
            </a:r>
          </a:p>
        </p:txBody>
      </p:sp>
      <p:sp>
        <p:nvSpPr>
          <p:cNvPr id="27" name="CuadroTexto 26">
            <a:extLst>
              <a:ext uri="{FF2B5EF4-FFF2-40B4-BE49-F238E27FC236}">
                <a16:creationId xmlns:a16="http://schemas.microsoft.com/office/drawing/2014/main" id="{D07CEDBE-D4B2-CBBC-4732-58ACB3A70190}"/>
              </a:ext>
            </a:extLst>
          </p:cNvPr>
          <p:cNvSpPr txBox="1"/>
          <p:nvPr/>
        </p:nvSpPr>
        <p:spPr>
          <a:xfrm>
            <a:off x="3088968" y="5460499"/>
            <a:ext cx="1406606" cy="369332"/>
          </a:xfrm>
          <a:prstGeom prst="rect">
            <a:avLst/>
          </a:prstGeom>
          <a:solidFill>
            <a:schemeClr val="accent2"/>
          </a:solidFill>
        </p:spPr>
        <p:txBody>
          <a:bodyPr wrap="square" anchor="ctr">
            <a:spAutoFit/>
          </a:bodyPr>
          <a:lstStyle/>
          <a:p>
            <a:pPr algn="ctr"/>
            <a:r>
              <a:rPr lang="es-CO" b="1">
                <a:solidFill>
                  <a:schemeClr val="bg2">
                    <a:lumMod val="10000"/>
                  </a:schemeClr>
                </a:solidFill>
                <a:latin typeface="Source Sans Pro SemiBold" panose="020B0503030403020204" pitchFamily="34" charset="0"/>
                <a:ea typeface="Source Sans Pro SemiBold" panose="020B0503030403020204" pitchFamily="34" charset="0"/>
              </a:rPr>
              <a:t>Educación</a:t>
            </a:r>
          </a:p>
        </p:txBody>
      </p:sp>
      <p:sp>
        <p:nvSpPr>
          <p:cNvPr id="28" name="CuadroTexto 27">
            <a:extLst>
              <a:ext uri="{FF2B5EF4-FFF2-40B4-BE49-F238E27FC236}">
                <a16:creationId xmlns:a16="http://schemas.microsoft.com/office/drawing/2014/main" id="{1D918CE4-E8DA-58A8-12FB-A7A7FEACF3D0}"/>
              </a:ext>
            </a:extLst>
          </p:cNvPr>
          <p:cNvSpPr txBox="1"/>
          <p:nvPr/>
        </p:nvSpPr>
        <p:spPr>
          <a:xfrm>
            <a:off x="1590594" y="5460499"/>
            <a:ext cx="1406606" cy="369332"/>
          </a:xfrm>
          <a:prstGeom prst="rect">
            <a:avLst/>
          </a:prstGeom>
          <a:solidFill>
            <a:schemeClr val="accent2"/>
          </a:solidFill>
        </p:spPr>
        <p:txBody>
          <a:bodyPr wrap="square" anchor="ctr">
            <a:spAutoFit/>
          </a:bodyPr>
          <a:lstStyle/>
          <a:p>
            <a:pPr algn="ctr"/>
            <a:r>
              <a:rPr lang="es-CO" b="1">
                <a:solidFill>
                  <a:schemeClr val="bg2">
                    <a:lumMod val="10000"/>
                  </a:schemeClr>
                </a:solidFill>
                <a:latin typeface="Source Sans Pro SemiBold" panose="020B0503030403020204" pitchFamily="34" charset="0"/>
                <a:ea typeface="Source Sans Pro SemiBold" panose="020B0503030403020204" pitchFamily="34" charset="0"/>
              </a:rPr>
              <a:t>Seguridad</a:t>
            </a:r>
          </a:p>
        </p:txBody>
      </p:sp>
    </p:spTree>
    <p:extLst>
      <p:ext uri="{BB962C8B-B14F-4D97-AF65-F5344CB8AC3E}">
        <p14:creationId xmlns:p14="http://schemas.microsoft.com/office/powerpoint/2010/main" val="2909019136"/>
      </p:ext>
    </p:extLst>
  </p:cSld>
  <p:clrMapOvr>
    <a:masterClrMapping/>
  </p:clrMapOvr>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Imagen 25">
            <a:extLst>
              <a:ext uri="{FF2B5EF4-FFF2-40B4-BE49-F238E27FC236}">
                <a16:creationId xmlns:a16="http://schemas.microsoft.com/office/drawing/2014/main" id="{00EFB15D-0FBB-3213-82F8-4F9DFEF0692B}"/>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58000"/>
                    </a14:imgEffect>
                  </a14:imgLayer>
                </a14:imgProps>
              </a:ex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Marcador de contenido 2">
            <a:extLst>
              <a:ext uri="{FF2B5EF4-FFF2-40B4-BE49-F238E27FC236}">
                <a16:creationId xmlns:a16="http://schemas.microsoft.com/office/drawing/2014/main" id="{9F677A3B-7EAB-92DF-CABA-26FC1563F8FB}"/>
              </a:ext>
            </a:extLst>
          </p:cNvPr>
          <p:cNvSpPr>
            <a:spLocks noGrp="1"/>
          </p:cNvSpPr>
          <p:nvPr>
            <p:ph idx="1"/>
          </p:nvPr>
        </p:nvSpPr>
        <p:spPr>
          <a:xfrm>
            <a:off x="6306208" y="2480762"/>
            <a:ext cx="4895898" cy="1631958"/>
          </a:xfrm>
        </p:spPr>
        <p:txBody>
          <a:bodyPr vert="horz" lIns="91440" tIns="45720" rIns="91440" bIns="45720" rtlCol="0" anchor="t">
            <a:normAutofit/>
          </a:bodyPr>
          <a:lstStyle/>
          <a:p>
            <a:pPr marL="0" indent="0" algn="r">
              <a:buNone/>
            </a:pPr>
            <a:r>
              <a:rPr lang="es-CO">
                <a:solidFill>
                  <a:schemeClr val="bg1"/>
                </a:solidFill>
                <a:effectLst/>
                <a:latin typeface="Source Sans Pro Light" panose="020B0403030403020204" pitchFamily="34" charset="0"/>
                <a:ea typeface="Source Sans Pro Light" panose="020B0403030403020204" pitchFamily="34" charset="0"/>
                <a:cs typeface="Helvetica"/>
              </a:rPr>
              <a:t>Estrategia entre Ruta N y la Secretaria de la Juventud que resalta el talento y la innovación de los jóvenes en Medellín</a:t>
            </a:r>
          </a:p>
        </p:txBody>
      </p:sp>
      <p:pic>
        <p:nvPicPr>
          <p:cNvPr id="7" name="Gráfico 6">
            <a:extLst>
              <a:ext uri="{FF2B5EF4-FFF2-40B4-BE49-F238E27FC236}">
                <a16:creationId xmlns:a16="http://schemas.microsoft.com/office/drawing/2014/main" id="{CF30BE81-6A76-A0EE-E765-B531DB34263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68305" y="1989454"/>
            <a:ext cx="3918547" cy="2218045"/>
          </a:xfrm>
          <a:prstGeom prst="rect">
            <a:avLst/>
          </a:prstGeom>
        </p:spPr>
      </p:pic>
      <p:sp>
        <p:nvSpPr>
          <p:cNvPr id="12" name="Rectángulo redondeado 11">
            <a:extLst>
              <a:ext uri="{FF2B5EF4-FFF2-40B4-BE49-F238E27FC236}">
                <a16:creationId xmlns:a16="http://schemas.microsoft.com/office/drawing/2014/main" id="{F03765B3-BC96-FAB2-1A7F-55C3EF3A86D0}"/>
              </a:ext>
            </a:extLst>
          </p:cNvPr>
          <p:cNvSpPr/>
          <p:nvPr/>
        </p:nvSpPr>
        <p:spPr>
          <a:xfrm>
            <a:off x="970032" y="5092265"/>
            <a:ext cx="10250129" cy="1414561"/>
          </a:xfrm>
          <a:prstGeom prst="roundRect">
            <a:avLst>
              <a:gd name="adj" fmla="val 8259"/>
            </a:avLst>
          </a:prstGeom>
          <a:solidFill>
            <a:schemeClr val="tx1">
              <a:alpha val="63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CuadroTexto 10">
            <a:extLst>
              <a:ext uri="{FF2B5EF4-FFF2-40B4-BE49-F238E27FC236}">
                <a16:creationId xmlns:a16="http://schemas.microsoft.com/office/drawing/2014/main" id="{82F60C5A-5095-19F4-E63C-38F3EDB5A68E}"/>
              </a:ext>
            </a:extLst>
          </p:cNvPr>
          <p:cNvSpPr txBox="1"/>
          <p:nvPr/>
        </p:nvSpPr>
        <p:spPr>
          <a:xfrm>
            <a:off x="970032" y="5776112"/>
            <a:ext cx="10250129" cy="523220"/>
          </a:xfrm>
          <a:prstGeom prst="rect">
            <a:avLst/>
          </a:prstGeom>
          <a:noFill/>
        </p:spPr>
        <p:txBody>
          <a:bodyPr wrap="square">
            <a:spAutoFit/>
          </a:bodyPr>
          <a:lstStyle/>
          <a:p>
            <a:pPr marL="0" indent="0" algn="ctr">
              <a:buNone/>
            </a:pPr>
            <a:r>
              <a:rPr lang="es-ES_tradnl" sz="2800">
                <a:solidFill>
                  <a:schemeClr val="bg1"/>
                </a:solidFill>
                <a:latin typeface="Source Sans Pro Light" panose="020B0403030403020204" pitchFamily="34" charset="0"/>
                <a:ea typeface="Source Sans Pro Light" panose="020B0403030403020204" pitchFamily="34" charset="0"/>
              </a:rPr>
              <a:t>Postulaciones  |  Nominados  |  Ganadores  |  Votos  |  Visitas web</a:t>
            </a:r>
          </a:p>
        </p:txBody>
      </p:sp>
      <p:sp>
        <p:nvSpPr>
          <p:cNvPr id="14" name="CuadroTexto 13">
            <a:extLst>
              <a:ext uri="{FF2B5EF4-FFF2-40B4-BE49-F238E27FC236}">
                <a16:creationId xmlns:a16="http://schemas.microsoft.com/office/drawing/2014/main" id="{EDA5BB92-58BF-C2DB-4B05-67B5882178CA}"/>
              </a:ext>
            </a:extLst>
          </p:cNvPr>
          <p:cNvSpPr txBox="1"/>
          <p:nvPr/>
        </p:nvSpPr>
        <p:spPr>
          <a:xfrm>
            <a:off x="1728274" y="5324801"/>
            <a:ext cx="1615965" cy="584775"/>
          </a:xfrm>
          <a:prstGeom prst="rect">
            <a:avLst/>
          </a:prstGeom>
          <a:noFill/>
        </p:spPr>
        <p:txBody>
          <a:bodyPr wrap="square">
            <a:spAutoFit/>
          </a:bodyPr>
          <a:lstStyle/>
          <a:p>
            <a:pPr algn="ctr"/>
            <a:r>
              <a:rPr lang="es-ES_tradnl" sz="3200" b="1">
                <a:solidFill>
                  <a:schemeClr val="bg1"/>
                </a:solidFill>
                <a:latin typeface="Source Sans Pro" panose="020B0503030403020204" pitchFamily="34" charset="0"/>
                <a:ea typeface="Source Sans Pro" panose="020B0503030403020204" pitchFamily="34" charset="0"/>
              </a:rPr>
              <a:t>107 </a:t>
            </a:r>
            <a:endParaRPr lang="es-CO" sz="3200" b="1">
              <a:latin typeface="Source Sans Pro" panose="020B0503030403020204" pitchFamily="34" charset="0"/>
              <a:ea typeface="Source Sans Pro" panose="020B0503030403020204" pitchFamily="34" charset="0"/>
            </a:endParaRPr>
          </a:p>
        </p:txBody>
      </p:sp>
      <p:sp>
        <p:nvSpPr>
          <p:cNvPr id="17" name="CuadroTexto 16">
            <a:extLst>
              <a:ext uri="{FF2B5EF4-FFF2-40B4-BE49-F238E27FC236}">
                <a16:creationId xmlns:a16="http://schemas.microsoft.com/office/drawing/2014/main" id="{EB0DE834-29A3-0CF7-7A17-80476FBB9CF2}"/>
              </a:ext>
            </a:extLst>
          </p:cNvPr>
          <p:cNvSpPr txBox="1"/>
          <p:nvPr/>
        </p:nvSpPr>
        <p:spPr>
          <a:xfrm>
            <a:off x="3953187" y="5324801"/>
            <a:ext cx="1615965" cy="584775"/>
          </a:xfrm>
          <a:prstGeom prst="rect">
            <a:avLst/>
          </a:prstGeom>
          <a:noFill/>
        </p:spPr>
        <p:txBody>
          <a:bodyPr wrap="square">
            <a:spAutoFit/>
          </a:bodyPr>
          <a:lstStyle/>
          <a:p>
            <a:pPr algn="ctr"/>
            <a:r>
              <a:rPr lang="es-ES_tradnl" sz="3200" b="1">
                <a:solidFill>
                  <a:schemeClr val="bg1"/>
                </a:solidFill>
                <a:latin typeface="Source Sans Pro" panose="020B0503030403020204" pitchFamily="34" charset="0"/>
                <a:ea typeface="Source Sans Pro" panose="020B0503030403020204" pitchFamily="34" charset="0"/>
              </a:rPr>
              <a:t>15 </a:t>
            </a:r>
            <a:endParaRPr lang="es-CO" sz="3200" b="1">
              <a:latin typeface="Source Sans Pro" panose="020B0503030403020204" pitchFamily="34" charset="0"/>
              <a:ea typeface="Source Sans Pro" panose="020B0503030403020204" pitchFamily="34" charset="0"/>
            </a:endParaRPr>
          </a:p>
        </p:txBody>
      </p:sp>
      <p:sp>
        <p:nvSpPr>
          <p:cNvPr id="18" name="CuadroTexto 17">
            <a:extLst>
              <a:ext uri="{FF2B5EF4-FFF2-40B4-BE49-F238E27FC236}">
                <a16:creationId xmlns:a16="http://schemas.microsoft.com/office/drawing/2014/main" id="{907E9005-BED4-1CF5-124B-A1AD87B26DB8}"/>
              </a:ext>
            </a:extLst>
          </p:cNvPr>
          <p:cNvSpPr txBox="1"/>
          <p:nvPr/>
        </p:nvSpPr>
        <p:spPr>
          <a:xfrm>
            <a:off x="5979065" y="5324801"/>
            <a:ext cx="1615965" cy="584775"/>
          </a:xfrm>
          <a:prstGeom prst="rect">
            <a:avLst/>
          </a:prstGeom>
          <a:noFill/>
        </p:spPr>
        <p:txBody>
          <a:bodyPr wrap="square">
            <a:spAutoFit/>
          </a:bodyPr>
          <a:lstStyle/>
          <a:p>
            <a:pPr algn="ctr"/>
            <a:r>
              <a:rPr lang="es-ES_tradnl" sz="3200" b="1">
                <a:solidFill>
                  <a:schemeClr val="bg1"/>
                </a:solidFill>
                <a:latin typeface="Source Sans Pro" panose="020B0503030403020204" pitchFamily="34" charset="0"/>
                <a:ea typeface="Source Sans Pro" panose="020B0503030403020204" pitchFamily="34" charset="0"/>
              </a:rPr>
              <a:t>5 </a:t>
            </a:r>
            <a:endParaRPr lang="es-CO" sz="3200" b="1">
              <a:latin typeface="Source Sans Pro" panose="020B0503030403020204" pitchFamily="34" charset="0"/>
              <a:ea typeface="Source Sans Pro" panose="020B0503030403020204" pitchFamily="34" charset="0"/>
            </a:endParaRPr>
          </a:p>
        </p:txBody>
      </p:sp>
      <p:sp>
        <p:nvSpPr>
          <p:cNvPr id="21" name="CuadroTexto 20">
            <a:extLst>
              <a:ext uri="{FF2B5EF4-FFF2-40B4-BE49-F238E27FC236}">
                <a16:creationId xmlns:a16="http://schemas.microsoft.com/office/drawing/2014/main" id="{34DEC832-8F55-43CD-A076-DBE0F4C74E6C}"/>
              </a:ext>
            </a:extLst>
          </p:cNvPr>
          <p:cNvSpPr txBox="1"/>
          <p:nvPr/>
        </p:nvSpPr>
        <p:spPr>
          <a:xfrm>
            <a:off x="7496514" y="5324801"/>
            <a:ext cx="1663262" cy="584775"/>
          </a:xfrm>
          <a:prstGeom prst="rect">
            <a:avLst/>
          </a:prstGeom>
          <a:noFill/>
        </p:spPr>
        <p:txBody>
          <a:bodyPr wrap="square">
            <a:spAutoFit/>
          </a:bodyPr>
          <a:lstStyle/>
          <a:p>
            <a:pPr algn="ctr"/>
            <a:r>
              <a:rPr lang="es-ES_tradnl" sz="3200" b="1">
                <a:solidFill>
                  <a:schemeClr val="bg1"/>
                </a:solidFill>
                <a:latin typeface="Source Sans Pro" panose="020B0503030403020204" pitchFamily="34" charset="0"/>
                <a:ea typeface="Source Sans Pro" panose="020B0503030403020204" pitchFamily="34" charset="0"/>
              </a:rPr>
              <a:t>+31 mil </a:t>
            </a:r>
            <a:endParaRPr lang="es-CO" sz="3200" b="1">
              <a:latin typeface="Source Sans Pro" panose="020B0503030403020204" pitchFamily="34" charset="0"/>
              <a:ea typeface="Source Sans Pro" panose="020B0503030403020204" pitchFamily="34" charset="0"/>
            </a:endParaRPr>
          </a:p>
        </p:txBody>
      </p:sp>
      <p:sp>
        <p:nvSpPr>
          <p:cNvPr id="24" name="CuadroTexto 23">
            <a:extLst>
              <a:ext uri="{FF2B5EF4-FFF2-40B4-BE49-F238E27FC236}">
                <a16:creationId xmlns:a16="http://schemas.microsoft.com/office/drawing/2014/main" id="{F37DBD24-3A07-B217-E7AC-6CDC7F841F58}"/>
              </a:ext>
            </a:extLst>
          </p:cNvPr>
          <p:cNvSpPr txBox="1"/>
          <p:nvPr/>
        </p:nvSpPr>
        <p:spPr>
          <a:xfrm>
            <a:off x="8812925" y="5324801"/>
            <a:ext cx="2033752" cy="584775"/>
          </a:xfrm>
          <a:prstGeom prst="rect">
            <a:avLst/>
          </a:prstGeom>
          <a:noFill/>
        </p:spPr>
        <p:txBody>
          <a:bodyPr wrap="square">
            <a:spAutoFit/>
          </a:bodyPr>
          <a:lstStyle/>
          <a:p>
            <a:pPr algn="ctr"/>
            <a:r>
              <a:rPr lang="es-ES_tradnl" sz="3200" b="1">
                <a:solidFill>
                  <a:schemeClr val="bg1"/>
                </a:solidFill>
                <a:latin typeface="Source Sans Pro" panose="020B0503030403020204" pitchFamily="34" charset="0"/>
                <a:ea typeface="Source Sans Pro" panose="020B0503030403020204" pitchFamily="34" charset="0"/>
              </a:rPr>
              <a:t>+152 mil </a:t>
            </a:r>
            <a:endParaRPr lang="es-CO" sz="3200" b="1">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3968627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A8E26-60EF-52C9-3BDA-9EC532BD3F7B}"/>
            </a:ext>
          </a:extLst>
        </p:cNvPr>
        <p:cNvGrpSpPr/>
        <p:nvPr/>
      </p:nvGrpSpPr>
      <p:grpSpPr>
        <a:xfrm>
          <a:off x="0" y="0"/>
          <a:ext cx="0" cy="0"/>
          <a:chOff x="0" y="0"/>
          <a:chExt cx="0" cy="0"/>
        </a:xfrm>
      </p:grpSpPr>
      <p:pic>
        <p:nvPicPr>
          <p:cNvPr id="5" name="Imagen 4">
            <a:extLst>
              <a:ext uri="{FF2B5EF4-FFF2-40B4-BE49-F238E27FC236}">
                <a16:creationId xmlns:a16="http://schemas.microsoft.com/office/drawing/2014/main" id="{DC0CC774-A79F-C83C-F247-EEDEEC633DB1}"/>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52000"/>
                    </a14:imgEffect>
                  </a14:imgLayer>
                </a14:imgProps>
              </a:ex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Marcador de contenido 2">
            <a:extLst>
              <a:ext uri="{FF2B5EF4-FFF2-40B4-BE49-F238E27FC236}">
                <a16:creationId xmlns:a16="http://schemas.microsoft.com/office/drawing/2014/main" id="{E6950289-DC6F-E78A-A006-DF2FD104756D}"/>
              </a:ext>
            </a:extLst>
          </p:cNvPr>
          <p:cNvSpPr>
            <a:spLocks noGrp="1"/>
          </p:cNvSpPr>
          <p:nvPr>
            <p:ph idx="1"/>
          </p:nvPr>
        </p:nvSpPr>
        <p:spPr>
          <a:xfrm>
            <a:off x="5757042" y="2709775"/>
            <a:ext cx="5615149" cy="2590669"/>
          </a:xfrm>
        </p:spPr>
        <p:txBody>
          <a:bodyPr vert="horz" lIns="91440" tIns="45720" rIns="91440" bIns="45720" rtlCol="0" anchor="ctr">
            <a:normAutofit/>
          </a:bodyPr>
          <a:lstStyle/>
          <a:p>
            <a:pPr>
              <a:lnSpc>
                <a:spcPct val="110000"/>
              </a:lnSpc>
            </a:pPr>
            <a:r>
              <a:rPr lang="es-CO" sz="2000">
                <a:solidFill>
                  <a:schemeClr val="bg1"/>
                </a:solidFill>
              </a:rPr>
              <a:t>Experiencias tecnológicas con realidad virtual y aumentada. </a:t>
            </a:r>
          </a:p>
          <a:p>
            <a:pPr>
              <a:lnSpc>
                <a:spcPct val="110000"/>
              </a:lnSpc>
            </a:pPr>
            <a:r>
              <a:rPr lang="es-CO" sz="2000">
                <a:solidFill>
                  <a:schemeClr val="bg1"/>
                </a:solidFill>
                <a:latin typeface="Source Sans Pro"/>
                <a:ea typeface="Source Sans Pro"/>
              </a:rPr>
              <a:t>Recorridos con FutuMed y Matt al rededor del complejo de Ruta N.</a:t>
            </a:r>
            <a:endParaRPr lang="en-US" sz="2000">
              <a:solidFill>
                <a:schemeClr val="bg1"/>
              </a:solidFill>
              <a:latin typeface="Source Sans Pro"/>
              <a:ea typeface="Source Sans Pro"/>
            </a:endParaRPr>
          </a:p>
          <a:p>
            <a:pPr>
              <a:lnSpc>
                <a:spcPct val="110000"/>
              </a:lnSpc>
            </a:pPr>
            <a:r>
              <a:rPr lang="en-US" sz="2000" err="1">
                <a:solidFill>
                  <a:schemeClr val="bg1"/>
                </a:solidFill>
                <a:latin typeface="Source Sans Pro"/>
                <a:ea typeface="Source Sans Pro"/>
              </a:rPr>
              <a:t>Oferta</a:t>
            </a:r>
            <a:r>
              <a:rPr lang="en-US" sz="2000">
                <a:solidFill>
                  <a:schemeClr val="bg1"/>
                </a:solidFill>
                <a:latin typeface="Source Sans Pro"/>
                <a:ea typeface="Source Sans Pro"/>
              </a:rPr>
              <a:t> </a:t>
            </a:r>
            <a:r>
              <a:rPr lang="en-US" sz="2000" err="1">
                <a:solidFill>
                  <a:schemeClr val="bg1"/>
                </a:solidFill>
                <a:latin typeface="Source Sans Pro"/>
                <a:ea typeface="Source Sans Pro"/>
              </a:rPr>
              <a:t>gastronómica</a:t>
            </a:r>
            <a:r>
              <a:rPr lang="en-US" sz="2000">
                <a:solidFill>
                  <a:schemeClr val="bg1"/>
                </a:solidFill>
                <a:latin typeface="Source Sans Pro"/>
                <a:ea typeface="Source Sans Pro"/>
              </a:rPr>
              <a:t> .</a:t>
            </a:r>
            <a:endParaRPr lang="es-CO" sz="2000">
              <a:solidFill>
                <a:schemeClr val="bg1"/>
              </a:solidFill>
              <a:latin typeface="Source Sans Pro"/>
              <a:ea typeface="Source Sans Pro"/>
            </a:endParaRPr>
          </a:p>
          <a:p>
            <a:pPr>
              <a:lnSpc>
                <a:spcPct val="110000"/>
              </a:lnSpc>
            </a:pPr>
            <a:r>
              <a:rPr lang="es-CO" sz="2000">
                <a:solidFill>
                  <a:schemeClr val="bg1"/>
                </a:solidFill>
              </a:rPr>
              <a:t>Dj y artistas en vivo.</a:t>
            </a:r>
          </a:p>
        </p:txBody>
      </p:sp>
      <p:pic>
        <p:nvPicPr>
          <p:cNvPr id="10" name="Gráfico 9">
            <a:extLst>
              <a:ext uri="{FF2B5EF4-FFF2-40B4-BE49-F238E27FC236}">
                <a16:creationId xmlns:a16="http://schemas.microsoft.com/office/drawing/2014/main" id="{527D53C0-463C-7FDE-8D8D-7DD4FE77293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68305" y="1999976"/>
            <a:ext cx="3918547" cy="2218045"/>
          </a:xfrm>
          <a:prstGeom prst="rect">
            <a:avLst/>
          </a:prstGeom>
        </p:spPr>
      </p:pic>
      <p:sp>
        <p:nvSpPr>
          <p:cNvPr id="13" name="Rectángulo redondeado 12">
            <a:extLst>
              <a:ext uri="{FF2B5EF4-FFF2-40B4-BE49-F238E27FC236}">
                <a16:creationId xmlns:a16="http://schemas.microsoft.com/office/drawing/2014/main" id="{895EBDC2-106D-9F65-BF23-4938BD60D2D6}"/>
              </a:ext>
            </a:extLst>
          </p:cNvPr>
          <p:cNvSpPr/>
          <p:nvPr/>
        </p:nvSpPr>
        <p:spPr>
          <a:xfrm>
            <a:off x="5725510" y="1001700"/>
            <a:ext cx="5615149" cy="1317928"/>
          </a:xfrm>
          <a:prstGeom prst="roundRect">
            <a:avLst>
              <a:gd name="adj" fmla="val 8259"/>
            </a:avLst>
          </a:prstGeom>
          <a:solidFill>
            <a:schemeClr val="tx1">
              <a:alpha val="63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CuadroTexto 11">
            <a:extLst>
              <a:ext uri="{FF2B5EF4-FFF2-40B4-BE49-F238E27FC236}">
                <a16:creationId xmlns:a16="http://schemas.microsoft.com/office/drawing/2014/main" id="{CE196D21-B58B-D61F-07B4-461B34C13B13}"/>
              </a:ext>
            </a:extLst>
          </p:cNvPr>
          <p:cNvSpPr txBox="1"/>
          <p:nvPr/>
        </p:nvSpPr>
        <p:spPr>
          <a:xfrm>
            <a:off x="5985827" y="1242246"/>
            <a:ext cx="5194553" cy="830997"/>
          </a:xfrm>
          <a:prstGeom prst="rect">
            <a:avLst/>
          </a:prstGeom>
          <a:noFill/>
        </p:spPr>
        <p:txBody>
          <a:bodyPr wrap="square">
            <a:spAutoFit/>
          </a:bodyPr>
          <a:lstStyle/>
          <a:p>
            <a:pPr>
              <a:buNone/>
            </a:pPr>
            <a:r>
              <a:rPr lang="es-419" sz="2400" b="1">
                <a:solidFill>
                  <a:schemeClr val="bg1"/>
                </a:solidFill>
                <a:latin typeface="Source Sans Pro" panose="020B0503030403020204" pitchFamily="34" charset="0"/>
                <a:ea typeface="Source Sans Pro" panose="020B0503030403020204" pitchFamily="34" charset="0"/>
              </a:rPr>
              <a:t>11 | 12 | 2025</a:t>
            </a:r>
            <a:r>
              <a:rPr lang="es-ES" sz="2400" b="1">
                <a:solidFill>
                  <a:schemeClr val="bg1"/>
                </a:solidFill>
                <a:latin typeface="Source Sans Pro" panose="020B0503030403020204" pitchFamily="34" charset="0"/>
                <a:ea typeface="Source Sans Pro" panose="020B0503030403020204" pitchFamily="34" charset="0"/>
              </a:rPr>
              <a:t>    -   </a:t>
            </a:r>
            <a:r>
              <a:rPr lang="es-CO" sz="2400" b="1">
                <a:solidFill>
                  <a:schemeClr val="bg1"/>
                </a:solidFill>
                <a:latin typeface="Source Sans Pro" panose="020B0503030403020204" pitchFamily="34" charset="0"/>
                <a:ea typeface="Source Sans Pro" panose="020B0503030403020204" pitchFamily="34" charset="0"/>
              </a:rPr>
              <a:t>2 p.m. a 10 p.m.</a:t>
            </a:r>
          </a:p>
          <a:p>
            <a:pPr>
              <a:buNone/>
            </a:pPr>
            <a:r>
              <a:rPr lang="es-CO" sz="2400" b="1">
                <a:solidFill>
                  <a:schemeClr val="bg1"/>
                </a:solidFill>
                <a:latin typeface="Source Sans Pro" panose="020B0503030403020204" pitchFamily="34" charset="0"/>
                <a:ea typeface="Source Sans Pro" panose="020B0503030403020204" pitchFamily="34" charset="0"/>
              </a:rPr>
              <a:t>+ 1.200 jóvenes </a:t>
            </a:r>
            <a:r>
              <a:rPr lang="es-CO" sz="2400">
                <a:solidFill>
                  <a:schemeClr val="bg1"/>
                </a:solidFill>
                <a:latin typeface="Source Sans Pro Light" panose="020B0403030403020204" pitchFamily="34" charset="0"/>
                <a:ea typeface="Source Sans Pro Light" panose="020B0403030403020204" pitchFamily="34" charset="0"/>
              </a:rPr>
              <a:t>en el complejo Ruta N </a:t>
            </a:r>
          </a:p>
        </p:txBody>
      </p:sp>
    </p:spTree>
    <p:extLst>
      <p:ext uri="{BB962C8B-B14F-4D97-AF65-F5344CB8AC3E}">
        <p14:creationId xmlns:p14="http://schemas.microsoft.com/office/powerpoint/2010/main" val="2874243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74FAB-569A-3ABD-4580-47279EE5F763}"/>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3C69ED54-047B-D470-F58B-94F9B620ADE4}"/>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38000"/>
                    </a14:imgEffect>
                  </a14:imgLayer>
                </a14:imgProps>
              </a:ext>
              <a:ext uri="{28A0092B-C50C-407E-A947-70E740481C1C}">
                <a14:useLocalDpi xmlns:a14="http://schemas.microsoft.com/office/drawing/2010/main"/>
              </a:ext>
            </a:extLst>
          </a:blip>
          <a:stretch>
            <a:fillRect/>
          </a:stretch>
        </p:blipFill>
        <p:spPr>
          <a:xfrm>
            <a:off x="1805" y="-1016"/>
            <a:ext cx="12190195" cy="6859016"/>
          </a:xfrm>
          <a:prstGeom prst="rect">
            <a:avLst/>
          </a:prstGeom>
        </p:spPr>
      </p:pic>
      <p:sp>
        <p:nvSpPr>
          <p:cNvPr id="10" name="CuadroTexto 9">
            <a:extLst>
              <a:ext uri="{FF2B5EF4-FFF2-40B4-BE49-F238E27FC236}">
                <a16:creationId xmlns:a16="http://schemas.microsoft.com/office/drawing/2014/main" id="{AD16C224-B7FE-98B9-5CF8-23F07D5FA28D}"/>
              </a:ext>
            </a:extLst>
          </p:cNvPr>
          <p:cNvSpPr txBox="1"/>
          <p:nvPr/>
        </p:nvSpPr>
        <p:spPr>
          <a:xfrm>
            <a:off x="4040777" y="5346407"/>
            <a:ext cx="4079450" cy="830997"/>
          </a:xfrm>
          <a:prstGeom prst="rect">
            <a:avLst/>
          </a:prstGeom>
          <a:noFill/>
        </p:spPr>
        <p:txBody>
          <a:bodyPr wrap="square" anchor="ctr">
            <a:spAutoFit/>
          </a:bodyPr>
          <a:lstStyle/>
          <a:p>
            <a:pPr algn="ctr"/>
            <a:r>
              <a:rPr lang="es-ES" sz="4800" b="1">
                <a:solidFill>
                  <a:schemeClr val="bg1"/>
                </a:solidFill>
                <a:latin typeface="Source Sans Pro" panose="020B0503030403020204" pitchFamily="34" charset="0"/>
                <a:ea typeface="Source Sans Pro" panose="020B0503030403020204" pitchFamily="34" charset="0"/>
              </a:rPr>
              <a:t>GANADORES</a:t>
            </a:r>
            <a:endParaRPr lang="es-CO" sz="4800" b="1">
              <a:solidFill>
                <a:schemeClr val="bg1"/>
              </a:solidFill>
              <a:latin typeface="Source Sans Pro" panose="020B0503030403020204" pitchFamily="34" charset="0"/>
              <a:ea typeface="Source Sans Pro" panose="020B0503030403020204" pitchFamily="34" charset="0"/>
            </a:endParaRPr>
          </a:p>
        </p:txBody>
      </p:sp>
      <p:sp>
        <p:nvSpPr>
          <p:cNvPr id="13" name="CuadroTexto 12">
            <a:extLst>
              <a:ext uri="{FF2B5EF4-FFF2-40B4-BE49-F238E27FC236}">
                <a16:creationId xmlns:a16="http://schemas.microsoft.com/office/drawing/2014/main" id="{5D60FCE3-610B-D69F-89B4-3F6A43ED1CEF}"/>
              </a:ext>
            </a:extLst>
          </p:cNvPr>
          <p:cNvSpPr txBox="1"/>
          <p:nvPr/>
        </p:nvSpPr>
        <p:spPr>
          <a:xfrm>
            <a:off x="524437" y="1553958"/>
            <a:ext cx="1594391" cy="1231106"/>
          </a:xfrm>
          <a:prstGeom prst="rect">
            <a:avLst/>
          </a:prstGeom>
          <a:noFill/>
        </p:spPr>
        <p:txBody>
          <a:bodyPr wrap="square">
            <a:spAutoFit/>
          </a:bodyPr>
          <a:lstStyle/>
          <a:p>
            <a:pPr algn="ctr"/>
            <a:r>
              <a:rPr lang="es-CO" sz="1400" b="1">
                <a:solidFill>
                  <a:schemeClr val="bg1"/>
                </a:solidFill>
                <a:latin typeface="Source Sans Pro" panose="020B0503030403020204" pitchFamily="34" charset="0"/>
                <a:ea typeface="Source Sans Pro" panose="020B0503030403020204" pitchFamily="34" charset="0"/>
              </a:rPr>
              <a:t>CAMILA MOLINA</a:t>
            </a:r>
            <a:br>
              <a:rPr lang="es-CO" sz="1400">
                <a:solidFill>
                  <a:schemeClr val="bg1"/>
                </a:solidFill>
                <a:latin typeface="Source Sans Pro" panose="020B0503030403020204" pitchFamily="34" charset="0"/>
                <a:ea typeface="Source Sans Pro" panose="020B0503030403020204" pitchFamily="34" charset="0"/>
              </a:rPr>
            </a:br>
            <a:r>
              <a:rPr lang="es-CO" sz="1200" err="1">
                <a:solidFill>
                  <a:schemeClr val="bg1"/>
                </a:solidFill>
                <a:latin typeface="Source Sans Pro" panose="020B0503030403020204" pitchFamily="34" charset="0"/>
                <a:ea typeface="Source Sans Pro" panose="020B0503030403020204" pitchFamily="34" charset="0"/>
              </a:rPr>
              <a:t>Kakeibo</a:t>
            </a:r>
            <a:r>
              <a:rPr lang="es-CO" sz="1200">
                <a:solidFill>
                  <a:schemeClr val="bg1"/>
                </a:solidFill>
                <a:latin typeface="Source Sans Pro" panose="020B0503030403020204" pitchFamily="34" charset="0"/>
                <a:ea typeface="Source Sans Pro" panose="020B0503030403020204" pitchFamily="34" charset="0"/>
              </a:rPr>
              <a:t> 365: promueve </a:t>
            </a:r>
            <a:r>
              <a:rPr lang="es-CO" sz="1200">
                <a:solidFill>
                  <a:schemeClr val="bg1"/>
                </a:solidFill>
                <a:effectLst/>
                <a:latin typeface="Source Sans Pro" panose="020B0503030403020204" pitchFamily="34" charset="0"/>
                <a:ea typeface="Source Sans Pro" panose="020B0503030403020204" pitchFamily="34" charset="0"/>
              </a:rPr>
              <a:t>la </a:t>
            </a:r>
            <a:r>
              <a:rPr lang="es-CO" sz="1200">
                <a:solidFill>
                  <a:schemeClr val="bg1"/>
                </a:solidFill>
                <a:latin typeface="Source Sans Pro" panose="020B0503030403020204" pitchFamily="34" charset="0"/>
                <a:ea typeface="Source Sans Pro" panose="020B0503030403020204" pitchFamily="34" charset="0"/>
              </a:rPr>
              <a:t>educación financiera </a:t>
            </a:r>
            <a:r>
              <a:rPr lang="es-CO" sz="1200">
                <a:solidFill>
                  <a:schemeClr val="bg1"/>
                </a:solidFill>
                <a:effectLst/>
                <a:latin typeface="Source Sans Pro" panose="020B0503030403020204" pitchFamily="34" charset="0"/>
                <a:ea typeface="Source Sans Pro" panose="020B0503030403020204" pitchFamily="34" charset="0"/>
              </a:rPr>
              <a:t>en </a:t>
            </a:r>
            <a:r>
              <a:rPr lang="es-CO" sz="1200">
                <a:solidFill>
                  <a:schemeClr val="bg1"/>
                </a:solidFill>
                <a:latin typeface="Source Sans Pro" panose="020B0503030403020204" pitchFamily="34" charset="0"/>
                <a:ea typeface="Source Sans Pro" panose="020B0503030403020204" pitchFamily="34" charset="0"/>
              </a:rPr>
              <a:t>comunidades vulnerables.</a:t>
            </a:r>
            <a:endParaRPr lang="es-CO" sz="1400" i="1">
              <a:solidFill>
                <a:schemeClr val="bg1"/>
              </a:solidFill>
              <a:latin typeface="Source Sans Pro" panose="020B0503030403020204" pitchFamily="34" charset="0"/>
              <a:ea typeface="Source Sans Pro" panose="020B0503030403020204" pitchFamily="34" charset="0"/>
              <a:cs typeface="Helvetica"/>
            </a:endParaRPr>
          </a:p>
        </p:txBody>
      </p:sp>
      <p:pic>
        <p:nvPicPr>
          <p:cNvPr id="2" name="Gráfico 1">
            <a:extLst>
              <a:ext uri="{FF2B5EF4-FFF2-40B4-BE49-F238E27FC236}">
                <a16:creationId xmlns:a16="http://schemas.microsoft.com/office/drawing/2014/main" id="{602326A8-C441-00F0-4E5A-0935669655A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59437" y="623278"/>
            <a:ext cx="409575" cy="342900"/>
          </a:xfrm>
          <a:prstGeom prst="rect">
            <a:avLst/>
          </a:prstGeom>
        </p:spPr>
      </p:pic>
      <p:sp>
        <p:nvSpPr>
          <p:cNvPr id="9" name="CuadroTexto 8">
            <a:extLst>
              <a:ext uri="{FF2B5EF4-FFF2-40B4-BE49-F238E27FC236}">
                <a16:creationId xmlns:a16="http://schemas.microsoft.com/office/drawing/2014/main" id="{D1236AF1-BB4C-B29C-A442-ED8B3CE78663}"/>
              </a:ext>
            </a:extLst>
          </p:cNvPr>
          <p:cNvSpPr txBox="1"/>
          <p:nvPr/>
        </p:nvSpPr>
        <p:spPr>
          <a:xfrm>
            <a:off x="643092" y="1102504"/>
            <a:ext cx="1357080" cy="369332"/>
          </a:xfrm>
          <a:prstGeom prst="rect">
            <a:avLst/>
          </a:prstGeom>
          <a:solidFill>
            <a:schemeClr val="accent4"/>
          </a:solidFill>
        </p:spPr>
        <p:txBody>
          <a:bodyPr wrap="square">
            <a:spAutoFit/>
          </a:bodyPr>
          <a:lstStyle/>
          <a:p>
            <a:pPr algn="ctr"/>
            <a:r>
              <a:rPr lang="es-CO" sz="1800" b="1">
                <a:solidFill>
                  <a:schemeClr val="bg1"/>
                </a:solidFill>
                <a:latin typeface="Source Sans Pro" panose="020B0503030403020204" pitchFamily="34" charset="0"/>
                <a:ea typeface="Source Sans Pro" panose="020B0503030403020204" pitchFamily="34" charset="0"/>
              </a:rPr>
              <a:t>Gen Alpha</a:t>
            </a:r>
            <a:endParaRPr lang="es-CO"/>
          </a:p>
        </p:txBody>
      </p:sp>
      <p:sp>
        <p:nvSpPr>
          <p:cNvPr id="11" name="CuadroTexto 10">
            <a:extLst>
              <a:ext uri="{FF2B5EF4-FFF2-40B4-BE49-F238E27FC236}">
                <a16:creationId xmlns:a16="http://schemas.microsoft.com/office/drawing/2014/main" id="{7E8FD29E-BD72-326A-A7E6-5016A38EA78D}"/>
              </a:ext>
            </a:extLst>
          </p:cNvPr>
          <p:cNvSpPr txBox="1"/>
          <p:nvPr/>
        </p:nvSpPr>
        <p:spPr>
          <a:xfrm>
            <a:off x="900468" y="5238686"/>
            <a:ext cx="1759951" cy="1046440"/>
          </a:xfrm>
          <a:prstGeom prst="rect">
            <a:avLst/>
          </a:prstGeom>
          <a:noFill/>
        </p:spPr>
        <p:txBody>
          <a:bodyPr wrap="square">
            <a:spAutoFit/>
          </a:bodyPr>
          <a:lstStyle/>
          <a:p>
            <a:pPr algn="ctr"/>
            <a:r>
              <a:rPr lang="es-CO" sz="1400" b="1">
                <a:solidFill>
                  <a:schemeClr val="bg1"/>
                </a:solidFill>
                <a:latin typeface="Source Sans Pro" panose="020B0503030403020204" pitchFamily="34" charset="0"/>
                <a:ea typeface="Source Sans Pro" panose="020B0503030403020204" pitchFamily="34" charset="0"/>
              </a:rPr>
              <a:t>SIMÓN ZULUAGA</a:t>
            </a:r>
            <a:br>
              <a:rPr lang="es-CO" sz="1200">
                <a:solidFill>
                  <a:schemeClr val="bg1"/>
                </a:solidFill>
                <a:latin typeface="Source Sans Pro" panose="020B0503030403020204" pitchFamily="34" charset="0"/>
                <a:ea typeface="Source Sans Pro" panose="020B0503030403020204" pitchFamily="34" charset="0"/>
              </a:rPr>
            </a:br>
            <a:r>
              <a:rPr lang="es-CO" sz="1200" err="1">
                <a:solidFill>
                  <a:schemeClr val="bg1"/>
                </a:solidFill>
                <a:latin typeface="Source Sans Pro" panose="020B0503030403020204" pitchFamily="34" charset="0"/>
                <a:ea typeface="Source Sans Pro" panose="020B0503030403020204" pitchFamily="34" charset="0"/>
              </a:rPr>
              <a:t>Icarus</a:t>
            </a:r>
            <a:r>
              <a:rPr lang="es-CO" sz="1200">
                <a:solidFill>
                  <a:schemeClr val="bg1"/>
                </a:solidFill>
                <a:latin typeface="Source Sans Pro" panose="020B0503030403020204" pitchFamily="34" charset="0"/>
                <a:ea typeface="Source Sans Pro" panose="020B0503030403020204" pitchFamily="34" charset="0"/>
              </a:rPr>
              <a:t>: fomenta el interés por la ingeniería aeroespacial en niños y jóvenes.</a:t>
            </a:r>
          </a:p>
        </p:txBody>
      </p:sp>
      <p:sp>
        <p:nvSpPr>
          <p:cNvPr id="12" name="CuadroTexto 11">
            <a:extLst>
              <a:ext uri="{FF2B5EF4-FFF2-40B4-BE49-F238E27FC236}">
                <a16:creationId xmlns:a16="http://schemas.microsoft.com/office/drawing/2014/main" id="{229B6063-ACA0-96DB-36B1-4476E326B12B}"/>
              </a:ext>
            </a:extLst>
          </p:cNvPr>
          <p:cNvSpPr txBox="1"/>
          <p:nvPr/>
        </p:nvSpPr>
        <p:spPr>
          <a:xfrm>
            <a:off x="1101904" y="4784840"/>
            <a:ext cx="1357080" cy="369332"/>
          </a:xfrm>
          <a:prstGeom prst="rect">
            <a:avLst/>
          </a:prstGeom>
          <a:solidFill>
            <a:schemeClr val="accent5">
              <a:lumMod val="75000"/>
            </a:schemeClr>
          </a:solidFill>
        </p:spPr>
        <p:txBody>
          <a:bodyPr wrap="square">
            <a:spAutoFit/>
          </a:bodyPr>
          <a:lstStyle/>
          <a:p>
            <a:pPr algn="ctr"/>
            <a:r>
              <a:rPr lang="es-CO" sz="1800" b="1">
                <a:solidFill>
                  <a:schemeClr val="bg1"/>
                </a:solidFill>
                <a:latin typeface="Source Sans Pro" panose="020B0503030403020204" pitchFamily="34" charset="0"/>
                <a:ea typeface="Source Sans Pro" panose="020B0503030403020204" pitchFamily="34" charset="0"/>
              </a:rPr>
              <a:t>Gen </a:t>
            </a:r>
            <a:r>
              <a:rPr lang="es-CO" b="1">
                <a:solidFill>
                  <a:schemeClr val="bg1"/>
                </a:solidFill>
                <a:latin typeface="Source Sans Pro" panose="020B0503030403020204" pitchFamily="34" charset="0"/>
                <a:ea typeface="Source Sans Pro" panose="020B0503030403020204" pitchFamily="34" charset="0"/>
              </a:rPr>
              <a:t>Panas</a:t>
            </a:r>
            <a:endParaRPr lang="es-CO"/>
          </a:p>
        </p:txBody>
      </p:sp>
      <p:pic>
        <p:nvPicPr>
          <p:cNvPr id="14" name="Gráfico 13">
            <a:extLst>
              <a:ext uri="{FF2B5EF4-FFF2-40B4-BE49-F238E27FC236}">
                <a16:creationId xmlns:a16="http://schemas.microsoft.com/office/drawing/2014/main" id="{30AECFC2-9FD2-BB73-C3D1-1AD93FCE2CC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630949" y="4292914"/>
            <a:ext cx="409575" cy="342900"/>
          </a:xfrm>
          <a:prstGeom prst="rect">
            <a:avLst/>
          </a:prstGeom>
        </p:spPr>
      </p:pic>
      <p:sp>
        <p:nvSpPr>
          <p:cNvPr id="15" name="CuadroTexto 14">
            <a:extLst>
              <a:ext uri="{FF2B5EF4-FFF2-40B4-BE49-F238E27FC236}">
                <a16:creationId xmlns:a16="http://schemas.microsoft.com/office/drawing/2014/main" id="{F5877106-3054-6271-558F-975373324873}"/>
              </a:ext>
            </a:extLst>
          </p:cNvPr>
          <p:cNvSpPr txBox="1"/>
          <p:nvPr/>
        </p:nvSpPr>
        <p:spPr>
          <a:xfrm>
            <a:off x="4452489" y="1225734"/>
            <a:ext cx="1594391" cy="1046440"/>
          </a:xfrm>
          <a:prstGeom prst="rect">
            <a:avLst/>
          </a:prstGeom>
          <a:noFill/>
        </p:spPr>
        <p:txBody>
          <a:bodyPr wrap="square">
            <a:spAutoFit/>
          </a:bodyPr>
          <a:lstStyle/>
          <a:p>
            <a:pPr algn="ctr"/>
            <a:r>
              <a:rPr lang="es-CO" sz="1400" b="1">
                <a:solidFill>
                  <a:schemeClr val="bg1"/>
                </a:solidFill>
                <a:latin typeface="Source Sans Pro" panose="020B0503030403020204" pitchFamily="34" charset="0"/>
                <a:ea typeface="Source Sans Pro" panose="020B0503030403020204" pitchFamily="34" charset="0"/>
              </a:rPr>
              <a:t>JOSÉ MUÑOZ</a:t>
            </a:r>
            <a:br>
              <a:rPr lang="es-CO" sz="1400">
                <a:solidFill>
                  <a:schemeClr val="bg1"/>
                </a:solidFill>
                <a:latin typeface="Source Sans Pro" panose="020B0503030403020204" pitchFamily="34" charset="0"/>
                <a:ea typeface="Source Sans Pro" panose="020B0503030403020204" pitchFamily="34" charset="0"/>
              </a:rPr>
            </a:br>
            <a:r>
              <a:rPr lang="es-CO" sz="1200">
                <a:solidFill>
                  <a:schemeClr val="bg1"/>
                </a:solidFill>
                <a:latin typeface="Source Sans Pro" panose="020B0503030403020204" pitchFamily="34" charset="0"/>
                <a:ea typeface="Source Sans Pro" panose="020B0503030403020204" pitchFamily="34" charset="0"/>
              </a:rPr>
              <a:t>AI-</a:t>
            </a:r>
            <a:r>
              <a:rPr lang="es-CO" sz="1200" err="1">
                <a:solidFill>
                  <a:schemeClr val="bg1"/>
                </a:solidFill>
                <a:latin typeface="Source Sans Pro" panose="020B0503030403020204" pitchFamily="34" charset="0"/>
                <a:ea typeface="Source Sans Pro" panose="020B0503030403020204" pitchFamily="34" charset="0"/>
              </a:rPr>
              <a:t>Lab</a:t>
            </a:r>
            <a:r>
              <a:rPr lang="es-CO" sz="1200">
                <a:solidFill>
                  <a:schemeClr val="bg1"/>
                </a:solidFill>
                <a:latin typeface="Source Sans Pro" panose="020B0503030403020204" pitchFamily="34" charset="0"/>
                <a:ea typeface="Source Sans Pro" panose="020B0503030403020204" pitchFamily="34" charset="0"/>
              </a:rPr>
              <a:t> : impulsa la enseñanza de inteligencia artificial en colegios.</a:t>
            </a:r>
            <a:endParaRPr lang="es-CO" sz="1400" i="1">
              <a:solidFill>
                <a:schemeClr val="bg1"/>
              </a:solidFill>
              <a:latin typeface="Source Sans Pro" panose="020B0503030403020204" pitchFamily="34" charset="0"/>
              <a:ea typeface="Source Sans Pro" panose="020B0503030403020204" pitchFamily="34" charset="0"/>
              <a:cs typeface="Helvetica"/>
            </a:endParaRPr>
          </a:p>
        </p:txBody>
      </p:sp>
      <p:pic>
        <p:nvPicPr>
          <p:cNvPr id="16" name="Gráfico 15">
            <a:extLst>
              <a:ext uri="{FF2B5EF4-FFF2-40B4-BE49-F238E27FC236}">
                <a16:creationId xmlns:a16="http://schemas.microsoft.com/office/drawing/2014/main" id="{87F5364A-F1F4-6A2B-F5EF-DD6BD320656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087489" y="295054"/>
            <a:ext cx="409575" cy="342900"/>
          </a:xfrm>
          <a:prstGeom prst="rect">
            <a:avLst/>
          </a:prstGeom>
        </p:spPr>
      </p:pic>
      <p:sp>
        <p:nvSpPr>
          <p:cNvPr id="17" name="CuadroTexto 16">
            <a:extLst>
              <a:ext uri="{FF2B5EF4-FFF2-40B4-BE49-F238E27FC236}">
                <a16:creationId xmlns:a16="http://schemas.microsoft.com/office/drawing/2014/main" id="{70E70552-1C0F-E0EB-C87F-917A20BD9657}"/>
              </a:ext>
            </a:extLst>
          </p:cNvPr>
          <p:cNvSpPr txBox="1"/>
          <p:nvPr/>
        </p:nvSpPr>
        <p:spPr>
          <a:xfrm>
            <a:off x="4571144" y="774280"/>
            <a:ext cx="1357080" cy="369332"/>
          </a:xfrm>
          <a:prstGeom prst="rect">
            <a:avLst/>
          </a:prstGeom>
          <a:solidFill>
            <a:schemeClr val="accent6"/>
          </a:solidFill>
        </p:spPr>
        <p:txBody>
          <a:bodyPr wrap="square">
            <a:spAutoFit/>
          </a:bodyPr>
          <a:lstStyle/>
          <a:p>
            <a:pPr algn="ctr"/>
            <a:r>
              <a:rPr lang="es-CO" sz="1800" b="1">
                <a:solidFill>
                  <a:schemeClr val="bg1"/>
                </a:solidFill>
                <a:latin typeface="Source Sans Pro" panose="020B0503030403020204" pitchFamily="34" charset="0"/>
                <a:ea typeface="Source Sans Pro" panose="020B0503030403020204" pitchFamily="34" charset="0"/>
              </a:rPr>
              <a:t>Gen </a:t>
            </a:r>
            <a:r>
              <a:rPr lang="es-CO" b="1">
                <a:solidFill>
                  <a:schemeClr val="bg1"/>
                </a:solidFill>
                <a:latin typeface="Source Sans Pro" panose="020B0503030403020204" pitchFamily="34" charset="0"/>
                <a:ea typeface="Source Sans Pro" panose="020B0503030403020204" pitchFamily="34" charset="0"/>
              </a:rPr>
              <a:t>Crack</a:t>
            </a:r>
            <a:endParaRPr lang="es-CO"/>
          </a:p>
        </p:txBody>
      </p:sp>
      <p:sp>
        <p:nvSpPr>
          <p:cNvPr id="18" name="CuadroTexto 17">
            <a:extLst>
              <a:ext uri="{FF2B5EF4-FFF2-40B4-BE49-F238E27FC236}">
                <a16:creationId xmlns:a16="http://schemas.microsoft.com/office/drawing/2014/main" id="{479B05AF-2D68-7985-AB92-684A0DA1EA8D}"/>
              </a:ext>
            </a:extLst>
          </p:cNvPr>
          <p:cNvSpPr txBox="1"/>
          <p:nvPr/>
        </p:nvSpPr>
        <p:spPr>
          <a:xfrm>
            <a:off x="9249164" y="1520834"/>
            <a:ext cx="1736336" cy="1046440"/>
          </a:xfrm>
          <a:prstGeom prst="rect">
            <a:avLst/>
          </a:prstGeom>
          <a:noFill/>
        </p:spPr>
        <p:txBody>
          <a:bodyPr wrap="square">
            <a:spAutoFit/>
          </a:bodyPr>
          <a:lstStyle/>
          <a:p>
            <a:pPr algn="ctr"/>
            <a:r>
              <a:rPr lang="es-CO" sz="1400" b="1">
                <a:solidFill>
                  <a:schemeClr val="bg1"/>
                </a:solidFill>
                <a:latin typeface="Source Sans Pro" panose="020B0503030403020204" pitchFamily="34" charset="0"/>
                <a:ea typeface="Source Sans Pro" panose="020B0503030403020204" pitchFamily="34" charset="0"/>
              </a:rPr>
              <a:t>SEBASTIÁN TOBAR</a:t>
            </a:r>
            <a:br>
              <a:rPr lang="es-CO" sz="1400">
                <a:solidFill>
                  <a:schemeClr val="bg1"/>
                </a:solidFill>
                <a:latin typeface="Source Sans Pro" panose="020B0503030403020204" pitchFamily="34" charset="0"/>
                <a:ea typeface="Source Sans Pro" panose="020B0503030403020204" pitchFamily="34" charset="0"/>
              </a:rPr>
            </a:br>
            <a:r>
              <a:rPr lang="es-CO" sz="1200">
                <a:solidFill>
                  <a:schemeClr val="bg1"/>
                </a:solidFill>
                <a:latin typeface="Source Sans Pro" panose="020B0503030403020204" pitchFamily="34" charset="0"/>
                <a:ea typeface="Source Sans Pro" panose="020B0503030403020204" pitchFamily="34" charset="0"/>
              </a:rPr>
              <a:t>Base Network: una </a:t>
            </a:r>
            <a:r>
              <a:rPr lang="es-CO" sz="1200" err="1">
                <a:solidFill>
                  <a:schemeClr val="bg1"/>
                </a:solidFill>
                <a:latin typeface="Source Sans Pro" panose="020B0503030403020204" pitchFamily="34" charset="0"/>
                <a:ea typeface="Source Sans Pro" panose="020B0503030403020204" pitchFamily="34" charset="0"/>
              </a:rPr>
              <a:t>blockchain</a:t>
            </a:r>
            <a:r>
              <a:rPr lang="es-CO" sz="1200">
                <a:solidFill>
                  <a:schemeClr val="bg1"/>
                </a:solidFill>
                <a:latin typeface="Source Sans Pro" panose="020B0503030403020204" pitchFamily="34" charset="0"/>
                <a:ea typeface="Source Sans Pro" panose="020B0503030403020204" pitchFamily="34" charset="0"/>
              </a:rPr>
              <a:t> colombiana que aporta al desarrollo del país.</a:t>
            </a:r>
            <a:endParaRPr lang="es-CO" sz="1400" i="1">
              <a:solidFill>
                <a:schemeClr val="bg1"/>
              </a:solidFill>
              <a:latin typeface="Source Sans Pro" panose="020B0503030403020204" pitchFamily="34" charset="0"/>
              <a:ea typeface="Source Sans Pro" panose="020B0503030403020204" pitchFamily="34" charset="0"/>
              <a:cs typeface="Helvetica"/>
            </a:endParaRPr>
          </a:p>
        </p:txBody>
      </p:sp>
      <p:pic>
        <p:nvPicPr>
          <p:cNvPr id="21" name="Gráfico 20">
            <a:extLst>
              <a:ext uri="{FF2B5EF4-FFF2-40B4-BE49-F238E27FC236}">
                <a16:creationId xmlns:a16="http://schemas.microsoft.com/office/drawing/2014/main" id="{2C0B25EC-5BFA-C872-836A-30DEA601289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884164" y="590154"/>
            <a:ext cx="409575" cy="342900"/>
          </a:xfrm>
          <a:prstGeom prst="rect">
            <a:avLst/>
          </a:prstGeom>
        </p:spPr>
      </p:pic>
      <p:sp>
        <p:nvSpPr>
          <p:cNvPr id="24" name="CuadroTexto 23">
            <a:extLst>
              <a:ext uri="{FF2B5EF4-FFF2-40B4-BE49-F238E27FC236}">
                <a16:creationId xmlns:a16="http://schemas.microsoft.com/office/drawing/2014/main" id="{13A01C9B-7DAB-EC84-EFFC-D958BFD4C334}"/>
              </a:ext>
            </a:extLst>
          </p:cNvPr>
          <p:cNvSpPr txBox="1"/>
          <p:nvPr/>
        </p:nvSpPr>
        <p:spPr>
          <a:xfrm>
            <a:off x="9367819" y="1069380"/>
            <a:ext cx="1357080" cy="369332"/>
          </a:xfrm>
          <a:prstGeom prst="rect">
            <a:avLst/>
          </a:prstGeom>
          <a:solidFill>
            <a:schemeClr val="accent2"/>
          </a:solidFill>
        </p:spPr>
        <p:txBody>
          <a:bodyPr wrap="square">
            <a:spAutoFit/>
          </a:bodyPr>
          <a:lstStyle/>
          <a:p>
            <a:pPr algn="ctr"/>
            <a:r>
              <a:rPr lang="es-CO" sz="1800" b="1">
                <a:solidFill>
                  <a:schemeClr val="bg2">
                    <a:lumMod val="10000"/>
                  </a:schemeClr>
                </a:solidFill>
                <a:latin typeface="Source Sans Pro" panose="020B0503030403020204" pitchFamily="34" charset="0"/>
                <a:ea typeface="Source Sans Pro" panose="020B0503030403020204" pitchFamily="34" charset="0"/>
              </a:rPr>
              <a:t>Gen Next</a:t>
            </a:r>
            <a:endParaRPr lang="es-CO">
              <a:solidFill>
                <a:schemeClr val="bg2">
                  <a:lumMod val="10000"/>
                </a:schemeClr>
              </a:solidFill>
            </a:endParaRPr>
          </a:p>
        </p:txBody>
      </p:sp>
      <p:sp>
        <p:nvSpPr>
          <p:cNvPr id="29" name="CuadroTexto 28">
            <a:extLst>
              <a:ext uri="{FF2B5EF4-FFF2-40B4-BE49-F238E27FC236}">
                <a16:creationId xmlns:a16="http://schemas.microsoft.com/office/drawing/2014/main" id="{4FE46726-9DD3-0F10-7C8B-CFF799E705DB}"/>
              </a:ext>
            </a:extLst>
          </p:cNvPr>
          <p:cNvSpPr txBox="1"/>
          <p:nvPr/>
        </p:nvSpPr>
        <p:spPr>
          <a:xfrm>
            <a:off x="8589083" y="5533816"/>
            <a:ext cx="1983735" cy="1046440"/>
          </a:xfrm>
          <a:prstGeom prst="rect">
            <a:avLst/>
          </a:prstGeom>
          <a:noFill/>
        </p:spPr>
        <p:txBody>
          <a:bodyPr wrap="square">
            <a:spAutoFit/>
          </a:bodyPr>
          <a:lstStyle/>
          <a:p>
            <a:pPr algn="ctr"/>
            <a:r>
              <a:rPr lang="es-CO" sz="1400" b="1">
                <a:solidFill>
                  <a:schemeClr val="bg1"/>
                </a:solidFill>
                <a:latin typeface="Source Sans Pro" panose="020B0503030403020204" pitchFamily="34" charset="0"/>
                <a:ea typeface="Source Sans Pro" panose="020B0503030403020204" pitchFamily="34" charset="0"/>
              </a:rPr>
              <a:t>DAVID ROJAS</a:t>
            </a:r>
            <a:br>
              <a:rPr lang="es-CO" sz="1400">
                <a:solidFill>
                  <a:schemeClr val="bg1"/>
                </a:solidFill>
                <a:latin typeface="Source Sans Pro" panose="020B0503030403020204" pitchFamily="34" charset="0"/>
                <a:ea typeface="Source Sans Pro" panose="020B0503030403020204" pitchFamily="34" charset="0"/>
              </a:rPr>
            </a:br>
            <a:r>
              <a:rPr lang="es-CO" sz="1200" err="1">
                <a:solidFill>
                  <a:schemeClr val="bg1"/>
                </a:solidFill>
                <a:latin typeface="Source Sans Pro" panose="020B0503030403020204" pitchFamily="34" charset="0"/>
                <a:ea typeface="Source Sans Pro" panose="020B0503030403020204" pitchFamily="34" charset="0"/>
              </a:rPr>
              <a:t>Fungalic</a:t>
            </a:r>
            <a:r>
              <a:rPr lang="es-CO" sz="1200">
                <a:solidFill>
                  <a:schemeClr val="bg1"/>
                </a:solidFill>
                <a:latin typeface="Source Sans Pro" panose="020B0503030403020204" pitchFamily="34" charset="0"/>
                <a:ea typeface="Source Sans Pro" panose="020B0503030403020204" pitchFamily="34" charset="0"/>
              </a:rPr>
              <a:t> : un proyecto que transforma residuos orgánicos en sustratos para cultivo de hongos. </a:t>
            </a:r>
            <a:endParaRPr lang="es-CO" sz="1400" i="1">
              <a:solidFill>
                <a:schemeClr val="bg1"/>
              </a:solidFill>
              <a:latin typeface="Source Sans Pro" panose="020B0503030403020204" pitchFamily="34" charset="0"/>
              <a:ea typeface="Source Sans Pro" panose="020B0503030403020204" pitchFamily="34" charset="0"/>
              <a:cs typeface="Helvetica"/>
            </a:endParaRPr>
          </a:p>
        </p:txBody>
      </p:sp>
      <p:pic>
        <p:nvPicPr>
          <p:cNvPr id="30" name="Gráfico 29">
            <a:extLst>
              <a:ext uri="{FF2B5EF4-FFF2-40B4-BE49-F238E27FC236}">
                <a16:creationId xmlns:a16="http://schemas.microsoft.com/office/drawing/2014/main" id="{FEDD714C-AD56-F3C0-C998-434AD92E05A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376164" y="4628754"/>
            <a:ext cx="409575" cy="342900"/>
          </a:xfrm>
          <a:prstGeom prst="rect">
            <a:avLst/>
          </a:prstGeom>
        </p:spPr>
      </p:pic>
      <p:sp>
        <p:nvSpPr>
          <p:cNvPr id="31" name="CuadroTexto 30">
            <a:extLst>
              <a:ext uri="{FF2B5EF4-FFF2-40B4-BE49-F238E27FC236}">
                <a16:creationId xmlns:a16="http://schemas.microsoft.com/office/drawing/2014/main" id="{92845639-3CB9-45EF-D513-3BCC099CF16A}"/>
              </a:ext>
            </a:extLst>
          </p:cNvPr>
          <p:cNvSpPr txBox="1"/>
          <p:nvPr/>
        </p:nvSpPr>
        <p:spPr>
          <a:xfrm>
            <a:off x="8859819" y="5107980"/>
            <a:ext cx="1357080" cy="369332"/>
          </a:xfrm>
          <a:prstGeom prst="rect">
            <a:avLst/>
          </a:prstGeom>
          <a:solidFill>
            <a:schemeClr val="accent3">
              <a:lumMod val="75000"/>
            </a:schemeClr>
          </a:solidFill>
        </p:spPr>
        <p:txBody>
          <a:bodyPr wrap="square" lIns="91440" tIns="45720" rIns="91440" bIns="45720" anchor="t">
            <a:spAutoFit/>
          </a:bodyPr>
          <a:lstStyle/>
          <a:p>
            <a:pPr algn="ctr"/>
            <a:r>
              <a:rPr lang="es-CO" sz="1800" b="1">
                <a:solidFill>
                  <a:schemeClr val="bg1"/>
                </a:solidFill>
                <a:latin typeface="Source Sans Pro"/>
                <a:ea typeface="Source Sans Pro"/>
              </a:rPr>
              <a:t>Gen </a:t>
            </a:r>
            <a:r>
              <a:rPr lang="es-CO" b="1">
                <a:solidFill>
                  <a:schemeClr val="bg1"/>
                </a:solidFill>
                <a:latin typeface="Source Sans Pro"/>
                <a:ea typeface="Source Sans Pro"/>
              </a:rPr>
              <a:t>Ecos</a:t>
            </a:r>
            <a:endParaRPr lang="es-CO">
              <a:solidFill>
                <a:schemeClr val="bg1"/>
              </a:solidFill>
            </a:endParaRPr>
          </a:p>
        </p:txBody>
      </p:sp>
    </p:spTree>
    <p:extLst>
      <p:ext uri="{BB962C8B-B14F-4D97-AF65-F5344CB8AC3E}">
        <p14:creationId xmlns:p14="http://schemas.microsoft.com/office/powerpoint/2010/main" val="3975565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589AC694-B5D7-06C3-B37D-77950AD4A6A6}"/>
            </a:ext>
          </a:extLst>
        </p:cNvPr>
        <p:cNvGrpSpPr/>
        <p:nvPr/>
      </p:nvGrpSpPr>
      <p:grpSpPr>
        <a:xfrm>
          <a:off x="0" y="0"/>
          <a:ext cx="0" cy="0"/>
          <a:chOff x="0" y="0"/>
          <a:chExt cx="0" cy="0"/>
        </a:xfrm>
      </p:grpSpPr>
      <p:pic>
        <p:nvPicPr>
          <p:cNvPr id="10" name="Imagen 9" descr="Imagen que contiene bola de billar&#10;&#10;El contenido generado por IA puede ser incorrecto.">
            <a:extLst>
              <a:ext uri="{FF2B5EF4-FFF2-40B4-BE49-F238E27FC236}">
                <a16:creationId xmlns:a16="http://schemas.microsoft.com/office/drawing/2014/main" id="{F6AAB6D5-DDBD-F9F6-D7F9-BBBF804F7958}"/>
              </a:ext>
            </a:extLst>
          </p:cNvPr>
          <p:cNvPicPr>
            <a:picLocks noChangeAspect="1"/>
          </p:cNvPicPr>
          <p:nvPr/>
        </p:nvPicPr>
        <p:blipFill>
          <a:blip r:embed="rId3" cstate="screen">
            <a:alphaModFix amt="38000"/>
            <a:extLst>
              <a:ext uri="{BEBA8EAE-BF5A-486C-A8C5-ECC9F3942E4B}">
                <a14:imgProps xmlns:a14="http://schemas.microsoft.com/office/drawing/2010/main">
                  <a14:imgLayer r:embed="rId4">
                    <a14:imgEffect>
                      <a14:artisticBlur radius="44"/>
                    </a14:imgEffect>
                  </a14:imgLayer>
                </a14:imgProps>
              </a:ext>
              <a:ext uri="{28A0092B-C50C-407E-A947-70E740481C1C}">
                <a14:useLocalDpi xmlns:a14="http://schemas.microsoft.com/office/drawing/2010/main"/>
              </a:ext>
            </a:extLst>
          </a:blip>
          <a:srcRect/>
          <a:stretch/>
        </p:blipFill>
        <p:spPr>
          <a:xfrm>
            <a:off x="-470253" y="-1262466"/>
            <a:ext cx="8199795" cy="8290368"/>
          </a:xfrm>
          <a:prstGeom prst="rect">
            <a:avLst/>
          </a:prstGeom>
        </p:spPr>
      </p:pic>
      <p:pic>
        <p:nvPicPr>
          <p:cNvPr id="9" name="Imagen 8" descr="Imagen que contiene bola de billar&#10;&#10;El contenido generado por IA puede ser incorrecto.">
            <a:extLst>
              <a:ext uri="{FF2B5EF4-FFF2-40B4-BE49-F238E27FC236}">
                <a16:creationId xmlns:a16="http://schemas.microsoft.com/office/drawing/2014/main" id="{2493C038-E754-2E45-B6D4-9FF33C91FC9D}"/>
              </a:ext>
            </a:extLst>
          </p:cNvPr>
          <p:cNvPicPr>
            <a:picLocks noChangeAspect="1"/>
          </p:cNvPicPr>
          <p:nvPr/>
        </p:nvPicPr>
        <p:blipFill>
          <a:blip r:embed="rId3" cstate="screen">
            <a:alphaModFix amt="38000"/>
            <a:extLst>
              <a:ext uri="{BEBA8EAE-BF5A-486C-A8C5-ECC9F3942E4B}">
                <a14:imgProps xmlns:a14="http://schemas.microsoft.com/office/drawing/2010/main">
                  <a14:imgLayer r:embed="rId5">
                    <a14:imgEffect>
                      <a14:artisticBlur radius="44"/>
                    </a14:imgEffect>
                  </a14:imgLayer>
                </a14:imgProps>
              </a:ext>
              <a:ext uri="{28A0092B-C50C-407E-A947-70E740481C1C}">
                <a14:useLocalDpi xmlns:a14="http://schemas.microsoft.com/office/drawing/2010/main"/>
              </a:ext>
            </a:extLst>
          </a:blip>
          <a:srcRect/>
          <a:stretch/>
        </p:blipFill>
        <p:spPr>
          <a:xfrm>
            <a:off x="3174493" y="508000"/>
            <a:ext cx="5702808" cy="5765800"/>
          </a:xfrm>
          <a:prstGeom prst="rect">
            <a:avLst/>
          </a:prstGeom>
        </p:spPr>
      </p:pic>
      <p:sp>
        <p:nvSpPr>
          <p:cNvPr id="4" name="CuadroTexto 3">
            <a:extLst>
              <a:ext uri="{FF2B5EF4-FFF2-40B4-BE49-F238E27FC236}">
                <a16:creationId xmlns:a16="http://schemas.microsoft.com/office/drawing/2014/main" id="{92E4E22D-1F34-D708-7F37-D5AFEBA9D7E0}"/>
              </a:ext>
            </a:extLst>
          </p:cNvPr>
          <p:cNvSpPr txBox="1"/>
          <p:nvPr/>
        </p:nvSpPr>
        <p:spPr>
          <a:xfrm>
            <a:off x="2791667" y="1473089"/>
            <a:ext cx="6608665" cy="830997"/>
          </a:xfrm>
          <a:prstGeom prst="rect">
            <a:avLst/>
          </a:prstGeom>
          <a:noFill/>
        </p:spPr>
        <p:txBody>
          <a:bodyPr wrap="square" rtlCol="0">
            <a:spAutoFit/>
          </a:bodyPr>
          <a:lstStyle/>
          <a:p>
            <a:pPr algn="ctr"/>
            <a:r>
              <a:rPr lang="es-CO" sz="2400">
                <a:solidFill>
                  <a:srgbClr val="2A303E"/>
                </a:solidFill>
                <a:latin typeface="Source Sans Pro" panose="020B0503030403020204" pitchFamily="34" charset="0"/>
                <a:ea typeface="Source Sans Pro" panose="020B0503030403020204" pitchFamily="34" charset="0"/>
              </a:rPr>
              <a:t>Como embajadores para Latinoamérica de la </a:t>
            </a:r>
            <a:r>
              <a:rPr lang="es-CO" sz="2400" b="1">
                <a:solidFill>
                  <a:srgbClr val="2A303E"/>
                </a:solidFill>
                <a:latin typeface="Source Sans Pro" panose="020B0503030403020204" pitchFamily="34" charset="0"/>
                <a:ea typeface="Source Sans Pro" panose="020B0503030403020204" pitchFamily="34" charset="0"/>
              </a:rPr>
              <a:t>iniciativa MINDS del Foro Económico Mundial</a:t>
            </a:r>
            <a:r>
              <a:rPr lang="es-CO" sz="2400">
                <a:solidFill>
                  <a:srgbClr val="2A303E"/>
                </a:solidFill>
                <a:latin typeface="Source Sans Pro" panose="020B0503030403020204" pitchFamily="34" charset="0"/>
                <a:ea typeface="Source Sans Pro" panose="020B0503030403020204" pitchFamily="34" charset="0"/>
              </a:rPr>
              <a:t>:</a:t>
            </a:r>
          </a:p>
        </p:txBody>
      </p:sp>
      <p:sp>
        <p:nvSpPr>
          <p:cNvPr id="6" name="CuadroTexto 5">
            <a:extLst>
              <a:ext uri="{FF2B5EF4-FFF2-40B4-BE49-F238E27FC236}">
                <a16:creationId xmlns:a16="http://schemas.microsoft.com/office/drawing/2014/main" id="{F902AC89-6B55-D56E-259C-0566078ABA87}"/>
              </a:ext>
            </a:extLst>
          </p:cNvPr>
          <p:cNvSpPr txBox="1"/>
          <p:nvPr/>
        </p:nvSpPr>
        <p:spPr>
          <a:xfrm>
            <a:off x="4449898" y="3742363"/>
            <a:ext cx="3410186" cy="2246769"/>
          </a:xfrm>
          <a:prstGeom prst="rect">
            <a:avLst/>
          </a:prstGeom>
          <a:noFill/>
        </p:spPr>
        <p:txBody>
          <a:bodyPr wrap="square" lIns="91440" tIns="45720" rIns="91440" bIns="45720" rtlCol="0" anchor="t">
            <a:spAutoFit/>
          </a:bodyPr>
          <a:lstStyle/>
          <a:p>
            <a:pPr algn="ctr"/>
            <a:r>
              <a:rPr lang="es-CO" sz="2000">
                <a:solidFill>
                  <a:srgbClr val="2A303E"/>
                </a:solidFill>
                <a:latin typeface="Source Sans Pro"/>
                <a:ea typeface="Source Sans Pro"/>
              </a:rPr>
              <a:t>Medellín fue la 2</a:t>
            </a:r>
            <a:r>
              <a:rPr lang="es-CO" sz="2000" baseline="30000">
                <a:solidFill>
                  <a:srgbClr val="2A303E"/>
                </a:solidFill>
                <a:latin typeface="Source Sans Pro"/>
                <a:ea typeface="Source Sans Pro"/>
              </a:rPr>
              <a:t>da</a:t>
            </a:r>
            <a:r>
              <a:rPr lang="es-CO" sz="2000">
                <a:solidFill>
                  <a:srgbClr val="2A303E"/>
                </a:solidFill>
                <a:latin typeface="Source Sans Pro"/>
                <a:ea typeface="Source Sans Pro"/>
              </a:rPr>
              <a:t> con más número de aplicaciones (24),  detrás de China. </a:t>
            </a:r>
            <a:endParaRPr lang="es-ES"/>
          </a:p>
          <a:p>
            <a:pPr algn="ctr"/>
            <a:endParaRPr lang="es-CO" sz="2000">
              <a:solidFill>
                <a:srgbClr val="2A303E"/>
              </a:solidFill>
              <a:latin typeface="Source Sans Pro"/>
              <a:ea typeface="Source Sans Pro"/>
            </a:endParaRPr>
          </a:p>
          <a:p>
            <a:pPr algn="ctr"/>
            <a:r>
              <a:rPr lang="es-CO" sz="2000">
                <a:solidFill>
                  <a:srgbClr val="2A303E"/>
                </a:solidFill>
                <a:latin typeface="Source Sans Pro"/>
                <a:ea typeface="Source Sans Pro"/>
              </a:rPr>
              <a:t>Argos y Corona representaron a la ciudad en la segunda fase de la primera cohorte.</a:t>
            </a:r>
            <a:endParaRPr lang="es-CO"/>
          </a:p>
        </p:txBody>
      </p:sp>
      <p:sp>
        <p:nvSpPr>
          <p:cNvPr id="11" name="CuadroTexto 10">
            <a:extLst>
              <a:ext uri="{FF2B5EF4-FFF2-40B4-BE49-F238E27FC236}">
                <a16:creationId xmlns:a16="http://schemas.microsoft.com/office/drawing/2014/main" id="{74372F52-CA19-6DD6-4FEB-642C09669145}"/>
              </a:ext>
            </a:extLst>
          </p:cNvPr>
          <p:cNvSpPr txBox="1"/>
          <p:nvPr/>
        </p:nvSpPr>
        <p:spPr>
          <a:xfrm>
            <a:off x="8192539" y="3742363"/>
            <a:ext cx="2913971" cy="1631216"/>
          </a:xfrm>
          <a:prstGeom prst="rect">
            <a:avLst/>
          </a:prstGeom>
          <a:noFill/>
        </p:spPr>
        <p:txBody>
          <a:bodyPr wrap="square" lIns="91440" tIns="45720" rIns="91440" bIns="45720" rtlCol="0" anchor="t">
            <a:spAutoFit/>
          </a:bodyPr>
          <a:lstStyle/>
          <a:p>
            <a:pPr algn="ctr"/>
            <a:r>
              <a:rPr lang="es-CO" sz="2000">
                <a:solidFill>
                  <a:srgbClr val="2A303E"/>
                </a:solidFill>
                <a:latin typeface="Source Sans Pro"/>
                <a:ea typeface="Source Sans Pro"/>
              </a:rPr>
              <a:t>En la última cohorte Medellín se posicionó por aportar el mayor número de participantes (19*) detrás de China y EEUU.</a:t>
            </a:r>
            <a:endParaRPr lang="es-CO" sz="2000">
              <a:solidFill>
                <a:srgbClr val="2A303E"/>
              </a:solidFill>
              <a:latin typeface="Source Sans Pro" panose="020B0503030403020204" pitchFamily="34" charset="0"/>
              <a:ea typeface="Source Sans Pro" panose="020B0503030403020204" pitchFamily="34" charset="0"/>
            </a:endParaRPr>
          </a:p>
        </p:txBody>
      </p:sp>
      <p:pic>
        <p:nvPicPr>
          <p:cNvPr id="12" name="Imagen 11">
            <a:extLst>
              <a:ext uri="{FF2B5EF4-FFF2-40B4-BE49-F238E27FC236}">
                <a16:creationId xmlns:a16="http://schemas.microsoft.com/office/drawing/2014/main" id="{BD95B1C2-7B8A-D89A-372A-6136766F6F3B}"/>
              </a:ext>
            </a:extLst>
          </p:cNvPr>
          <p:cNvPicPr>
            <a:picLocks noChangeAspect="1"/>
          </p:cNvPicPr>
          <p:nvPr/>
        </p:nvPicPr>
        <p:blipFill>
          <a:blip r:embed="rId6"/>
          <a:stretch>
            <a:fillRect/>
          </a:stretch>
        </p:blipFill>
        <p:spPr>
          <a:xfrm>
            <a:off x="10333517" y="533861"/>
            <a:ext cx="1267596" cy="302133"/>
          </a:xfrm>
          <a:prstGeom prst="rect">
            <a:avLst/>
          </a:prstGeom>
        </p:spPr>
      </p:pic>
      <p:sp>
        <p:nvSpPr>
          <p:cNvPr id="14" name="CuadroTexto 13">
            <a:extLst>
              <a:ext uri="{FF2B5EF4-FFF2-40B4-BE49-F238E27FC236}">
                <a16:creationId xmlns:a16="http://schemas.microsoft.com/office/drawing/2014/main" id="{3BAB6A54-749E-68F8-A055-8285FC10C1C1}"/>
              </a:ext>
            </a:extLst>
          </p:cNvPr>
          <p:cNvSpPr txBox="1"/>
          <p:nvPr/>
        </p:nvSpPr>
        <p:spPr>
          <a:xfrm>
            <a:off x="1039571" y="3753695"/>
            <a:ext cx="2913971" cy="1938992"/>
          </a:xfrm>
          <a:prstGeom prst="rect">
            <a:avLst/>
          </a:prstGeom>
          <a:noFill/>
        </p:spPr>
        <p:txBody>
          <a:bodyPr wrap="square" lIns="91440" tIns="45720" rIns="91440" bIns="45720" rtlCol="0" anchor="t">
            <a:spAutoFit/>
          </a:bodyPr>
          <a:lstStyle/>
          <a:p>
            <a:pPr algn="ctr"/>
            <a:r>
              <a:rPr lang="es-CO" sz="2000">
                <a:solidFill>
                  <a:srgbClr val="2A303E"/>
                </a:solidFill>
                <a:latin typeface="Source Sans Pro"/>
                <a:ea typeface="Source Sans Pro"/>
              </a:rPr>
              <a:t>Impulsamos visibilidad de empresas locales en escenarios globales de Inteligencia artificial, conectando el talento regional e internacional.</a:t>
            </a:r>
          </a:p>
        </p:txBody>
      </p:sp>
      <p:sp>
        <p:nvSpPr>
          <p:cNvPr id="16" name="CuadroTexto 15">
            <a:extLst>
              <a:ext uri="{FF2B5EF4-FFF2-40B4-BE49-F238E27FC236}">
                <a16:creationId xmlns:a16="http://schemas.microsoft.com/office/drawing/2014/main" id="{609C5710-A688-AB2F-409C-BF9970A85B9C}"/>
              </a:ext>
            </a:extLst>
          </p:cNvPr>
          <p:cNvSpPr txBox="1"/>
          <p:nvPr/>
        </p:nvSpPr>
        <p:spPr>
          <a:xfrm>
            <a:off x="1954553" y="2898901"/>
            <a:ext cx="1084006" cy="769441"/>
          </a:xfrm>
          <a:prstGeom prst="rect">
            <a:avLst/>
          </a:prstGeom>
          <a:noFill/>
        </p:spPr>
        <p:txBody>
          <a:bodyPr wrap="square" anchor="ctr">
            <a:spAutoFit/>
          </a:bodyPr>
          <a:lstStyle/>
          <a:p>
            <a:pPr algn="ctr"/>
            <a:r>
              <a:rPr lang="es-CO" sz="4400" b="1">
                <a:solidFill>
                  <a:schemeClr val="accent4"/>
                </a:solidFill>
                <a:latin typeface="Source Sans Pro" panose="020B0503030403020204" pitchFamily="34" charset="0"/>
                <a:ea typeface="Source Sans Pro" panose="020B0503030403020204" pitchFamily="34" charset="0"/>
              </a:rPr>
              <a:t>1</a:t>
            </a:r>
            <a:endParaRPr lang="es-CO" sz="4400">
              <a:solidFill>
                <a:schemeClr val="accent4"/>
              </a:solidFill>
            </a:endParaRPr>
          </a:p>
        </p:txBody>
      </p:sp>
      <p:sp>
        <p:nvSpPr>
          <p:cNvPr id="17" name="CuadroTexto 16">
            <a:extLst>
              <a:ext uri="{FF2B5EF4-FFF2-40B4-BE49-F238E27FC236}">
                <a16:creationId xmlns:a16="http://schemas.microsoft.com/office/drawing/2014/main" id="{B974780A-D262-3881-8A76-980C5AB8B804}"/>
              </a:ext>
            </a:extLst>
          </p:cNvPr>
          <p:cNvSpPr txBox="1"/>
          <p:nvPr/>
        </p:nvSpPr>
        <p:spPr>
          <a:xfrm>
            <a:off x="5612152" y="2898901"/>
            <a:ext cx="1084006" cy="769441"/>
          </a:xfrm>
          <a:prstGeom prst="rect">
            <a:avLst/>
          </a:prstGeom>
          <a:noFill/>
        </p:spPr>
        <p:txBody>
          <a:bodyPr wrap="square" anchor="ctr">
            <a:spAutoFit/>
          </a:bodyPr>
          <a:lstStyle/>
          <a:p>
            <a:pPr algn="ctr"/>
            <a:r>
              <a:rPr lang="es-CO" sz="4400" b="1">
                <a:solidFill>
                  <a:schemeClr val="accent4"/>
                </a:solidFill>
                <a:latin typeface="Source Sans Pro" panose="020B0503030403020204" pitchFamily="34" charset="0"/>
                <a:ea typeface="Source Sans Pro" panose="020B0503030403020204" pitchFamily="34" charset="0"/>
              </a:rPr>
              <a:t>2</a:t>
            </a:r>
            <a:endParaRPr lang="es-CO" sz="4400">
              <a:solidFill>
                <a:schemeClr val="accent4"/>
              </a:solidFill>
            </a:endParaRPr>
          </a:p>
        </p:txBody>
      </p:sp>
      <p:sp>
        <p:nvSpPr>
          <p:cNvPr id="18" name="CuadroTexto 17">
            <a:extLst>
              <a:ext uri="{FF2B5EF4-FFF2-40B4-BE49-F238E27FC236}">
                <a16:creationId xmlns:a16="http://schemas.microsoft.com/office/drawing/2014/main" id="{24D89248-8EB1-A828-78A1-0DDFA1732C12}"/>
              </a:ext>
            </a:extLst>
          </p:cNvPr>
          <p:cNvSpPr txBox="1"/>
          <p:nvPr/>
        </p:nvSpPr>
        <p:spPr>
          <a:xfrm>
            <a:off x="9107522" y="2898901"/>
            <a:ext cx="1084006" cy="769441"/>
          </a:xfrm>
          <a:prstGeom prst="rect">
            <a:avLst/>
          </a:prstGeom>
          <a:noFill/>
        </p:spPr>
        <p:txBody>
          <a:bodyPr wrap="square" anchor="ctr">
            <a:spAutoFit/>
          </a:bodyPr>
          <a:lstStyle/>
          <a:p>
            <a:pPr algn="ctr"/>
            <a:r>
              <a:rPr lang="es-CO" sz="4400" b="1">
                <a:solidFill>
                  <a:schemeClr val="accent4"/>
                </a:solidFill>
                <a:latin typeface="Source Sans Pro" panose="020B0503030403020204" pitchFamily="34" charset="0"/>
                <a:ea typeface="Source Sans Pro" panose="020B0503030403020204" pitchFamily="34" charset="0"/>
              </a:rPr>
              <a:t>3</a:t>
            </a:r>
            <a:endParaRPr lang="es-CO" sz="4400">
              <a:solidFill>
                <a:schemeClr val="accent4"/>
              </a:solidFill>
            </a:endParaRPr>
          </a:p>
        </p:txBody>
      </p:sp>
    </p:spTree>
    <p:extLst>
      <p:ext uri="{BB962C8B-B14F-4D97-AF65-F5344CB8AC3E}">
        <p14:creationId xmlns:p14="http://schemas.microsoft.com/office/powerpoint/2010/main" val="3491794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path" presetSubtype="0" repeatCount="indefinite" fill="remove" nodeType="withEffect">
                                  <p:stCondLst>
                                    <p:cond delay="0"/>
                                  </p:stCondLst>
                                  <p:childTnLst>
                                    <p:animMotion origin="layout" path="M -0.00651 -0.18194 C 0.08268 -0.18194 0.15521 -0.05254 0.15521 0.10741 C 0.15521 0.26667 0.08268 0.39676 -0.00651 0.39676 C -0.09583 0.39676 -0.16823 0.26667 -0.16823 0.10741 C -0.16823 -0.05254 -0.09583 -0.18194 -0.00651 -0.18194 Z " pathEditMode="relative" rAng="0" ptsTypes="AAAAA">
                                      <p:cBhvr>
                                        <p:cTn id="6" dur="20000" fill="hold"/>
                                        <p:tgtEl>
                                          <p:spTgt spid="9"/>
                                        </p:tgtEl>
                                        <p:attrNameLst>
                                          <p:attrName>ppt_x</p:attrName>
                                          <p:attrName>ppt_y</p:attrName>
                                        </p:attrNameLst>
                                      </p:cBhvr>
                                      <p:rCtr x="0" y="28935"/>
                                    </p:animMotion>
                                  </p:childTnLst>
                                </p:cTn>
                              </p:par>
                              <p:par>
                                <p:cTn id="7" presetID="26" presetClass="path" presetSubtype="0" repeatCount="indefinite" fill="hold" nodeType="withEffect">
                                  <p:stCondLst>
                                    <p:cond delay="0"/>
                                  </p:stCondLst>
                                  <p:endCondLst>
                                    <p:cond evt="onNext" delay="0">
                                      <p:tgtEl>
                                        <p:sldTgt/>
                                      </p:tgtEl>
                                    </p:cond>
                                  </p:endCondLst>
                                  <p:childTnLst>
                                    <p:animMotion origin="layout" path="M -0.23646 0.21736 C -0.23646 0.41111 -0.13855 0.56898 -0.01836 0.56898 C 0.12304 0.56898 0.17435 0.39352 0.19583 0.28773 L 0.2177 0.14676 C 0.23945 0.04074 0.29375 -0.13426 0.45377 -0.13426 C 0.55547 -0.13426 0.672 0.02315 0.672 0.21736 C 0.672 0.41111 0.55547 0.56898 0.45377 0.56898 C 0.29375 0.56898 0.23945 0.39352 0.2177 0.28773 L 0.19583 0.14676 C 0.17435 0.04074 0.12304 -0.13426 -0.01836 -0.13426 C -0.13855 -0.13426 -0.23646 0.02315 -0.23646 0.21736 Z " pathEditMode="relative" rAng="0" ptsTypes="AAAAAAAAAAA">
                                      <p:cBhvr>
                                        <p:cTn id="8" dur="20000" fill="hold"/>
                                        <p:tgtEl>
                                          <p:spTgt spid="10"/>
                                        </p:tgtEl>
                                        <p:attrNameLst>
                                          <p:attrName>ppt_x</p:attrName>
                                          <p:attrName>ppt_y</p:attrName>
                                        </p:attrNameLst>
                                      </p:cBhvr>
                                      <p:rCtr x="4541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9424903E-081F-AD01-0226-EF36B3F68489}"/>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60000"/>
                    </a14:imgEffect>
                  </a14:imgLayer>
                </a14:imgProps>
              </a:ext>
              <a:ext uri="{28A0092B-C50C-407E-A947-70E740481C1C}">
                <a14:useLocalDpi xmlns:a14="http://schemas.microsoft.com/office/drawing/2010/main"/>
              </a:ext>
            </a:extLst>
          </a:blip>
          <a:srcRect/>
          <a:stretch/>
        </p:blipFill>
        <p:spPr>
          <a:xfrm>
            <a:off x="0" y="0"/>
            <a:ext cx="12192000" cy="6857999"/>
          </a:xfrm>
          <a:prstGeom prst="rect">
            <a:avLst/>
          </a:prstGeom>
        </p:spPr>
      </p:pic>
      <p:sp>
        <p:nvSpPr>
          <p:cNvPr id="9" name="CuadroTexto 8">
            <a:extLst>
              <a:ext uri="{FF2B5EF4-FFF2-40B4-BE49-F238E27FC236}">
                <a16:creationId xmlns:a16="http://schemas.microsoft.com/office/drawing/2014/main" id="{C57672FA-930D-0A21-5C6F-8169CAE763CE}"/>
              </a:ext>
            </a:extLst>
          </p:cNvPr>
          <p:cNvSpPr txBox="1"/>
          <p:nvPr/>
        </p:nvSpPr>
        <p:spPr>
          <a:xfrm>
            <a:off x="1943099" y="728692"/>
            <a:ext cx="8299578" cy="2215991"/>
          </a:xfrm>
          <a:prstGeom prst="rect">
            <a:avLst/>
          </a:prstGeom>
          <a:noFill/>
        </p:spPr>
        <p:txBody>
          <a:bodyPr wrap="square">
            <a:spAutoFit/>
          </a:bodyPr>
          <a:lstStyle/>
          <a:p>
            <a:pPr algn="ctr"/>
            <a:r>
              <a:rPr lang="es-CO" sz="13800" b="1">
                <a:solidFill>
                  <a:schemeClr val="bg1">
                    <a:lumMod val="95000"/>
                  </a:schemeClr>
                </a:solidFill>
                <a:latin typeface="Source Sans Pro" panose="020B0503030403020204" pitchFamily="34" charset="0"/>
                <a:ea typeface="Source Sans Pro" panose="020B0503030403020204" pitchFamily="34" charset="0"/>
              </a:rPr>
              <a:t>MEDELLÍN </a:t>
            </a:r>
            <a:endParaRPr lang="es-CO" sz="13800"/>
          </a:p>
        </p:txBody>
      </p:sp>
      <p:grpSp>
        <p:nvGrpSpPr>
          <p:cNvPr id="6" name="Grupo 5">
            <a:extLst>
              <a:ext uri="{FF2B5EF4-FFF2-40B4-BE49-F238E27FC236}">
                <a16:creationId xmlns:a16="http://schemas.microsoft.com/office/drawing/2014/main" id="{BFFAC21D-E00D-D4D1-7E7D-8432E31BA8AE}"/>
              </a:ext>
            </a:extLst>
          </p:cNvPr>
          <p:cNvGrpSpPr/>
          <p:nvPr/>
        </p:nvGrpSpPr>
        <p:grpSpPr>
          <a:xfrm>
            <a:off x="-3112" y="-16934"/>
            <a:ext cx="12192000" cy="6857999"/>
            <a:chOff x="-3112" y="-1"/>
            <a:chExt cx="12192000" cy="6857999"/>
          </a:xfrm>
        </p:grpSpPr>
        <p:pic>
          <p:nvPicPr>
            <p:cNvPr id="7" name="Imagen 6">
              <a:extLst>
                <a:ext uri="{FF2B5EF4-FFF2-40B4-BE49-F238E27FC236}">
                  <a16:creationId xmlns:a16="http://schemas.microsoft.com/office/drawing/2014/main" id="{1F3D656A-C4D5-6214-21DA-7CCB80DD523B}"/>
                </a:ext>
              </a:extLst>
            </p:cNvPr>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60000"/>
                      </a14:imgEffect>
                    </a14:imgLayer>
                  </a14:imgProps>
                </a:ext>
                <a:ext uri="{28A0092B-C50C-407E-A947-70E740481C1C}">
                  <a14:useLocalDpi xmlns:a14="http://schemas.microsoft.com/office/drawing/2010/main"/>
                </a:ext>
              </a:extLst>
            </a:blip>
            <a:srcRect/>
            <a:stretch/>
          </p:blipFill>
          <p:spPr>
            <a:xfrm>
              <a:off x="-3112" y="-1"/>
              <a:ext cx="12192000" cy="6857999"/>
            </a:xfrm>
            <a:prstGeom prst="rect">
              <a:avLst/>
            </a:prstGeom>
          </p:spPr>
        </p:pic>
        <p:sp>
          <p:nvSpPr>
            <p:cNvPr id="11" name="CuadroTexto 10">
              <a:extLst>
                <a:ext uri="{FF2B5EF4-FFF2-40B4-BE49-F238E27FC236}">
                  <a16:creationId xmlns:a16="http://schemas.microsoft.com/office/drawing/2014/main" id="{038B97C4-FF60-7BE1-9117-48D68A3D94B8}"/>
                </a:ext>
              </a:extLst>
            </p:cNvPr>
            <p:cNvSpPr txBox="1"/>
            <p:nvPr/>
          </p:nvSpPr>
          <p:spPr>
            <a:xfrm>
              <a:off x="151252" y="6428259"/>
              <a:ext cx="4236241" cy="246221"/>
            </a:xfrm>
            <a:prstGeom prst="rect">
              <a:avLst/>
            </a:prstGeom>
            <a:noFill/>
          </p:spPr>
          <p:txBody>
            <a:bodyPr wrap="square" rtlCol="0" anchor="ctr">
              <a:spAutoFit/>
            </a:bodyPr>
            <a:lstStyle/>
            <a:p>
              <a:r>
                <a:rPr lang="en-US" sz="1000" i="1">
                  <a:solidFill>
                    <a:schemeClr val="bg1"/>
                  </a:solidFill>
                  <a:latin typeface="Source Sans Pro" panose="020B0503030403020204" pitchFamily="34" charset="0"/>
                  <a:ea typeface="Source Sans Pro" panose="020B0503030403020204" pitchFamily="34" charset="0"/>
                  <a:cs typeface="Calibri" panose="020F0502020204030204" pitchFamily="34" charset="0"/>
                </a:rPr>
                <a:t>Courtesy of the Medellín Bureau and </a:t>
              </a:r>
              <a:r>
                <a:rPr lang="en-US" sz="1000" i="1" err="1">
                  <a:solidFill>
                    <a:schemeClr val="bg1"/>
                  </a:solidFill>
                  <a:latin typeface="Source Sans Pro" panose="020B0503030403020204" pitchFamily="34" charset="0"/>
                  <a:ea typeface="Source Sans Pro" panose="020B0503030403020204" pitchFamily="34" charset="0"/>
                  <a:cs typeface="Calibri" panose="020F0502020204030204" pitchFamily="34" charset="0"/>
                </a:rPr>
                <a:t>Medellín.travel</a:t>
              </a:r>
              <a:endParaRPr lang="es-ES" sz="1000" i="1">
                <a:solidFill>
                  <a:schemeClr val="bg1"/>
                </a:solidFill>
                <a:latin typeface="Source Sans Pro" panose="020B0503030403020204" pitchFamily="34" charset="0"/>
                <a:ea typeface="Source Sans Pro" panose="020B0503030403020204" pitchFamily="34" charset="0"/>
                <a:cs typeface="Calibri" panose="020F0502020204030204" pitchFamily="34" charset="0"/>
              </a:endParaRPr>
            </a:p>
          </p:txBody>
        </p:sp>
      </p:grpSp>
      <p:sp>
        <p:nvSpPr>
          <p:cNvPr id="14" name="Subtítulo 2">
            <a:extLst>
              <a:ext uri="{FF2B5EF4-FFF2-40B4-BE49-F238E27FC236}">
                <a16:creationId xmlns:a16="http://schemas.microsoft.com/office/drawing/2014/main" id="{80430985-F840-7158-C178-563833857FD4}"/>
              </a:ext>
            </a:extLst>
          </p:cNvPr>
          <p:cNvSpPr>
            <a:spLocks noGrp="1"/>
          </p:cNvSpPr>
          <p:nvPr>
            <p:ph type="subTitle" idx="1"/>
          </p:nvPr>
        </p:nvSpPr>
        <p:spPr>
          <a:xfrm>
            <a:off x="864202" y="2690182"/>
            <a:ext cx="10451619" cy="1385120"/>
          </a:xfrm>
        </p:spPr>
        <p:txBody>
          <a:bodyPr vert="horz" lIns="91440" tIns="45720" rIns="91440" bIns="45720" rtlCol="0" anchor="t">
            <a:noAutofit/>
          </a:bodyPr>
          <a:lstStyle/>
          <a:p>
            <a:pPr algn="ctr">
              <a:lnSpc>
                <a:spcPct val="110000"/>
              </a:lnSpc>
            </a:pPr>
            <a:r>
              <a:rPr lang="es-CO" sz="2500">
                <a:solidFill>
                  <a:schemeClr val="bg1">
                    <a:lumMod val="95000"/>
                  </a:schemeClr>
                </a:solidFill>
                <a:latin typeface="Source Sans Pro" panose="020B0503030403020204" pitchFamily="34" charset="0"/>
                <a:ea typeface="Source Sans Pro" panose="020B0503030403020204" pitchFamily="34" charset="0"/>
              </a:rPr>
              <a:t>fue incluida en la comunidad </a:t>
            </a:r>
            <a:r>
              <a:rPr lang="es-CO" sz="2500" err="1">
                <a:solidFill>
                  <a:schemeClr val="bg1">
                    <a:lumMod val="95000"/>
                  </a:schemeClr>
                </a:solidFill>
                <a:latin typeface="Source Sans Pro" panose="020B0503030403020204" pitchFamily="34" charset="0"/>
                <a:ea typeface="Source Sans Pro" panose="020B0503030403020204" pitchFamily="34" charset="0"/>
              </a:rPr>
              <a:t>GovTech</a:t>
            </a:r>
            <a:r>
              <a:rPr lang="es-CO" sz="2500">
                <a:solidFill>
                  <a:schemeClr val="bg1">
                    <a:lumMod val="95000"/>
                  </a:schemeClr>
                </a:solidFill>
                <a:latin typeface="Source Sans Pro" panose="020B0503030403020204" pitchFamily="34" charset="0"/>
                <a:ea typeface="Source Sans Pro" panose="020B0503030403020204" pitchFamily="34" charset="0"/>
              </a:rPr>
              <a:t>, tecnología que pone el gobierno al servicio de las personas del Foro Económico Mundial, posicionando a la ciudad entre los centros más relevantes en innovación pública a nivel global. </a:t>
            </a:r>
          </a:p>
        </p:txBody>
      </p:sp>
      <p:sp>
        <p:nvSpPr>
          <p:cNvPr id="10" name="Subtítulo 2">
            <a:extLst>
              <a:ext uri="{FF2B5EF4-FFF2-40B4-BE49-F238E27FC236}">
                <a16:creationId xmlns:a16="http://schemas.microsoft.com/office/drawing/2014/main" id="{A01620AB-59FC-E35F-D96C-A46C69BB8BA5}"/>
              </a:ext>
            </a:extLst>
          </p:cNvPr>
          <p:cNvSpPr txBox="1">
            <a:spLocks/>
          </p:cNvSpPr>
          <p:nvPr/>
        </p:nvSpPr>
        <p:spPr>
          <a:xfrm>
            <a:off x="609037" y="2673248"/>
            <a:ext cx="10961947" cy="1385120"/>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Source Sans Pro" panose="020B0503030403020204" pitchFamily="34" charset="0"/>
                <a:ea typeface="Source Sans Pro" panose="020B0503030403020204" pitchFamily="34" charset="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Source Sans Pro" panose="020B0503030403020204" pitchFamily="34" charset="0"/>
                <a:ea typeface="Source Sans Pro" panose="020B0503030403020204" pitchFamily="34" charset="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Source Sans Pro" panose="020B0503030403020204" pitchFamily="34" charset="0"/>
                <a:ea typeface="Source Sans Pro" panose="020B0503030403020204" pitchFamily="34" charset="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Source Sans Pro" panose="020B0503030403020204" pitchFamily="34" charset="0"/>
                <a:ea typeface="Source Sans Pro" panose="020B0503030403020204" pitchFamily="34" charset="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Source Sans Pro" panose="020B0503030403020204" pitchFamily="34" charset="0"/>
                <a:ea typeface="Source Sans Pro" panose="020B0503030403020204" pitchFamily="34" charset="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0000"/>
              </a:lnSpc>
            </a:pPr>
            <a:r>
              <a:rPr lang="es-CO" sz="2500">
                <a:solidFill>
                  <a:schemeClr val="bg1">
                    <a:lumMod val="95000"/>
                  </a:schemeClr>
                </a:solidFill>
              </a:rPr>
              <a:t>fue seleccionada para participar en el programa Pioneer Places del Foro Económico Mundial, gracias al proyecto de acueducto inteligente en la vereda San José, un ejemplo de innovación al servicio de las comunidades rurales.</a:t>
            </a:r>
          </a:p>
        </p:txBody>
      </p:sp>
      <p:pic>
        <p:nvPicPr>
          <p:cNvPr id="8" name="Imagen 7">
            <a:extLst>
              <a:ext uri="{FF2B5EF4-FFF2-40B4-BE49-F238E27FC236}">
                <a16:creationId xmlns:a16="http://schemas.microsoft.com/office/drawing/2014/main" id="{90829BE9-15FF-E3C4-BA26-34888EFF82A5}"/>
              </a:ext>
            </a:extLst>
          </p:cNvPr>
          <p:cNvPicPr>
            <a:picLocks noChangeAspect="1"/>
          </p:cNvPicPr>
          <p:nvPr/>
        </p:nvPicPr>
        <p:blipFill>
          <a:blip r:embed="rId6">
            <a:lum bright="100000"/>
          </a:blip>
          <a:stretch>
            <a:fillRect/>
          </a:stretch>
        </p:blipFill>
        <p:spPr>
          <a:xfrm>
            <a:off x="8410441" y="5745413"/>
            <a:ext cx="3295918" cy="682846"/>
          </a:xfrm>
          <a:prstGeom prst="rect">
            <a:avLst/>
          </a:prstGeom>
        </p:spPr>
      </p:pic>
    </p:spTree>
    <p:extLst>
      <p:ext uri="{BB962C8B-B14F-4D97-AF65-F5344CB8AC3E}">
        <p14:creationId xmlns:p14="http://schemas.microsoft.com/office/powerpoint/2010/main" val="24062731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1" nodeType="with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0" nodeType="clickEffect">
                                  <p:stCondLst>
                                    <p:cond delay="0"/>
                                  </p:stCondLst>
                                  <p:childTnLst>
                                    <p:animEffect transition="out" filter="fade">
                                      <p:cBhvr>
                                        <p:cTn id="10" dur="500"/>
                                        <p:tgtEl>
                                          <p:spTgt spid="14">
                                            <p:txEl>
                                              <p:pRg st="0" end="0"/>
                                            </p:txEl>
                                          </p:spTgt>
                                        </p:tgtEl>
                                      </p:cBhvr>
                                    </p:animEffect>
                                    <p:set>
                                      <p:cBhvr>
                                        <p:cTn id="11" dur="1" fill="hold">
                                          <p:stCondLst>
                                            <p:cond delay="499"/>
                                          </p:stCondLst>
                                        </p:cTn>
                                        <p:tgtEl>
                                          <p:spTgt spid="14">
                                            <p:txEl>
                                              <p:pRg st="0" end="0"/>
                                            </p:txEl>
                                          </p:spTgt>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1"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0" nodeType="clickEffect">
                                  <p:stCondLst>
                                    <p:cond delay="0"/>
                                  </p:stCondLst>
                                  <p:childTnLst>
                                    <p:animEffect transition="out" filter="fade">
                                      <p:cBhvr>
                                        <p:cTn id="19" dur="500"/>
                                        <p:tgtEl>
                                          <p:spTgt spid="10"/>
                                        </p:tgtEl>
                                      </p:cBhvr>
                                    </p:animEffect>
                                    <p:set>
                                      <p:cBhvr>
                                        <p:cTn id="20"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14" grpId="1" build="p"/>
      <p:bldP spid="10" grpId="0"/>
      <p:bldP spid="10" grpId="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5F7F508-5291-A905-4ABA-E154F9A572AD}"/>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52000"/>
                    </a14:imgEffect>
                  </a14:imgLayer>
                </a14:imgProps>
              </a:ex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CuadroTexto 8">
            <a:extLst>
              <a:ext uri="{FF2B5EF4-FFF2-40B4-BE49-F238E27FC236}">
                <a16:creationId xmlns:a16="http://schemas.microsoft.com/office/drawing/2014/main" id="{C57672FA-930D-0A21-5C6F-8169CAE763CE}"/>
              </a:ext>
            </a:extLst>
          </p:cNvPr>
          <p:cNvSpPr txBox="1"/>
          <p:nvPr/>
        </p:nvSpPr>
        <p:spPr>
          <a:xfrm>
            <a:off x="1943099" y="1460212"/>
            <a:ext cx="8299578" cy="2215991"/>
          </a:xfrm>
          <a:prstGeom prst="rect">
            <a:avLst/>
          </a:prstGeom>
          <a:noFill/>
        </p:spPr>
        <p:txBody>
          <a:bodyPr wrap="square">
            <a:spAutoFit/>
          </a:bodyPr>
          <a:lstStyle/>
          <a:p>
            <a:pPr algn="ctr"/>
            <a:r>
              <a:rPr lang="es-CO" sz="13800" b="1">
                <a:solidFill>
                  <a:schemeClr val="bg1">
                    <a:lumMod val="95000"/>
                  </a:schemeClr>
                </a:solidFill>
                <a:latin typeface="Source Sans Pro" panose="020B0503030403020204" pitchFamily="34" charset="0"/>
                <a:ea typeface="Source Sans Pro" panose="020B0503030403020204" pitchFamily="34" charset="0"/>
              </a:rPr>
              <a:t>MEDELLÍN </a:t>
            </a:r>
            <a:endParaRPr lang="es-CO" sz="13800"/>
          </a:p>
        </p:txBody>
      </p:sp>
      <p:sp>
        <p:nvSpPr>
          <p:cNvPr id="13" name="CuadroTexto 12">
            <a:extLst>
              <a:ext uri="{FF2B5EF4-FFF2-40B4-BE49-F238E27FC236}">
                <a16:creationId xmlns:a16="http://schemas.microsoft.com/office/drawing/2014/main" id="{E910A46E-A892-2C1B-7882-A8E0486B1F5A}"/>
              </a:ext>
            </a:extLst>
          </p:cNvPr>
          <p:cNvSpPr txBox="1"/>
          <p:nvPr/>
        </p:nvSpPr>
        <p:spPr>
          <a:xfrm>
            <a:off x="777063" y="3489209"/>
            <a:ext cx="10631651" cy="523220"/>
          </a:xfrm>
          <a:prstGeom prst="rect">
            <a:avLst/>
          </a:prstGeom>
          <a:noFill/>
        </p:spPr>
        <p:txBody>
          <a:bodyPr wrap="square" rtlCol="0">
            <a:spAutoFit/>
          </a:bodyPr>
          <a:lstStyle/>
          <a:p>
            <a:pPr algn="ctr"/>
            <a:r>
              <a:rPr lang="es-CO" sz="2800" b="1">
                <a:solidFill>
                  <a:schemeClr val="bg1">
                    <a:lumMod val="95000"/>
                  </a:schemeClr>
                </a:solidFill>
                <a:latin typeface="Source Sans Pro" panose="020B0503030403020204" pitchFamily="34" charset="0"/>
                <a:ea typeface="Source Sans Pro" panose="020B0503030403020204" pitchFamily="34" charset="0"/>
              </a:rPr>
              <a:t>la ciudad que innova con propósito</a:t>
            </a:r>
          </a:p>
        </p:txBody>
      </p:sp>
      <p:sp>
        <p:nvSpPr>
          <p:cNvPr id="14" name="Subtítulo 2">
            <a:extLst>
              <a:ext uri="{FF2B5EF4-FFF2-40B4-BE49-F238E27FC236}">
                <a16:creationId xmlns:a16="http://schemas.microsoft.com/office/drawing/2014/main" id="{80430985-F840-7158-C178-563833857FD4}"/>
              </a:ext>
            </a:extLst>
          </p:cNvPr>
          <p:cNvSpPr>
            <a:spLocks noGrp="1"/>
          </p:cNvSpPr>
          <p:nvPr>
            <p:ph type="subTitle" idx="1"/>
          </p:nvPr>
        </p:nvSpPr>
        <p:spPr>
          <a:xfrm>
            <a:off x="2040291" y="4007453"/>
            <a:ext cx="8105193" cy="927071"/>
          </a:xfrm>
        </p:spPr>
        <p:txBody>
          <a:bodyPr vert="horz" lIns="91440" tIns="45720" rIns="91440" bIns="45720" rtlCol="0" anchor="t">
            <a:normAutofit/>
          </a:bodyPr>
          <a:lstStyle/>
          <a:p>
            <a:r>
              <a:rPr lang="es-ES">
                <a:solidFill>
                  <a:schemeClr val="bg1">
                    <a:lumMod val="95000"/>
                  </a:schemeClr>
                </a:solidFill>
                <a:latin typeface="Source Sans Pro" panose="020B0503030403020204" pitchFamily="34" charset="0"/>
                <a:ea typeface="Source Sans Pro" panose="020B0503030403020204" pitchFamily="34" charset="0"/>
              </a:rPr>
              <a:t>Transformando el conocimiento en bienestar, competitividad y oportunidades para todos.</a:t>
            </a:r>
          </a:p>
        </p:txBody>
      </p:sp>
    </p:spTree>
    <p:extLst>
      <p:ext uri="{BB962C8B-B14F-4D97-AF65-F5344CB8AC3E}">
        <p14:creationId xmlns:p14="http://schemas.microsoft.com/office/powerpoint/2010/main" val="865822352"/>
      </p:ext>
    </p:extLst>
  </p:cSld>
  <p:clrMapOvr>
    <a:masterClrMapping/>
  </p:clrMapOvr>
  <mc:AlternateContent xmlns:mc="http://schemas.openxmlformats.org/markup-compatibility/2006" xmlns:p14="http://schemas.microsoft.com/office/powerpoint/2010/main">
    <mc:Choice Requires="p14">
      <p:transition spd="slow" p14:dur="1750">
        <p:fad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5BBFA5B1-5135-059E-9B60-8DFC513B9B2A}"/>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65000"/>
                    </a14:imgEffect>
                  </a14:imgLayer>
                </a14:imgProps>
              </a:ext>
              <a:ext uri="{28A0092B-C50C-407E-A947-70E740481C1C}">
                <a14:useLocalDpi xmlns:a14="http://schemas.microsoft.com/office/drawing/2010/main"/>
              </a:ext>
            </a:extLst>
          </a:blip>
          <a:srcRect/>
          <a:stretch/>
        </p:blipFill>
        <p:spPr>
          <a:xfrm>
            <a:off x="843" y="0"/>
            <a:ext cx="12195920" cy="6858000"/>
          </a:xfrm>
          <a:prstGeom prst="rect">
            <a:avLst/>
          </a:prstGeom>
        </p:spPr>
      </p:pic>
      <p:pic>
        <p:nvPicPr>
          <p:cNvPr id="9" name="Gráfico 8">
            <a:extLst>
              <a:ext uri="{FF2B5EF4-FFF2-40B4-BE49-F238E27FC236}">
                <a16:creationId xmlns:a16="http://schemas.microsoft.com/office/drawing/2014/main" id="{732897D1-D5C8-C454-DB83-E495BE019FF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89223" y="2222299"/>
            <a:ext cx="413549" cy="346227"/>
          </a:xfrm>
          <a:prstGeom prst="rect">
            <a:avLst/>
          </a:prstGeom>
        </p:spPr>
      </p:pic>
      <p:sp>
        <p:nvSpPr>
          <p:cNvPr id="3" name="CuadroTexto 2">
            <a:extLst>
              <a:ext uri="{FF2B5EF4-FFF2-40B4-BE49-F238E27FC236}">
                <a16:creationId xmlns:a16="http://schemas.microsoft.com/office/drawing/2014/main" id="{66DEB0C0-8653-75DA-0949-CFB47DC4BF22}"/>
              </a:ext>
            </a:extLst>
          </p:cNvPr>
          <p:cNvSpPr txBox="1"/>
          <p:nvPr/>
        </p:nvSpPr>
        <p:spPr>
          <a:xfrm>
            <a:off x="1293738" y="2825326"/>
            <a:ext cx="9617010" cy="1200329"/>
          </a:xfrm>
          <a:prstGeom prst="rect">
            <a:avLst/>
          </a:prstGeom>
          <a:noFill/>
        </p:spPr>
        <p:txBody>
          <a:bodyPr wrap="square" lIns="91440" tIns="45720" rIns="91440" bIns="45720" anchor="ctr">
            <a:spAutoFit/>
          </a:bodyPr>
          <a:lstStyle/>
          <a:p>
            <a:pPr algn="ctr"/>
            <a:r>
              <a:rPr lang="es-CO" sz="2400">
                <a:solidFill>
                  <a:schemeClr val="bg1"/>
                </a:solidFill>
                <a:latin typeface="Source Sans Pro"/>
                <a:ea typeface="Source Sans Pro"/>
                <a:cs typeface="+mn-lt"/>
              </a:rPr>
              <a:t>La política de datos abiertos de Medellín alcanzó un 95% de calificación, según la herramienta de evaluación del Foro Económico Mundial, siendo reconocida como una de las mejores de la región latinoamericana. </a:t>
            </a:r>
          </a:p>
        </p:txBody>
      </p:sp>
      <p:pic>
        <p:nvPicPr>
          <p:cNvPr id="4" name="Imagen 3">
            <a:extLst>
              <a:ext uri="{FF2B5EF4-FFF2-40B4-BE49-F238E27FC236}">
                <a16:creationId xmlns:a16="http://schemas.microsoft.com/office/drawing/2014/main" id="{503D6CFD-2844-DDE8-016B-B3E2676E8B8E}"/>
              </a:ext>
            </a:extLst>
          </p:cNvPr>
          <p:cNvPicPr>
            <a:picLocks noChangeAspect="1"/>
          </p:cNvPicPr>
          <p:nvPr/>
        </p:nvPicPr>
        <p:blipFill>
          <a:blip r:embed="rId5">
            <a:lum bright="100000"/>
          </a:blip>
          <a:stretch>
            <a:fillRect/>
          </a:stretch>
        </p:blipFill>
        <p:spPr>
          <a:xfrm>
            <a:off x="4373090" y="4457341"/>
            <a:ext cx="3295918" cy="682846"/>
          </a:xfrm>
          <a:prstGeom prst="rect">
            <a:avLst/>
          </a:prstGeom>
        </p:spPr>
      </p:pic>
    </p:spTree>
    <p:extLst>
      <p:ext uri="{BB962C8B-B14F-4D97-AF65-F5344CB8AC3E}">
        <p14:creationId xmlns:p14="http://schemas.microsoft.com/office/powerpoint/2010/main" val="1195354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a:extLst>
            <a:ext uri="{FF2B5EF4-FFF2-40B4-BE49-F238E27FC236}">
              <a16:creationId xmlns:a16="http://schemas.microsoft.com/office/drawing/2014/main" id="{AD22FFBB-F63F-B4CC-0C1C-B7226E9E45A1}"/>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3250D6E1-5A5B-1866-E367-8FD6FB618F3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12560" y="467998"/>
            <a:ext cx="8991830" cy="6094954"/>
          </a:xfrm>
          <a:prstGeom prst="rect">
            <a:avLst/>
          </a:prstGeom>
        </p:spPr>
      </p:pic>
      <p:grpSp>
        <p:nvGrpSpPr>
          <p:cNvPr id="7" name="Grupo 6">
            <a:extLst>
              <a:ext uri="{FF2B5EF4-FFF2-40B4-BE49-F238E27FC236}">
                <a16:creationId xmlns:a16="http://schemas.microsoft.com/office/drawing/2014/main" id="{8867CF47-B5E8-359B-1158-D1BE0606D187}"/>
              </a:ext>
            </a:extLst>
          </p:cNvPr>
          <p:cNvGrpSpPr/>
          <p:nvPr/>
        </p:nvGrpSpPr>
        <p:grpSpPr>
          <a:xfrm>
            <a:off x="0" y="-1"/>
            <a:ext cx="12192000" cy="6858000"/>
            <a:chOff x="0" y="-1"/>
            <a:chExt cx="12192000" cy="6858000"/>
          </a:xfrm>
        </p:grpSpPr>
        <p:sp>
          <p:nvSpPr>
            <p:cNvPr id="5" name="Rectángulo 4">
              <a:extLst>
                <a:ext uri="{FF2B5EF4-FFF2-40B4-BE49-F238E27FC236}">
                  <a16:creationId xmlns:a16="http://schemas.microsoft.com/office/drawing/2014/main" id="{9B00E928-D8EE-4463-8DB9-6BEEF0095361}"/>
                </a:ext>
              </a:extLst>
            </p:cNvPr>
            <p:cNvSpPr/>
            <p:nvPr/>
          </p:nvSpPr>
          <p:spPr>
            <a:xfrm>
              <a:off x="0" y="-1"/>
              <a:ext cx="12192000" cy="6858000"/>
            </a:xfrm>
            <a:prstGeom prst="rect">
              <a:avLst/>
            </a:prstGeom>
            <a:solidFill>
              <a:schemeClr val="tx1">
                <a:alpha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CuadroTexto 3">
              <a:extLst>
                <a:ext uri="{FF2B5EF4-FFF2-40B4-BE49-F238E27FC236}">
                  <a16:creationId xmlns:a16="http://schemas.microsoft.com/office/drawing/2014/main" id="{C2C5A58D-08BF-7261-84EF-5E95B0016DD0}"/>
                </a:ext>
              </a:extLst>
            </p:cNvPr>
            <p:cNvSpPr txBox="1"/>
            <p:nvPr/>
          </p:nvSpPr>
          <p:spPr>
            <a:xfrm>
              <a:off x="2257293" y="2951946"/>
              <a:ext cx="7677414" cy="954107"/>
            </a:xfrm>
            <a:prstGeom prst="rect">
              <a:avLst/>
            </a:prstGeom>
            <a:noFill/>
          </p:spPr>
          <p:txBody>
            <a:bodyPr wrap="square" anchor="ctr">
              <a:spAutoFit/>
            </a:bodyPr>
            <a:lstStyle/>
            <a:p>
              <a:pPr marL="0" indent="0" algn="ctr">
                <a:buNone/>
              </a:pPr>
              <a:r>
                <a:rPr lang="es-ES" sz="2800">
                  <a:solidFill>
                    <a:schemeClr val="bg1"/>
                  </a:solidFill>
                  <a:latin typeface="Source Sans Pro" panose="020B0503030403020204" pitchFamily="34" charset="0"/>
                  <a:ea typeface="Source Sans Pro" panose="020B0503030403020204" pitchFamily="34" charset="0"/>
                  <a:cs typeface="+mn-lt"/>
                </a:rPr>
                <a:t>Observamos el mundo, aprendemos, adaptamos y escalamos soluciones para nuestra gente.</a:t>
              </a:r>
            </a:p>
          </p:txBody>
        </p:sp>
      </p:grpSp>
    </p:spTree>
    <p:extLst>
      <p:ext uri="{BB962C8B-B14F-4D97-AF65-F5344CB8AC3E}">
        <p14:creationId xmlns:p14="http://schemas.microsoft.com/office/powerpoint/2010/main" val="2876025699"/>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8000"/>
                                        <p:tgtEl>
                                          <p:spTgt spid="7"/>
                                        </p:tgtEl>
                                      </p:cBhvr>
                                    </p:animEffect>
                                    <p:set>
                                      <p:cBhvr>
                                        <p:cTn id="7" dur="1" fill="hold">
                                          <p:stCondLst>
                                            <p:cond delay="7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FB9577DF-51DC-748C-322E-0A95535EB72C}"/>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8CAF9A85-E435-0F14-17A2-84AB9C311D4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398497" y="172147"/>
            <a:ext cx="3631260" cy="6502712"/>
          </a:xfrm>
          <a:prstGeom prst="roundRect">
            <a:avLst>
              <a:gd name="adj" fmla="val 4528"/>
            </a:avLst>
          </a:prstGeom>
        </p:spPr>
      </p:pic>
      <p:pic>
        <p:nvPicPr>
          <p:cNvPr id="12" name="Imagen 11">
            <a:extLst>
              <a:ext uri="{FF2B5EF4-FFF2-40B4-BE49-F238E27FC236}">
                <a16:creationId xmlns:a16="http://schemas.microsoft.com/office/drawing/2014/main" id="{F93FC2D2-33A3-6175-D3D2-7426A4EC1AB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612378" y="183138"/>
            <a:ext cx="3631260" cy="6502713"/>
          </a:xfrm>
          <a:prstGeom prst="roundRect">
            <a:avLst>
              <a:gd name="adj" fmla="val 6670"/>
            </a:avLst>
          </a:prstGeom>
        </p:spPr>
      </p:pic>
      <p:sp>
        <p:nvSpPr>
          <p:cNvPr id="3" name="CuadroTexto 2">
            <a:extLst>
              <a:ext uri="{FF2B5EF4-FFF2-40B4-BE49-F238E27FC236}">
                <a16:creationId xmlns:a16="http://schemas.microsoft.com/office/drawing/2014/main" id="{8C5F5AD2-6659-D8A5-F788-8F4F39BCE64A}"/>
              </a:ext>
            </a:extLst>
          </p:cNvPr>
          <p:cNvSpPr txBox="1"/>
          <p:nvPr/>
        </p:nvSpPr>
        <p:spPr>
          <a:xfrm>
            <a:off x="8737217" y="4713792"/>
            <a:ext cx="2953819"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s-ES" sz="1500" b="1">
                <a:solidFill>
                  <a:schemeClr val="bg1"/>
                </a:solidFill>
                <a:latin typeface="Source Sans Pro" panose="020B0503030403020204" pitchFamily="34" charset="0"/>
                <a:ea typeface="Source Sans Pro" panose="020B0503030403020204" pitchFamily="34" charset="0"/>
                <a:cs typeface="+mn-lt"/>
              </a:rPr>
              <a:t>Transición energética </a:t>
            </a:r>
            <a:r>
              <a:rPr lang="es-ES" sz="1500">
                <a:solidFill>
                  <a:schemeClr val="bg1"/>
                </a:solidFill>
                <a:latin typeface="Source Sans Pro" panose="020B0503030403020204" pitchFamily="34" charset="0"/>
                <a:ea typeface="Source Sans Pro" panose="020B0503030403020204" pitchFamily="34" charset="0"/>
                <a:cs typeface="+mn-lt"/>
              </a:rPr>
              <a:t>con tecnología y enfoque social.</a:t>
            </a:r>
          </a:p>
          <a:p>
            <a:pPr marL="285750" indent="-285750">
              <a:buFont typeface="Arial"/>
              <a:buChar char="•"/>
            </a:pPr>
            <a:r>
              <a:rPr lang="es-ES" sz="1500" b="1">
                <a:solidFill>
                  <a:schemeClr val="bg1"/>
                </a:solidFill>
                <a:latin typeface="Source Sans Pro" panose="020B0503030403020204" pitchFamily="34" charset="0"/>
                <a:ea typeface="Source Sans Pro" panose="020B0503030403020204" pitchFamily="34" charset="0"/>
                <a:cs typeface="+mn-lt"/>
              </a:rPr>
              <a:t>Plataforma digital </a:t>
            </a:r>
            <a:r>
              <a:rPr lang="es-ES" sz="1500">
                <a:solidFill>
                  <a:schemeClr val="bg1"/>
                </a:solidFill>
                <a:latin typeface="Source Sans Pro" panose="020B0503030403020204" pitchFamily="34" charset="0"/>
                <a:ea typeface="Source Sans Pro" panose="020B0503030403020204" pitchFamily="34" charset="0"/>
                <a:cs typeface="+mn-lt"/>
              </a:rPr>
              <a:t>educativa y participativa.</a:t>
            </a:r>
          </a:p>
          <a:p>
            <a:pPr marL="285750" indent="-285750">
              <a:buFont typeface="Arial"/>
              <a:buChar char="•"/>
            </a:pPr>
            <a:r>
              <a:rPr lang="es-ES" sz="1500" b="1">
                <a:solidFill>
                  <a:schemeClr val="bg1"/>
                </a:solidFill>
                <a:latin typeface="Source Sans Pro" panose="020B0503030403020204" pitchFamily="34" charset="0"/>
                <a:ea typeface="Source Sans Pro" panose="020B0503030403020204" pitchFamily="34" charset="0"/>
                <a:cs typeface="+mn-lt"/>
              </a:rPr>
              <a:t>Modelo replicable </a:t>
            </a:r>
            <a:r>
              <a:rPr lang="es-ES" sz="1500">
                <a:solidFill>
                  <a:schemeClr val="bg1"/>
                </a:solidFill>
                <a:latin typeface="Source Sans Pro" panose="020B0503030403020204" pitchFamily="34" charset="0"/>
                <a:ea typeface="Source Sans Pro" panose="020B0503030403020204" pitchFamily="34" charset="0"/>
                <a:cs typeface="+mn-lt"/>
              </a:rPr>
              <a:t>y escalable basado en </a:t>
            </a:r>
            <a:r>
              <a:rPr lang="es-ES" sz="1500" err="1">
                <a:solidFill>
                  <a:schemeClr val="bg1"/>
                </a:solidFill>
                <a:latin typeface="Source Sans Pro" panose="020B0503030403020204" pitchFamily="34" charset="0"/>
                <a:ea typeface="Source Sans Pro" panose="020B0503030403020204" pitchFamily="34" charset="0"/>
                <a:cs typeface="+mn-lt"/>
              </a:rPr>
              <a:t>IoT</a:t>
            </a:r>
            <a:r>
              <a:rPr lang="es-ES" sz="1500">
                <a:solidFill>
                  <a:schemeClr val="bg1"/>
                </a:solidFill>
                <a:latin typeface="Source Sans Pro" panose="020B0503030403020204" pitchFamily="34" charset="0"/>
                <a:ea typeface="Source Sans Pro" panose="020B0503030403020204" pitchFamily="34" charset="0"/>
                <a:cs typeface="+mn-lt"/>
              </a:rPr>
              <a:t>, analítica e IA.</a:t>
            </a:r>
          </a:p>
        </p:txBody>
      </p:sp>
      <p:sp>
        <p:nvSpPr>
          <p:cNvPr id="7" name="CuadroTexto 6">
            <a:extLst>
              <a:ext uri="{FF2B5EF4-FFF2-40B4-BE49-F238E27FC236}">
                <a16:creationId xmlns:a16="http://schemas.microsoft.com/office/drawing/2014/main" id="{55454F0A-C32E-8EEC-551C-27C02976D32B}"/>
              </a:ext>
            </a:extLst>
          </p:cNvPr>
          <p:cNvSpPr txBox="1"/>
          <p:nvPr/>
        </p:nvSpPr>
        <p:spPr>
          <a:xfrm>
            <a:off x="4875671" y="4713792"/>
            <a:ext cx="3135570" cy="1477328"/>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285750" indent="-285750">
              <a:buFont typeface="Arial"/>
              <a:buChar char="•"/>
            </a:pPr>
            <a:r>
              <a:rPr lang="es-ES" sz="1500" b="1">
                <a:solidFill>
                  <a:schemeClr val="bg1"/>
                </a:solidFill>
                <a:latin typeface="Source Sans Pro" panose="020B0503030403020204" pitchFamily="34" charset="0"/>
                <a:ea typeface="Source Sans Pro" panose="020B0503030403020204" pitchFamily="34" charset="0"/>
                <a:cs typeface="+mn-lt"/>
              </a:rPr>
              <a:t>Incorporación</a:t>
            </a:r>
            <a:r>
              <a:rPr lang="es-ES" sz="1500">
                <a:solidFill>
                  <a:schemeClr val="bg1"/>
                </a:solidFill>
                <a:latin typeface="Source Sans Pro" panose="020B0503030403020204" pitchFamily="34" charset="0"/>
                <a:ea typeface="Source Sans Pro" panose="020B0503030403020204" pitchFamily="34" charset="0"/>
                <a:cs typeface="+mn-lt"/>
              </a:rPr>
              <a:t> de tecnologías 4.0 para la gestión ambiental.</a:t>
            </a:r>
          </a:p>
          <a:p>
            <a:pPr marL="285750" indent="-285750">
              <a:buFont typeface="Arial"/>
              <a:buChar char="•"/>
            </a:pPr>
            <a:r>
              <a:rPr lang="es-ES" sz="1500" b="1">
                <a:solidFill>
                  <a:schemeClr val="bg1"/>
                </a:solidFill>
                <a:latin typeface="Source Sans Pro" panose="020B0503030403020204" pitchFamily="34" charset="0"/>
                <a:ea typeface="Source Sans Pro" panose="020B0503030403020204" pitchFamily="34" charset="0"/>
                <a:cs typeface="+mn-lt"/>
              </a:rPr>
              <a:t>Enfoque abierto</a:t>
            </a:r>
            <a:r>
              <a:rPr lang="es-ES" sz="1500">
                <a:solidFill>
                  <a:schemeClr val="bg1"/>
                </a:solidFill>
                <a:latin typeface="Source Sans Pro" panose="020B0503030403020204" pitchFamily="34" charset="0"/>
                <a:ea typeface="Source Sans Pro" panose="020B0503030403020204" pitchFamily="34" charset="0"/>
                <a:cs typeface="+mn-lt"/>
              </a:rPr>
              <a:t>, escalable e interoperable.</a:t>
            </a:r>
          </a:p>
          <a:p>
            <a:pPr marL="285750" indent="-285750">
              <a:buFont typeface="Arial"/>
              <a:buChar char="•"/>
            </a:pPr>
            <a:r>
              <a:rPr lang="es-ES" sz="1500" b="1">
                <a:solidFill>
                  <a:schemeClr val="bg1"/>
                </a:solidFill>
                <a:latin typeface="Source Sans Pro" panose="020B0503030403020204" pitchFamily="34" charset="0"/>
                <a:ea typeface="Source Sans Pro" panose="020B0503030403020204" pitchFamily="34" charset="0"/>
                <a:cs typeface="+mn-lt"/>
              </a:rPr>
              <a:t>Fortalecimiento</a:t>
            </a:r>
            <a:r>
              <a:rPr lang="es-ES" sz="1500">
                <a:solidFill>
                  <a:schemeClr val="bg1"/>
                </a:solidFill>
                <a:latin typeface="Source Sans Pro" panose="020B0503030403020204" pitchFamily="34" charset="0"/>
                <a:ea typeface="Source Sans Pro" panose="020B0503030403020204" pitchFamily="34" charset="0"/>
                <a:cs typeface="+mn-lt"/>
              </a:rPr>
              <a:t> de capacidades y apropiación del conocimiento.</a:t>
            </a:r>
            <a:endParaRPr lang="es-ES" sz="1500">
              <a:solidFill>
                <a:schemeClr val="bg1"/>
              </a:solidFill>
              <a:latin typeface="Source Sans Pro" panose="020B0503030403020204" pitchFamily="34" charset="0"/>
              <a:ea typeface="Source Sans Pro" panose="020B0503030403020204" pitchFamily="34" charset="0"/>
            </a:endParaRPr>
          </a:p>
        </p:txBody>
      </p:sp>
      <p:sp>
        <p:nvSpPr>
          <p:cNvPr id="25" name="CuadroTexto 24">
            <a:extLst>
              <a:ext uri="{FF2B5EF4-FFF2-40B4-BE49-F238E27FC236}">
                <a16:creationId xmlns:a16="http://schemas.microsoft.com/office/drawing/2014/main" id="{9934889C-C766-5548-FE72-3C78491590B7}"/>
              </a:ext>
            </a:extLst>
          </p:cNvPr>
          <p:cNvSpPr txBox="1"/>
          <p:nvPr/>
        </p:nvSpPr>
        <p:spPr>
          <a:xfrm>
            <a:off x="1311278" y="2212558"/>
            <a:ext cx="2597377" cy="1043020"/>
          </a:xfrm>
          <a:prstGeom prst="rect">
            <a:avLst/>
          </a:prstGeom>
          <a:noFill/>
        </p:spPr>
        <p:txBody>
          <a:bodyPr wrap="square" lIns="91416" tIns="45709" rIns="91416" bIns="45709" rtlCol="0" anchor="t">
            <a:spAutoFit/>
          </a:bodyPr>
          <a:lstStyle/>
          <a:p>
            <a:pPr defTabSz="914165">
              <a:lnSpc>
                <a:spcPts val="3720"/>
              </a:lnSpc>
            </a:pPr>
            <a:r>
              <a:rPr lang="es-MX" sz="3600" b="1">
                <a:solidFill>
                  <a:schemeClr val="accent3"/>
                </a:solidFill>
                <a:latin typeface="Source Sans Pro"/>
                <a:ea typeface="Source Sans Pro"/>
              </a:rPr>
              <a:t>Retos</a:t>
            </a:r>
          </a:p>
          <a:p>
            <a:pPr defTabSz="914165">
              <a:lnSpc>
                <a:spcPts val="3720"/>
              </a:lnSpc>
            </a:pPr>
            <a:r>
              <a:rPr lang="es-MX" sz="3600" b="1">
                <a:solidFill>
                  <a:schemeClr val="accent3"/>
                </a:solidFill>
                <a:latin typeface="Source Sans Pro"/>
                <a:ea typeface="Source Sans Pro"/>
              </a:rPr>
              <a:t>de ciudad</a:t>
            </a:r>
          </a:p>
        </p:txBody>
      </p:sp>
      <p:grpSp>
        <p:nvGrpSpPr>
          <p:cNvPr id="26" name="Grupo 25">
            <a:extLst>
              <a:ext uri="{FF2B5EF4-FFF2-40B4-BE49-F238E27FC236}">
                <a16:creationId xmlns:a16="http://schemas.microsoft.com/office/drawing/2014/main" id="{7B1E44B1-D6F7-EF2C-3A90-65DB693CA8DC}"/>
              </a:ext>
            </a:extLst>
          </p:cNvPr>
          <p:cNvGrpSpPr/>
          <p:nvPr/>
        </p:nvGrpSpPr>
        <p:grpSpPr>
          <a:xfrm>
            <a:off x="1372468" y="1559464"/>
            <a:ext cx="567337" cy="567337"/>
            <a:chOff x="10331668" y="4789450"/>
            <a:chExt cx="567558" cy="567558"/>
          </a:xfrm>
        </p:grpSpPr>
        <p:sp>
          <p:nvSpPr>
            <p:cNvPr id="27" name="Elipse 26">
              <a:extLst>
                <a:ext uri="{FF2B5EF4-FFF2-40B4-BE49-F238E27FC236}">
                  <a16:creationId xmlns:a16="http://schemas.microsoft.com/office/drawing/2014/main" id="{51F17A59-1578-D35B-553E-53B296F4E1A6}"/>
                </a:ext>
              </a:extLst>
            </p:cNvPr>
            <p:cNvSpPr/>
            <p:nvPr/>
          </p:nvSpPr>
          <p:spPr>
            <a:xfrm>
              <a:off x="10331668" y="4789450"/>
              <a:ext cx="567558" cy="56755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65"/>
              <a:endParaRPr lang="es-CO" sz="1400">
                <a:solidFill>
                  <a:srgbClr val="FFFFFF"/>
                </a:solidFill>
                <a:latin typeface="Arial"/>
              </a:endParaRPr>
            </a:p>
          </p:txBody>
        </p:sp>
        <p:pic>
          <p:nvPicPr>
            <p:cNvPr id="28" name="Gráfico 27">
              <a:extLst>
                <a:ext uri="{FF2B5EF4-FFF2-40B4-BE49-F238E27FC236}">
                  <a16:creationId xmlns:a16="http://schemas.microsoft.com/office/drawing/2014/main" id="{61BE1B72-70AF-9163-F7F7-7896C721702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443997" y="4930354"/>
              <a:ext cx="342900" cy="285750"/>
            </a:xfrm>
            <a:prstGeom prst="rect">
              <a:avLst/>
            </a:prstGeom>
          </p:spPr>
        </p:pic>
      </p:grpSp>
      <p:sp>
        <p:nvSpPr>
          <p:cNvPr id="2" name="CuadroTexto 3">
            <a:extLst>
              <a:ext uri="{FF2B5EF4-FFF2-40B4-BE49-F238E27FC236}">
                <a16:creationId xmlns:a16="http://schemas.microsoft.com/office/drawing/2014/main" id="{156F8DBC-3F88-B520-7F27-2A43ACFC6C35}"/>
              </a:ext>
            </a:extLst>
          </p:cNvPr>
          <p:cNvSpPr txBox="1"/>
          <p:nvPr/>
        </p:nvSpPr>
        <p:spPr>
          <a:xfrm>
            <a:off x="1311278" y="3589959"/>
            <a:ext cx="2962379" cy="908390"/>
          </a:xfrm>
          <a:prstGeom prst="rect">
            <a:avLst/>
          </a:prstGeom>
          <a:noFill/>
        </p:spPr>
        <p:txBody>
          <a:bodyPr wrap="square">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3060"/>
              </a:lnSpc>
            </a:pPr>
            <a:r>
              <a:rPr lang="es-ES" sz="3600" b="1">
                <a:solidFill>
                  <a:srgbClr val="FFFFFF"/>
                </a:solidFill>
                <a:latin typeface="Source Sans Pro" panose="020B0503030403020204" pitchFamily="34" charset="0"/>
                <a:ea typeface="Source Sans Pro" panose="020B0503030403020204" pitchFamily="34" charset="0"/>
              </a:rPr>
              <a:t>1.000</a:t>
            </a:r>
          </a:p>
          <a:p>
            <a:pPr>
              <a:lnSpc>
                <a:spcPts val="3060"/>
              </a:lnSpc>
            </a:pPr>
            <a:r>
              <a:rPr lang="es-ES" sz="3600" b="1">
                <a:solidFill>
                  <a:srgbClr val="FFFFFF"/>
                </a:solidFill>
                <a:latin typeface="Source Sans Pro" panose="020B0503030403020204" pitchFamily="34" charset="0"/>
                <a:ea typeface="Source Sans Pro" panose="020B0503030403020204" pitchFamily="34" charset="0"/>
              </a:rPr>
              <a:t>millones</a:t>
            </a:r>
            <a:endParaRPr lang="es-CO" sz="3600" b="1">
              <a:solidFill>
                <a:srgbClr val="FFFFFF"/>
              </a:solidFill>
              <a:latin typeface="Source Sans Pro" panose="020B0503030403020204" pitchFamily="34" charset="0"/>
              <a:ea typeface="Source Sans Pro" panose="020B0503030403020204" pitchFamily="34" charset="0"/>
            </a:endParaRPr>
          </a:p>
        </p:txBody>
      </p:sp>
      <p:sp>
        <p:nvSpPr>
          <p:cNvPr id="4" name="CuadroTexto 4">
            <a:extLst>
              <a:ext uri="{FF2B5EF4-FFF2-40B4-BE49-F238E27FC236}">
                <a16:creationId xmlns:a16="http://schemas.microsoft.com/office/drawing/2014/main" id="{D4C860C4-CCC6-AE18-FF1A-B4A719790AEA}"/>
              </a:ext>
            </a:extLst>
          </p:cNvPr>
          <p:cNvSpPr txBox="1"/>
          <p:nvPr/>
        </p:nvSpPr>
        <p:spPr>
          <a:xfrm>
            <a:off x="1344599" y="4498349"/>
            <a:ext cx="2342314" cy="954107"/>
          </a:xfrm>
          <a:prstGeom prst="rect">
            <a:avLst/>
          </a:prstGeom>
          <a:noFill/>
        </p:spPr>
        <p:txBody>
          <a:bodyPr wrap="square">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s-ES" sz="2000" b="1">
                <a:solidFill>
                  <a:srgbClr val="FFFFFF"/>
                </a:solidFill>
                <a:latin typeface="Source Sans Pro" panose="020B0503030403020204" pitchFamily="34" charset="0"/>
                <a:ea typeface="Source Sans Pro" panose="020B0503030403020204" pitchFamily="34" charset="0"/>
              </a:rPr>
              <a:t>Implementados</a:t>
            </a:r>
            <a:br>
              <a:rPr lang="es-ES">
                <a:solidFill>
                  <a:srgbClr val="FFFFFF"/>
                </a:solidFill>
                <a:latin typeface="Source Sans Pro" panose="020B0503030403020204" pitchFamily="34" charset="0"/>
                <a:ea typeface="Source Sans Pro" panose="020B0503030403020204" pitchFamily="34" charset="0"/>
              </a:rPr>
            </a:br>
            <a:r>
              <a:rPr lang="es-ES">
                <a:solidFill>
                  <a:srgbClr val="FFFFFF"/>
                </a:solidFill>
                <a:latin typeface="Source Sans Pro" panose="020B0503030403020204" pitchFamily="34" charset="0"/>
                <a:ea typeface="Source Sans Pro" panose="020B0503030403020204" pitchFamily="34" charset="0"/>
              </a:rPr>
              <a:t>S</a:t>
            </a:r>
            <a:r>
              <a:rPr lang="es-ES" sz="1800">
                <a:solidFill>
                  <a:srgbClr val="FFFFFF"/>
                </a:solidFill>
                <a:latin typeface="Source Sans Pro" panose="020B0503030403020204" pitchFamily="34" charset="0"/>
                <a:ea typeface="Source Sans Pro" panose="020B0503030403020204" pitchFamily="34" charset="0"/>
              </a:rPr>
              <a:t>oluciones</a:t>
            </a:r>
            <a:r>
              <a:rPr lang="es-ES">
                <a:solidFill>
                  <a:srgbClr val="FFFFFF"/>
                </a:solidFill>
                <a:latin typeface="Source Sans Pro" panose="020B0503030403020204" pitchFamily="34" charset="0"/>
                <a:ea typeface="Source Sans Pro" panose="020B0503030403020204" pitchFamily="34" charset="0"/>
              </a:rPr>
              <a:t> </a:t>
            </a:r>
            <a:r>
              <a:rPr lang="es-ES" sz="1800">
                <a:solidFill>
                  <a:srgbClr val="FFFFFF"/>
                </a:solidFill>
                <a:latin typeface="Source Sans Pro" panose="020B0503030403020204" pitchFamily="34" charset="0"/>
                <a:ea typeface="Source Sans Pro" panose="020B0503030403020204" pitchFamily="34" charset="0"/>
              </a:rPr>
              <a:t>a desafíos de ciudad </a:t>
            </a:r>
          </a:p>
        </p:txBody>
      </p:sp>
    </p:spTree>
    <p:extLst>
      <p:ext uri="{BB962C8B-B14F-4D97-AF65-F5344CB8AC3E}">
        <p14:creationId xmlns:p14="http://schemas.microsoft.com/office/powerpoint/2010/main" val="39616365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F5E14-6E80-C6F0-AB78-8AFD2DE20097}"/>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66CEA703-412C-AA21-EA32-0940E9E5BA5B}"/>
              </a:ext>
            </a:extLst>
          </p:cNvPr>
          <p:cNvPicPr>
            <a:picLocks noChangeAspect="1"/>
          </p:cNvPicPr>
          <p:nvPr/>
        </p:nvPicPr>
        <p:blipFill>
          <a:blip r:embed="rId2" cstate="screen">
            <a:extLst>
              <a:ext uri="{BEBA8EAE-BF5A-486C-A8C5-ECC9F3942E4B}">
                <a14:imgProps xmlns:a14="http://schemas.microsoft.com/office/drawing/2010/main">
                  <a14:imgLayer r:embed="rId3">
                    <a14:imgEffect>
                      <a14:colorTemperature colorTemp="5676"/>
                    </a14:imgEffect>
                    <a14:imgEffect>
                      <a14:brightnessContrast bright="-62000" contrast="16000"/>
                    </a14:imgEffect>
                  </a14:imgLayer>
                </a14:imgProps>
              </a:ext>
              <a:ext uri="{28A0092B-C50C-407E-A947-70E740481C1C}">
                <a14:useLocalDpi xmlns:a14="http://schemas.microsoft.com/office/drawing/2010/main"/>
              </a:ext>
            </a:extLst>
          </a:blip>
          <a:srcRect/>
          <a:stretch/>
        </p:blipFill>
        <p:spPr>
          <a:xfrm>
            <a:off x="6367147" y="3427277"/>
            <a:ext cx="5824852" cy="3456068"/>
          </a:xfrm>
          <a:prstGeom prst="rect">
            <a:avLst/>
          </a:prstGeom>
        </p:spPr>
      </p:pic>
      <p:pic>
        <p:nvPicPr>
          <p:cNvPr id="21" name="Imagen 20">
            <a:extLst>
              <a:ext uri="{FF2B5EF4-FFF2-40B4-BE49-F238E27FC236}">
                <a16:creationId xmlns:a16="http://schemas.microsoft.com/office/drawing/2014/main" id="{64C22DD2-FF6C-0BA7-9648-1093418637A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66000"/>
                    </a14:imgEffect>
                  </a14:imgLayer>
                </a14:imgProps>
              </a:ext>
              <a:ext uri="{28A0092B-C50C-407E-A947-70E740481C1C}">
                <a14:useLocalDpi xmlns:a14="http://schemas.microsoft.com/office/drawing/2010/main"/>
              </a:ext>
            </a:extLst>
          </a:blip>
          <a:srcRect/>
          <a:stretch/>
        </p:blipFill>
        <p:spPr>
          <a:xfrm>
            <a:off x="6286435" y="447"/>
            <a:ext cx="5905565" cy="3426829"/>
          </a:xfrm>
          <a:prstGeom prst="rect">
            <a:avLst/>
          </a:prstGeom>
        </p:spPr>
      </p:pic>
      <p:pic>
        <p:nvPicPr>
          <p:cNvPr id="17" name="Imagen 16">
            <a:extLst>
              <a:ext uri="{FF2B5EF4-FFF2-40B4-BE49-F238E27FC236}">
                <a16:creationId xmlns:a16="http://schemas.microsoft.com/office/drawing/2014/main" id="{0248510A-9158-9E47-AA88-F7DE4082F12B}"/>
              </a:ext>
            </a:extLst>
          </p:cNvPr>
          <p:cNvPicPr>
            <a:picLocks noChangeAspect="1"/>
          </p:cNvPicPr>
          <p:nvPr/>
        </p:nvPicPr>
        <p:blipFill>
          <a:blip r:embed="rId6" cstate="screen">
            <a:extLst>
              <a:ext uri="{BEBA8EAE-BF5A-486C-A8C5-ECC9F3942E4B}">
                <a14:imgProps xmlns:a14="http://schemas.microsoft.com/office/drawing/2010/main">
                  <a14:imgLayer r:embed="rId7">
                    <a14:imgEffect>
                      <a14:brightnessContrast bright="-60000"/>
                    </a14:imgEffect>
                  </a14:imgLayer>
                </a14:imgProps>
              </a:ext>
              <a:ext uri="{28A0092B-C50C-407E-A947-70E740481C1C}">
                <a14:useLocalDpi xmlns:a14="http://schemas.microsoft.com/office/drawing/2010/main"/>
              </a:ext>
            </a:extLst>
          </a:blip>
          <a:srcRect/>
          <a:stretch/>
        </p:blipFill>
        <p:spPr>
          <a:xfrm>
            <a:off x="0" y="481647"/>
            <a:ext cx="6367147" cy="6375905"/>
          </a:xfrm>
          <a:prstGeom prst="rect">
            <a:avLst/>
          </a:prstGeom>
        </p:spPr>
      </p:pic>
      <p:sp>
        <p:nvSpPr>
          <p:cNvPr id="11" name="CuadroTexto 10">
            <a:extLst>
              <a:ext uri="{FF2B5EF4-FFF2-40B4-BE49-F238E27FC236}">
                <a16:creationId xmlns:a16="http://schemas.microsoft.com/office/drawing/2014/main" id="{45AF3D48-501C-B026-8D28-D329FDA3D5E4}"/>
              </a:ext>
            </a:extLst>
          </p:cNvPr>
          <p:cNvSpPr txBox="1"/>
          <p:nvPr/>
        </p:nvSpPr>
        <p:spPr>
          <a:xfrm>
            <a:off x="3726388" y="1357366"/>
            <a:ext cx="2323018" cy="830889"/>
          </a:xfrm>
          <a:prstGeom prst="rect">
            <a:avLst/>
          </a:prstGeom>
          <a:noFill/>
        </p:spPr>
        <p:txBody>
          <a:bodyPr wrap="square">
            <a:spAutoFit/>
          </a:bodyPr>
          <a:lstStyle/>
          <a:p>
            <a:pPr algn="r"/>
            <a:r>
              <a:rPr lang="en-US" sz="1600">
                <a:solidFill>
                  <a:schemeClr val="bg1"/>
                </a:solidFill>
                <a:latin typeface="Source Sans Pro" panose="020B0503030403020204" pitchFamily="34" charset="0"/>
                <a:ea typeface="Source Sans Pro" panose="020B0503030403020204" pitchFamily="34" charset="0"/>
                <a:cs typeface="Source Sans Pro"/>
              </a:rPr>
              <a:t>Ruta para la </a:t>
            </a:r>
            <a:r>
              <a:rPr lang="en-US" sz="1600" err="1">
                <a:solidFill>
                  <a:schemeClr val="bg1"/>
                </a:solidFill>
                <a:latin typeface="Source Sans Pro" panose="020B0503030403020204" pitchFamily="34" charset="0"/>
                <a:ea typeface="Source Sans Pro" panose="020B0503030403020204" pitchFamily="34" charset="0"/>
                <a:cs typeface="Source Sans Pro"/>
              </a:rPr>
              <a:t>apropiación</a:t>
            </a:r>
            <a:r>
              <a:rPr lang="en-US" sz="1600">
                <a:solidFill>
                  <a:schemeClr val="bg1"/>
                </a:solidFill>
                <a:latin typeface="Source Sans Pro" panose="020B0503030403020204" pitchFamily="34" charset="0"/>
                <a:ea typeface="Source Sans Pro" panose="020B0503030403020204" pitchFamily="34" charset="0"/>
                <a:cs typeface="Source Sans Pro"/>
              </a:rPr>
              <a:t> social de la </a:t>
            </a:r>
            <a:r>
              <a:rPr lang="en-US" sz="1600" err="1">
                <a:solidFill>
                  <a:schemeClr val="bg1"/>
                </a:solidFill>
                <a:latin typeface="Source Sans Pro" panose="020B0503030403020204" pitchFamily="34" charset="0"/>
                <a:ea typeface="Source Sans Pro" panose="020B0503030403020204" pitchFamily="34" charset="0"/>
                <a:cs typeface="Source Sans Pro"/>
              </a:rPr>
              <a:t>CTi</a:t>
            </a:r>
            <a:r>
              <a:rPr lang="en-US" sz="1600">
                <a:solidFill>
                  <a:schemeClr val="bg1"/>
                </a:solidFill>
                <a:latin typeface="Source Sans Pro" panose="020B0503030403020204" pitchFamily="34" charset="0"/>
                <a:ea typeface="Source Sans Pro" panose="020B0503030403020204" pitchFamily="34" charset="0"/>
                <a:cs typeface="Source Sans Pro"/>
              </a:rPr>
              <a:t> </a:t>
            </a:r>
            <a:r>
              <a:rPr lang="en-US" sz="1600" err="1">
                <a:solidFill>
                  <a:schemeClr val="bg1"/>
                </a:solidFill>
                <a:latin typeface="Source Sans Pro" panose="020B0503030403020204" pitchFamily="34" charset="0"/>
                <a:ea typeface="Source Sans Pro" panose="020B0503030403020204" pitchFamily="34" charset="0"/>
                <a:cs typeface="Source Sans Pro"/>
              </a:rPr>
              <a:t>en</a:t>
            </a:r>
            <a:r>
              <a:rPr lang="en-US" sz="1600">
                <a:solidFill>
                  <a:schemeClr val="bg1"/>
                </a:solidFill>
                <a:latin typeface="Source Sans Pro" panose="020B0503030403020204" pitchFamily="34" charset="0"/>
                <a:ea typeface="Source Sans Pro" panose="020B0503030403020204" pitchFamily="34" charset="0"/>
                <a:cs typeface="Source Sans Pro"/>
              </a:rPr>
              <a:t> la ZTE - </a:t>
            </a:r>
            <a:r>
              <a:rPr lang="en-US" sz="1600" err="1">
                <a:solidFill>
                  <a:schemeClr val="bg1"/>
                </a:solidFill>
                <a:latin typeface="Source Sans Pro" panose="020B0503030403020204" pitchFamily="34" charset="0"/>
                <a:ea typeface="Source Sans Pro" panose="020B0503030403020204" pitchFamily="34" charset="0"/>
                <a:cs typeface="Source Sans Pro"/>
              </a:rPr>
              <a:t>FutuMed</a:t>
            </a:r>
            <a:endParaRPr lang="en-US" sz="1600">
              <a:solidFill>
                <a:schemeClr val="bg1"/>
              </a:solidFill>
              <a:highlight>
                <a:srgbClr val="FFFF00"/>
              </a:highlight>
              <a:latin typeface="Source Sans Pro" panose="020B0503030403020204" pitchFamily="34" charset="0"/>
              <a:ea typeface="Source Sans Pro" panose="020B0503030403020204" pitchFamily="34" charset="0"/>
              <a:cs typeface="Source Sans Pro"/>
            </a:endParaRPr>
          </a:p>
        </p:txBody>
      </p:sp>
      <p:sp>
        <p:nvSpPr>
          <p:cNvPr id="19" name="CuadroTexto 18">
            <a:extLst>
              <a:ext uri="{FF2B5EF4-FFF2-40B4-BE49-F238E27FC236}">
                <a16:creationId xmlns:a16="http://schemas.microsoft.com/office/drawing/2014/main" id="{FBB21107-A05B-26CF-FA0E-3C74DCF29EC3}"/>
              </a:ext>
            </a:extLst>
          </p:cNvPr>
          <p:cNvSpPr txBox="1"/>
          <p:nvPr/>
        </p:nvSpPr>
        <p:spPr>
          <a:xfrm>
            <a:off x="3454164" y="863423"/>
            <a:ext cx="2636801" cy="523220"/>
          </a:xfrm>
          <a:prstGeom prst="rect">
            <a:avLst/>
          </a:prstGeom>
          <a:noFill/>
        </p:spPr>
        <p:txBody>
          <a:bodyPr wrap="square" lIns="91440" tIns="45720" rIns="91440" bIns="45720" anchor="ctr">
            <a:spAutoFit/>
          </a:bodyPr>
          <a:lstStyle/>
          <a:p>
            <a:pPr algn="r"/>
            <a:r>
              <a:rPr lang="en-US" sz="2800" b="1" err="1">
                <a:solidFill>
                  <a:schemeClr val="accent3"/>
                </a:solidFill>
                <a:latin typeface="Source Sans Pro" panose="020B0503030403020204" pitchFamily="34" charset="0"/>
                <a:ea typeface="Source Sans Pro" panose="020B0503030403020204" pitchFamily="34" charset="0"/>
                <a:cs typeface="Source Sans Pro"/>
              </a:rPr>
              <a:t>Experimento</a:t>
            </a:r>
            <a:r>
              <a:rPr lang="en-US" sz="2800" b="1">
                <a:solidFill>
                  <a:schemeClr val="accent3"/>
                </a:solidFill>
                <a:latin typeface="Source Sans Pro" panose="020B0503030403020204" pitchFamily="34" charset="0"/>
                <a:ea typeface="Source Sans Pro" panose="020B0503030403020204" pitchFamily="34" charset="0"/>
                <a:cs typeface="Source Sans Pro"/>
              </a:rPr>
              <a:t> 1 </a:t>
            </a:r>
            <a:endParaRPr lang="es-CO" sz="2800" b="1">
              <a:solidFill>
                <a:schemeClr val="accent3"/>
              </a:solidFill>
              <a:latin typeface="Source Sans Pro" panose="020B0503030403020204" pitchFamily="34" charset="0"/>
              <a:ea typeface="Source Sans Pro" panose="020B0503030403020204" pitchFamily="34" charset="0"/>
            </a:endParaRPr>
          </a:p>
        </p:txBody>
      </p:sp>
      <p:sp>
        <p:nvSpPr>
          <p:cNvPr id="22" name="CuadroTexto 21">
            <a:extLst>
              <a:ext uri="{FF2B5EF4-FFF2-40B4-BE49-F238E27FC236}">
                <a16:creationId xmlns:a16="http://schemas.microsoft.com/office/drawing/2014/main" id="{9EBC2947-74B8-21B4-54EA-04AD7277285E}"/>
              </a:ext>
            </a:extLst>
          </p:cNvPr>
          <p:cNvSpPr txBox="1"/>
          <p:nvPr/>
        </p:nvSpPr>
        <p:spPr>
          <a:xfrm>
            <a:off x="9933710" y="1357366"/>
            <a:ext cx="1863854" cy="1077218"/>
          </a:xfrm>
          <a:prstGeom prst="rect">
            <a:avLst/>
          </a:prstGeom>
          <a:noFill/>
        </p:spPr>
        <p:txBody>
          <a:bodyPr wrap="square" lIns="91440" tIns="45720" rIns="91440" bIns="45720" anchor="t">
            <a:spAutoFit/>
          </a:bodyPr>
          <a:lstStyle/>
          <a:p>
            <a:pPr algn="r"/>
            <a:r>
              <a:rPr lang="en-US" sz="1600">
                <a:solidFill>
                  <a:schemeClr val="bg1"/>
                </a:solidFill>
                <a:latin typeface="Source Sans Pro"/>
                <a:ea typeface="Source Sans Pro"/>
              </a:rPr>
              <a:t>Retrofit: </a:t>
            </a:r>
            <a:r>
              <a:rPr lang="en-US" sz="1600" err="1">
                <a:solidFill>
                  <a:schemeClr val="bg1"/>
                </a:solidFill>
                <a:latin typeface="Source Sans Pro"/>
                <a:ea typeface="Source Sans Pro"/>
              </a:rPr>
              <a:t>Reconversión</a:t>
            </a:r>
            <a:r>
              <a:rPr lang="en-US" sz="1600">
                <a:solidFill>
                  <a:schemeClr val="bg1"/>
                </a:solidFill>
                <a:latin typeface="Source Sans Pro"/>
                <a:ea typeface="Source Sans Pro"/>
              </a:rPr>
              <a:t> de un bus de </a:t>
            </a:r>
            <a:r>
              <a:rPr lang="en-US" sz="1600" err="1">
                <a:solidFill>
                  <a:schemeClr val="bg1"/>
                </a:solidFill>
                <a:latin typeface="Source Sans Pro"/>
                <a:ea typeface="Source Sans Pro"/>
              </a:rPr>
              <a:t>combustión</a:t>
            </a:r>
            <a:r>
              <a:rPr lang="en-US" sz="1600">
                <a:solidFill>
                  <a:schemeClr val="bg1"/>
                </a:solidFill>
                <a:latin typeface="Source Sans Pro"/>
                <a:ea typeface="Source Sans Pro"/>
              </a:rPr>
              <a:t> a </a:t>
            </a:r>
            <a:r>
              <a:rPr lang="en-US" sz="1600" err="1">
                <a:solidFill>
                  <a:schemeClr val="bg1"/>
                </a:solidFill>
                <a:latin typeface="Source Sans Pro"/>
                <a:ea typeface="Source Sans Pro"/>
              </a:rPr>
              <a:t>eléctrico</a:t>
            </a:r>
            <a:endParaRPr lang="en-US" sz="1600">
              <a:solidFill>
                <a:schemeClr val="bg1"/>
              </a:solidFill>
              <a:latin typeface="Source Sans Pro"/>
              <a:ea typeface="Source Sans Pro"/>
            </a:endParaRPr>
          </a:p>
        </p:txBody>
      </p:sp>
      <p:sp>
        <p:nvSpPr>
          <p:cNvPr id="23" name="CuadroTexto 22">
            <a:extLst>
              <a:ext uri="{FF2B5EF4-FFF2-40B4-BE49-F238E27FC236}">
                <a16:creationId xmlns:a16="http://schemas.microsoft.com/office/drawing/2014/main" id="{1D118603-9D2F-082C-6D0A-FA5ACAAB3D9C}"/>
              </a:ext>
            </a:extLst>
          </p:cNvPr>
          <p:cNvSpPr txBox="1"/>
          <p:nvPr/>
        </p:nvSpPr>
        <p:spPr>
          <a:xfrm>
            <a:off x="9199418" y="863423"/>
            <a:ext cx="2639705" cy="523220"/>
          </a:xfrm>
          <a:prstGeom prst="rect">
            <a:avLst/>
          </a:prstGeom>
          <a:noFill/>
        </p:spPr>
        <p:txBody>
          <a:bodyPr wrap="square" anchor="ctr">
            <a:spAutoFit/>
          </a:bodyPr>
          <a:lstStyle/>
          <a:p>
            <a:pPr algn="r"/>
            <a:r>
              <a:rPr lang="en-US" sz="2800" b="1" err="1">
                <a:solidFill>
                  <a:schemeClr val="accent3"/>
                </a:solidFill>
                <a:latin typeface="Source Sans Pro" panose="020B0503030403020204" pitchFamily="34" charset="0"/>
                <a:ea typeface="Source Sans Pro" panose="020B0503030403020204" pitchFamily="34" charset="0"/>
                <a:cs typeface="Source Sans Pro"/>
              </a:rPr>
              <a:t>Experimento</a:t>
            </a:r>
            <a:r>
              <a:rPr lang="en-US" sz="2800" b="1">
                <a:solidFill>
                  <a:schemeClr val="accent3"/>
                </a:solidFill>
                <a:latin typeface="Source Sans Pro" panose="020B0503030403020204" pitchFamily="34" charset="0"/>
                <a:ea typeface="Source Sans Pro" panose="020B0503030403020204" pitchFamily="34" charset="0"/>
                <a:cs typeface="Source Sans Pro"/>
              </a:rPr>
              <a:t> 2 </a:t>
            </a:r>
            <a:endParaRPr lang="es-CO" sz="2800" b="1">
              <a:solidFill>
                <a:schemeClr val="accent3"/>
              </a:solidFill>
              <a:latin typeface="Source Sans Pro" panose="020B0503030403020204" pitchFamily="34" charset="0"/>
              <a:ea typeface="Source Sans Pro" panose="020B0503030403020204" pitchFamily="34" charset="0"/>
            </a:endParaRPr>
          </a:p>
        </p:txBody>
      </p:sp>
      <p:sp>
        <p:nvSpPr>
          <p:cNvPr id="24" name="Rectángulo 23">
            <a:extLst>
              <a:ext uri="{FF2B5EF4-FFF2-40B4-BE49-F238E27FC236}">
                <a16:creationId xmlns:a16="http://schemas.microsoft.com/office/drawing/2014/main" id="{4CC47EBE-A684-F4CC-92A8-1B6E17C226E3}"/>
              </a:ext>
            </a:extLst>
          </p:cNvPr>
          <p:cNvSpPr/>
          <p:nvPr/>
        </p:nvSpPr>
        <p:spPr>
          <a:xfrm>
            <a:off x="0" y="447"/>
            <a:ext cx="12192000" cy="481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i="1" err="1">
                <a:solidFill>
                  <a:schemeClr val="tx1">
                    <a:lumMod val="95000"/>
                    <a:lumOff val="5000"/>
                  </a:schemeClr>
                </a:solidFill>
                <a:latin typeface="Source Sans Pro"/>
                <a:ea typeface="Source Sans Pro"/>
              </a:rPr>
              <a:t>FutuMed</a:t>
            </a:r>
            <a:r>
              <a:rPr lang="en-US" sz="1400" i="1">
                <a:solidFill>
                  <a:schemeClr val="tx1">
                    <a:lumMod val="95000"/>
                    <a:lumOff val="5000"/>
                  </a:schemeClr>
                </a:solidFill>
                <a:latin typeface="Source Sans Pro"/>
                <a:ea typeface="Source Sans Pro"/>
              </a:rPr>
              <a:t>: </a:t>
            </a:r>
            <a:r>
              <a:rPr lang="en-US" sz="1400" i="1" err="1">
                <a:solidFill>
                  <a:schemeClr val="tx1">
                    <a:lumMod val="95000"/>
                    <a:lumOff val="5000"/>
                  </a:schemeClr>
                </a:solidFill>
                <a:latin typeface="Source Sans Pro"/>
                <a:ea typeface="Source Sans Pro"/>
              </a:rPr>
              <a:t>Experimentos</a:t>
            </a:r>
            <a:endParaRPr lang="en-US" sz="1400" i="1">
              <a:solidFill>
                <a:schemeClr val="tx1">
                  <a:lumMod val="95000"/>
                  <a:lumOff val="5000"/>
                </a:schemeClr>
              </a:solidFill>
            </a:endParaRPr>
          </a:p>
        </p:txBody>
      </p:sp>
      <p:sp>
        <p:nvSpPr>
          <p:cNvPr id="4" name="CuadroTexto 3">
            <a:extLst>
              <a:ext uri="{FF2B5EF4-FFF2-40B4-BE49-F238E27FC236}">
                <a16:creationId xmlns:a16="http://schemas.microsoft.com/office/drawing/2014/main" id="{F83DAA79-7F7F-760A-4C12-DF698656A7E6}"/>
              </a:ext>
            </a:extLst>
          </p:cNvPr>
          <p:cNvSpPr txBox="1"/>
          <p:nvPr/>
        </p:nvSpPr>
        <p:spPr>
          <a:xfrm>
            <a:off x="9531928" y="4446929"/>
            <a:ext cx="2265636" cy="584775"/>
          </a:xfrm>
          <a:prstGeom prst="rect">
            <a:avLst/>
          </a:prstGeom>
          <a:noFill/>
        </p:spPr>
        <p:txBody>
          <a:bodyPr wrap="square" lIns="91440" tIns="45720" rIns="91440" bIns="45720" anchor="t">
            <a:spAutoFit/>
          </a:bodyPr>
          <a:lstStyle/>
          <a:p>
            <a:pPr algn="r"/>
            <a:r>
              <a:rPr lang="en-US" sz="1600">
                <a:solidFill>
                  <a:schemeClr val="bg1"/>
                </a:solidFill>
                <a:latin typeface="Source Sans Pro"/>
                <a:ea typeface="Source Sans Pro"/>
              </a:rPr>
              <a:t>Planta de biotecnología y bioreactores</a:t>
            </a:r>
          </a:p>
        </p:txBody>
      </p:sp>
      <p:sp>
        <p:nvSpPr>
          <p:cNvPr id="5" name="CuadroTexto 4">
            <a:extLst>
              <a:ext uri="{FF2B5EF4-FFF2-40B4-BE49-F238E27FC236}">
                <a16:creationId xmlns:a16="http://schemas.microsoft.com/office/drawing/2014/main" id="{9A34D053-F4DD-256C-736A-8F596D344AA5}"/>
              </a:ext>
            </a:extLst>
          </p:cNvPr>
          <p:cNvSpPr txBox="1"/>
          <p:nvPr/>
        </p:nvSpPr>
        <p:spPr>
          <a:xfrm>
            <a:off x="9199418" y="3952986"/>
            <a:ext cx="2639705" cy="523220"/>
          </a:xfrm>
          <a:prstGeom prst="rect">
            <a:avLst/>
          </a:prstGeom>
          <a:noFill/>
        </p:spPr>
        <p:txBody>
          <a:bodyPr wrap="square" anchor="ctr">
            <a:spAutoFit/>
          </a:bodyPr>
          <a:lstStyle/>
          <a:p>
            <a:pPr algn="r"/>
            <a:r>
              <a:rPr lang="en-US" sz="2800" b="1" err="1">
                <a:solidFill>
                  <a:schemeClr val="accent3"/>
                </a:solidFill>
                <a:latin typeface="Source Sans Pro" panose="020B0503030403020204" pitchFamily="34" charset="0"/>
                <a:ea typeface="Source Sans Pro" panose="020B0503030403020204" pitchFamily="34" charset="0"/>
                <a:cs typeface="Source Sans Pro"/>
              </a:rPr>
              <a:t>Experimento</a:t>
            </a:r>
            <a:r>
              <a:rPr lang="en-US" sz="2800" b="1">
                <a:solidFill>
                  <a:schemeClr val="accent3"/>
                </a:solidFill>
                <a:latin typeface="Source Sans Pro" panose="020B0503030403020204" pitchFamily="34" charset="0"/>
                <a:ea typeface="Source Sans Pro" panose="020B0503030403020204" pitchFamily="34" charset="0"/>
                <a:cs typeface="Source Sans Pro"/>
              </a:rPr>
              <a:t> 3 </a:t>
            </a:r>
            <a:endParaRPr lang="es-CO" sz="2800" b="1">
              <a:solidFill>
                <a:schemeClr val="accent3"/>
              </a:solidFill>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18944202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n 22">
            <a:extLst>
              <a:ext uri="{FF2B5EF4-FFF2-40B4-BE49-F238E27FC236}">
                <a16:creationId xmlns:a16="http://schemas.microsoft.com/office/drawing/2014/main" id="{8953B31A-F9D4-5869-1380-BABB56415E2E}"/>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64000"/>
                    </a14:imgEffect>
                  </a14:imgLayer>
                </a14:imgProps>
              </a:ext>
              <a:ext uri="{28A0092B-C50C-407E-A947-70E740481C1C}">
                <a14:useLocalDpi xmlns:a14="http://schemas.microsoft.com/office/drawing/2010/main"/>
              </a:ext>
            </a:extLst>
          </a:blip>
          <a:srcRect/>
          <a:stretch/>
        </p:blipFill>
        <p:spPr>
          <a:xfrm>
            <a:off x="6083629" y="618"/>
            <a:ext cx="3047205" cy="6856765"/>
          </a:xfrm>
          <a:prstGeom prst="rect">
            <a:avLst/>
          </a:prstGeom>
        </p:spPr>
      </p:pic>
      <p:pic>
        <p:nvPicPr>
          <p:cNvPr id="25" name="Imagen 24">
            <a:extLst>
              <a:ext uri="{FF2B5EF4-FFF2-40B4-BE49-F238E27FC236}">
                <a16:creationId xmlns:a16="http://schemas.microsoft.com/office/drawing/2014/main" id="{32260684-518A-537F-059C-34C624FF9864}"/>
              </a:ext>
            </a:extLst>
          </p:cNvPr>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66000"/>
                    </a14:imgEffect>
                  </a14:imgLayer>
                </a14:imgProps>
              </a:ext>
              <a:ext uri="{28A0092B-C50C-407E-A947-70E740481C1C}">
                <a14:useLocalDpi xmlns:a14="http://schemas.microsoft.com/office/drawing/2010/main"/>
              </a:ext>
            </a:extLst>
          </a:blip>
          <a:srcRect/>
          <a:stretch/>
        </p:blipFill>
        <p:spPr>
          <a:xfrm>
            <a:off x="3036026" y="618"/>
            <a:ext cx="3048795" cy="6856764"/>
          </a:xfrm>
          <a:prstGeom prst="rect">
            <a:avLst/>
          </a:prstGeom>
        </p:spPr>
      </p:pic>
      <p:pic>
        <p:nvPicPr>
          <p:cNvPr id="21" name="Imagen 20">
            <a:extLst>
              <a:ext uri="{FF2B5EF4-FFF2-40B4-BE49-F238E27FC236}">
                <a16:creationId xmlns:a16="http://schemas.microsoft.com/office/drawing/2014/main" id="{E1D8B28A-E8BD-80C6-0C7A-0929303BCE75}"/>
              </a:ext>
            </a:extLst>
          </p:cNvPr>
          <p:cNvPicPr>
            <a:picLocks noChangeAspect="1"/>
          </p:cNvPicPr>
          <p:nvPr/>
        </p:nvPicPr>
        <p:blipFill>
          <a:blip r:embed="rId6" cstate="screen">
            <a:extLst>
              <a:ext uri="{BEBA8EAE-BF5A-486C-A8C5-ECC9F3942E4B}">
                <a14:imgProps xmlns:a14="http://schemas.microsoft.com/office/drawing/2010/main">
                  <a14:imgLayer r:embed="rId7">
                    <a14:imgEffect>
                      <a14:brightnessContrast bright="-68000"/>
                    </a14:imgEffect>
                  </a14:imgLayer>
                </a14:imgProps>
              </a:ext>
              <a:ext uri="{28A0092B-C50C-407E-A947-70E740481C1C}">
                <a14:useLocalDpi xmlns:a14="http://schemas.microsoft.com/office/drawing/2010/main"/>
              </a:ext>
            </a:extLst>
          </a:blip>
          <a:srcRect/>
          <a:stretch/>
        </p:blipFill>
        <p:spPr>
          <a:xfrm>
            <a:off x="-1988" y="618"/>
            <a:ext cx="3047999" cy="6856936"/>
          </a:xfrm>
          <a:prstGeom prst="rect">
            <a:avLst/>
          </a:prstGeom>
        </p:spPr>
      </p:pic>
      <p:pic>
        <p:nvPicPr>
          <p:cNvPr id="19" name="Imagen 18">
            <a:extLst>
              <a:ext uri="{FF2B5EF4-FFF2-40B4-BE49-F238E27FC236}">
                <a16:creationId xmlns:a16="http://schemas.microsoft.com/office/drawing/2014/main" id="{2C798584-A01A-9AE1-2FBC-8189E09BA6C9}"/>
              </a:ext>
            </a:extLst>
          </p:cNvPr>
          <p:cNvPicPr>
            <a:picLocks noChangeAspect="1"/>
          </p:cNvPicPr>
          <p:nvPr/>
        </p:nvPicPr>
        <p:blipFill>
          <a:blip r:embed="rId8" cstate="screen">
            <a:extLst>
              <a:ext uri="{BEBA8EAE-BF5A-486C-A8C5-ECC9F3942E4B}">
                <a14:imgProps xmlns:a14="http://schemas.microsoft.com/office/drawing/2010/main">
                  <a14:imgLayer r:embed="rId9">
                    <a14:imgEffect>
                      <a14:brightnessContrast bright="-66000"/>
                    </a14:imgEffect>
                  </a14:imgLayer>
                </a14:imgProps>
              </a:ext>
              <a:ext uri="{28A0092B-C50C-407E-A947-70E740481C1C}">
                <a14:useLocalDpi xmlns:a14="http://schemas.microsoft.com/office/drawing/2010/main"/>
              </a:ext>
            </a:extLst>
          </a:blip>
          <a:srcRect/>
          <a:stretch/>
        </p:blipFill>
        <p:spPr>
          <a:xfrm>
            <a:off x="9132424" y="447"/>
            <a:ext cx="3048001" cy="6857554"/>
          </a:xfrm>
          <a:prstGeom prst="rect">
            <a:avLst/>
          </a:prstGeom>
        </p:spPr>
      </p:pic>
      <p:sp>
        <p:nvSpPr>
          <p:cNvPr id="6" name="CuadroTexto 5">
            <a:extLst>
              <a:ext uri="{FF2B5EF4-FFF2-40B4-BE49-F238E27FC236}">
                <a16:creationId xmlns:a16="http://schemas.microsoft.com/office/drawing/2014/main" id="{505D1DBE-F5AF-92AB-9EF9-07921F595D82}"/>
              </a:ext>
            </a:extLst>
          </p:cNvPr>
          <p:cNvSpPr txBox="1"/>
          <p:nvPr/>
        </p:nvSpPr>
        <p:spPr>
          <a:xfrm>
            <a:off x="529899" y="1976310"/>
            <a:ext cx="1988199" cy="1200173"/>
          </a:xfrm>
          <a:prstGeom prst="rect">
            <a:avLst/>
          </a:prstGeom>
          <a:noFill/>
        </p:spPr>
        <p:txBody>
          <a:bodyPr wrap="square">
            <a:spAutoFit/>
          </a:bodyPr>
          <a:lstStyle/>
          <a:p>
            <a:pPr algn="ctr"/>
            <a:r>
              <a:rPr lang="en-US" sz="2400" b="1">
                <a:solidFill>
                  <a:schemeClr val="accent3"/>
                </a:solidFill>
                <a:latin typeface="Source Sans Pro" panose="020B0503030403020204" pitchFamily="34" charset="0"/>
                <a:ea typeface="Source Sans Pro" panose="020B0503030403020204" pitchFamily="34" charset="0"/>
                <a:cs typeface="Source Sans Pro"/>
              </a:rPr>
              <a:t>Reto</a:t>
            </a:r>
          </a:p>
          <a:p>
            <a:pPr algn="ctr"/>
            <a:r>
              <a:rPr lang="en-US" sz="2400" b="1" err="1">
                <a:solidFill>
                  <a:schemeClr val="bg1"/>
                </a:solidFill>
                <a:latin typeface="Source Sans Pro" panose="020B0503030403020204" pitchFamily="34" charset="0"/>
                <a:ea typeface="Source Sans Pro" panose="020B0503030403020204" pitchFamily="34" charset="0"/>
                <a:cs typeface="Source Sans Pro"/>
              </a:rPr>
              <a:t>Seguridad</a:t>
            </a:r>
            <a:r>
              <a:rPr lang="en-US" sz="2400" b="1">
                <a:solidFill>
                  <a:schemeClr val="bg1"/>
                </a:solidFill>
                <a:latin typeface="Source Sans Pro" panose="020B0503030403020204" pitchFamily="34" charset="0"/>
                <a:ea typeface="Source Sans Pro" panose="020B0503030403020204" pitchFamily="34" charset="0"/>
                <a:cs typeface="Source Sans Pro"/>
              </a:rPr>
              <a:t> </a:t>
            </a:r>
            <a:r>
              <a:rPr lang="en-US" sz="2400" b="1" err="1">
                <a:solidFill>
                  <a:schemeClr val="bg1"/>
                </a:solidFill>
                <a:latin typeface="Source Sans Pro" panose="020B0503030403020204" pitchFamily="34" charset="0"/>
                <a:ea typeface="Source Sans Pro" panose="020B0503030403020204" pitchFamily="34" charset="0"/>
                <a:cs typeface="Source Sans Pro"/>
              </a:rPr>
              <a:t>Ciudadana</a:t>
            </a:r>
            <a:endParaRPr lang="es-CO" sz="2400" b="1">
              <a:solidFill>
                <a:schemeClr val="bg1"/>
              </a:solidFill>
              <a:latin typeface="Source Sans Pro" panose="020B0503030403020204" pitchFamily="34" charset="0"/>
              <a:ea typeface="Source Sans Pro" panose="020B0503030403020204" pitchFamily="34" charset="0"/>
            </a:endParaRPr>
          </a:p>
        </p:txBody>
      </p:sp>
      <p:sp>
        <p:nvSpPr>
          <p:cNvPr id="14" name="CuadroTexto 13">
            <a:extLst>
              <a:ext uri="{FF2B5EF4-FFF2-40B4-BE49-F238E27FC236}">
                <a16:creationId xmlns:a16="http://schemas.microsoft.com/office/drawing/2014/main" id="{85403E28-E557-F923-1FFA-024F1DA2A95F}"/>
              </a:ext>
            </a:extLst>
          </p:cNvPr>
          <p:cNvSpPr txBox="1"/>
          <p:nvPr/>
        </p:nvSpPr>
        <p:spPr>
          <a:xfrm>
            <a:off x="3577502" y="1976310"/>
            <a:ext cx="1988199" cy="1200173"/>
          </a:xfrm>
          <a:prstGeom prst="rect">
            <a:avLst/>
          </a:prstGeom>
          <a:noFill/>
        </p:spPr>
        <p:txBody>
          <a:bodyPr wrap="square">
            <a:spAutoFit/>
          </a:bodyPr>
          <a:lstStyle/>
          <a:p>
            <a:pPr algn="ctr"/>
            <a:r>
              <a:rPr lang="en-US" sz="2400" b="1">
                <a:solidFill>
                  <a:schemeClr val="accent3"/>
                </a:solidFill>
                <a:latin typeface="Source Sans Pro" panose="020B0503030403020204" pitchFamily="34" charset="0"/>
                <a:ea typeface="Source Sans Pro" panose="020B0503030403020204" pitchFamily="34" charset="0"/>
                <a:cs typeface="Source Sans Pro"/>
              </a:rPr>
              <a:t>Reto</a:t>
            </a:r>
          </a:p>
          <a:p>
            <a:pPr algn="ctr"/>
            <a:r>
              <a:rPr lang="en-US" sz="2400" b="1">
                <a:solidFill>
                  <a:schemeClr val="bg1"/>
                </a:solidFill>
                <a:latin typeface="Source Sans Pro" panose="020B0503030403020204" pitchFamily="34" charset="0"/>
                <a:ea typeface="Source Sans Pro" panose="020B0503030403020204" pitchFamily="34" charset="0"/>
                <a:cs typeface="Source Sans Pro"/>
              </a:rPr>
              <a:t>Economía Circular</a:t>
            </a:r>
            <a:endParaRPr lang="es-CO" sz="2400" b="1">
              <a:solidFill>
                <a:schemeClr val="bg1"/>
              </a:solidFill>
              <a:latin typeface="Source Sans Pro" panose="020B0503030403020204" pitchFamily="34" charset="0"/>
              <a:ea typeface="Source Sans Pro" panose="020B0503030403020204" pitchFamily="34" charset="0"/>
            </a:endParaRPr>
          </a:p>
        </p:txBody>
      </p:sp>
      <p:sp>
        <p:nvSpPr>
          <p:cNvPr id="15" name="CuadroTexto 14">
            <a:extLst>
              <a:ext uri="{FF2B5EF4-FFF2-40B4-BE49-F238E27FC236}">
                <a16:creationId xmlns:a16="http://schemas.microsoft.com/office/drawing/2014/main" id="{E066B9A4-3F55-6BC5-4F52-EA9B56AF1688}"/>
              </a:ext>
            </a:extLst>
          </p:cNvPr>
          <p:cNvSpPr txBox="1"/>
          <p:nvPr/>
        </p:nvSpPr>
        <p:spPr>
          <a:xfrm>
            <a:off x="9658196" y="1976310"/>
            <a:ext cx="1988199" cy="1200173"/>
          </a:xfrm>
          <a:prstGeom prst="rect">
            <a:avLst/>
          </a:prstGeom>
          <a:noFill/>
        </p:spPr>
        <p:txBody>
          <a:bodyPr wrap="square">
            <a:spAutoFit/>
          </a:bodyPr>
          <a:lstStyle/>
          <a:p>
            <a:pPr algn="ctr"/>
            <a:r>
              <a:rPr lang="en-US" sz="2400" b="1">
                <a:solidFill>
                  <a:schemeClr val="accent3"/>
                </a:solidFill>
                <a:latin typeface="Source Sans Pro" panose="020B0503030403020204" pitchFamily="34" charset="0"/>
                <a:ea typeface="Source Sans Pro" panose="020B0503030403020204" pitchFamily="34" charset="0"/>
                <a:cs typeface="Source Sans Pro"/>
              </a:rPr>
              <a:t>Proyecto</a:t>
            </a:r>
          </a:p>
          <a:p>
            <a:pPr algn="ctr"/>
            <a:r>
              <a:rPr lang="en-US" sz="2400" b="1" err="1">
                <a:solidFill>
                  <a:schemeClr val="bg1"/>
                </a:solidFill>
                <a:latin typeface="Source Sans Pro" panose="020B0503030403020204" pitchFamily="34" charset="0"/>
                <a:ea typeface="Source Sans Pro" panose="020B0503030403020204" pitchFamily="34" charset="0"/>
                <a:cs typeface="Source Sans Pro"/>
              </a:rPr>
              <a:t>Movilidad</a:t>
            </a:r>
            <a:r>
              <a:rPr lang="en-US" sz="2400" b="1">
                <a:solidFill>
                  <a:schemeClr val="bg1"/>
                </a:solidFill>
                <a:latin typeface="Source Sans Pro" panose="020B0503030403020204" pitchFamily="34" charset="0"/>
                <a:ea typeface="Source Sans Pro" panose="020B0503030403020204" pitchFamily="34" charset="0"/>
                <a:cs typeface="Source Sans Pro"/>
              </a:rPr>
              <a:t> </a:t>
            </a:r>
            <a:r>
              <a:rPr lang="en-US" sz="2400" b="1" err="1">
                <a:solidFill>
                  <a:schemeClr val="bg1"/>
                </a:solidFill>
                <a:latin typeface="Source Sans Pro" panose="020B0503030403020204" pitchFamily="34" charset="0"/>
                <a:ea typeface="Source Sans Pro" panose="020B0503030403020204" pitchFamily="34" charset="0"/>
                <a:cs typeface="Source Sans Pro"/>
              </a:rPr>
              <a:t>Inclusiva</a:t>
            </a:r>
            <a:endParaRPr lang="es-CO" sz="2400" b="1">
              <a:solidFill>
                <a:schemeClr val="bg1"/>
              </a:solidFill>
              <a:latin typeface="Source Sans Pro" panose="020B0503030403020204" pitchFamily="34" charset="0"/>
              <a:ea typeface="Source Sans Pro" panose="020B0503030403020204" pitchFamily="34" charset="0"/>
            </a:endParaRPr>
          </a:p>
        </p:txBody>
      </p:sp>
      <p:pic>
        <p:nvPicPr>
          <p:cNvPr id="17" name="Imagen 16">
            <a:extLst>
              <a:ext uri="{FF2B5EF4-FFF2-40B4-BE49-F238E27FC236}">
                <a16:creationId xmlns:a16="http://schemas.microsoft.com/office/drawing/2014/main" id="{CAEA11BA-9DCB-97ED-11BE-4AD1EE6C889D}"/>
              </a:ext>
            </a:extLst>
          </p:cNvPr>
          <p:cNvPicPr>
            <a:picLocks noChangeAspect="1"/>
          </p:cNvPicPr>
          <p:nvPr/>
        </p:nvPicPr>
        <p:blipFill>
          <a:blip r:embed="rId10" cstate="screen">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a:ext>
            </a:extLst>
          </a:blip>
          <a:srcRect/>
          <a:stretch/>
        </p:blipFill>
        <p:spPr>
          <a:xfrm>
            <a:off x="9892805" y="5265009"/>
            <a:ext cx="1518981" cy="724209"/>
          </a:xfrm>
          <a:prstGeom prst="rect">
            <a:avLst/>
          </a:prstGeom>
        </p:spPr>
      </p:pic>
      <p:sp>
        <p:nvSpPr>
          <p:cNvPr id="26" name="CuadroTexto 25">
            <a:extLst>
              <a:ext uri="{FF2B5EF4-FFF2-40B4-BE49-F238E27FC236}">
                <a16:creationId xmlns:a16="http://schemas.microsoft.com/office/drawing/2014/main" id="{C05D25B6-B8FB-3B9C-D6D7-F7A4AD0CF703}"/>
              </a:ext>
            </a:extLst>
          </p:cNvPr>
          <p:cNvSpPr txBox="1"/>
          <p:nvPr/>
        </p:nvSpPr>
        <p:spPr>
          <a:xfrm>
            <a:off x="6639617" y="1976310"/>
            <a:ext cx="1988199" cy="1200173"/>
          </a:xfrm>
          <a:prstGeom prst="rect">
            <a:avLst/>
          </a:prstGeom>
          <a:noFill/>
        </p:spPr>
        <p:txBody>
          <a:bodyPr wrap="square">
            <a:spAutoFit/>
          </a:bodyPr>
          <a:lstStyle/>
          <a:p>
            <a:pPr algn="ctr"/>
            <a:r>
              <a:rPr lang="en-US" sz="2400" b="1">
                <a:solidFill>
                  <a:schemeClr val="accent3"/>
                </a:solidFill>
                <a:latin typeface="Source Sans Pro" panose="020B0503030403020204" pitchFamily="34" charset="0"/>
                <a:ea typeface="Source Sans Pro" panose="020B0503030403020204" pitchFamily="34" charset="0"/>
                <a:cs typeface="Source Sans Pro"/>
              </a:rPr>
              <a:t>Reto</a:t>
            </a:r>
          </a:p>
          <a:p>
            <a:pPr algn="ctr"/>
            <a:r>
              <a:rPr lang="en-US" sz="2400" b="1">
                <a:solidFill>
                  <a:schemeClr val="bg1"/>
                </a:solidFill>
                <a:latin typeface="Source Sans Pro" panose="020B0503030403020204" pitchFamily="34" charset="0"/>
                <a:ea typeface="Source Sans Pro" panose="020B0503030403020204" pitchFamily="34" charset="0"/>
                <a:cs typeface="Source Sans Pro"/>
              </a:rPr>
              <a:t>Salud y </a:t>
            </a:r>
            <a:r>
              <a:rPr lang="en-US" sz="2400" b="1" err="1">
                <a:solidFill>
                  <a:schemeClr val="bg1"/>
                </a:solidFill>
                <a:latin typeface="Source Sans Pro" panose="020B0503030403020204" pitchFamily="34" charset="0"/>
                <a:ea typeface="Source Sans Pro" panose="020B0503030403020204" pitchFamily="34" charset="0"/>
                <a:cs typeface="Source Sans Pro"/>
              </a:rPr>
              <a:t>Bienestar</a:t>
            </a:r>
            <a:endParaRPr lang="es-CO" sz="2400" b="1">
              <a:solidFill>
                <a:schemeClr val="bg1"/>
              </a:solidFill>
              <a:latin typeface="Source Sans Pro" panose="020B0503030403020204" pitchFamily="34" charset="0"/>
              <a:ea typeface="Source Sans Pro" panose="020B0503030403020204" pitchFamily="34" charset="0"/>
            </a:endParaRPr>
          </a:p>
        </p:txBody>
      </p:sp>
      <p:sp>
        <p:nvSpPr>
          <p:cNvPr id="2" name="Rectángulo 1">
            <a:extLst>
              <a:ext uri="{FF2B5EF4-FFF2-40B4-BE49-F238E27FC236}">
                <a16:creationId xmlns:a16="http://schemas.microsoft.com/office/drawing/2014/main" id="{E867CC59-FAF0-7FF6-60F0-4B34EB579FDE}"/>
              </a:ext>
            </a:extLst>
          </p:cNvPr>
          <p:cNvSpPr/>
          <p:nvPr/>
        </p:nvSpPr>
        <p:spPr>
          <a:xfrm>
            <a:off x="0" y="447"/>
            <a:ext cx="12192000" cy="481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b="1" i="1" err="1">
                <a:solidFill>
                  <a:schemeClr val="tx1">
                    <a:lumMod val="95000"/>
                    <a:lumOff val="5000"/>
                  </a:schemeClr>
                </a:solidFill>
                <a:latin typeface="Source Sans Pro"/>
                <a:ea typeface="Source Sans Pro"/>
              </a:rPr>
              <a:t>FutuMed</a:t>
            </a:r>
            <a:r>
              <a:rPr lang="en-US" sz="1400" b="1" i="1">
                <a:solidFill>
                  <a:schemeClr val="tx1">
                    <a:lumMod val="95000"/>
                    <a:lumOff val="5000"/>
                  </a:schemeClr>
                </a:solidFill>
                <a:latin typeface="Source Sans Pro"/>
                <a:ea typeface="Source Sans Pro"/>
              </a:rPr>
              <a:t>: </a:t>
            </a:r>
            <a:r>
              <a:rPr lang="en-US" sz="1400" i="1" err="1">
                <a:solidFill>
                  <a:schemeClr val="tx1">
                    <a:lumMod val="95000"/>
                    <a:lumOff val="5000"/>
                  </a:schemeClr>
                </a:solidFill>
                <a:latin typeface="Source Sans Pro"/>
                <a:ea typeface="Source Sans Pro"/>
              </a:rPr>
              <a:t>Retos</a:t>
            </a:r>
            <a:r>
              <a:rPr lang="en-US" sz="1400" i="1">
                <a:solidFill>
                  <a:schemeClr val="tx1">
                    <a:lumMod val="95000"/>
                    <a:lumOff val="5000"/>
                  </a:schemeClr>
                </a:solidFill>
                <a:latin typeface="Source Sans Pro"/>
                <a:ea typeface="Source Sans Pro"/>
              </a:rPr>
              <a:t> 2026</a:t>
            </a:r>
            <a:endParaRPr lang="en-US" sz="1400" i="1">
              <a:solidFill>
                <a:schemeClr val="tx1">
                  <a:lumMod val="95000"/>
                  <a:lumOff val="5000"/>
                </a:schemeClr>
              </a:solidFill>
            </a:endParaRPr>
          </a:p>
        </p:txBody>
      </p:sp>
    </p:spTree>
    <p:extLst>
      <p:ext uri="{BB962C8B-B14F-4D97-AF65-F5344CB8AC3E}">
        <p14:creationId xmlns:p14="http://schemas.microsoft.com/office/powerpoint/2010/main" val="38511844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70091F42-993D-9623-3B09-6B15F7B9DADB}"/>
              </a:ext>
            </a:extLst>
          </p:cNvPr>
          <p:cNvPicPr>
            <a:picLocks noChangeAspect="1"/>
          </p:cNvPicPr>
          <p:nvPr/>
        </p:nvPicPr>
        <p:blipFill>
          <a:blip r:embed="rId2" cstate="screen">
            <a:duotone>
              <a:prstClr val="black"/>
              <a:schemeClr val="tx2">
                <a:tint val="45000"/>
                <a:satMod val="400000"/>
              </a:schemeClr>
            </a:duotone>
            <a:extLst>
              <a:ext uri="{BEBA8EAE-BF5A-486C-A8C5-ECC9F3942E4B}">
                <a14:imgProps xmlns:a14="http://schemas.microsoft.com/office/drawing/2010/main">
                  <a14:imgLayer r:embed="rId3">
                    <a14:imgEffect>
                      <a14:saturation sat="200000"/>
                    </a14:imgEffect>
                    <a14:imgEffect>
                      <a14:brightnessContrast bright="-70000" contrast="-40000"/>
                    </a14:imgEffect>
                  </a14:imgLayer>
                </a14:imgProps>
              </a:ext>
              <a:ext uri="{28A0092B-C50C-407E-A947-70E740481C1C}">
                <a14:useLocalDpi xmlns:a14="http://schemas.microsoft.com/office/drawing/2010/main"/>
              </a:ext>
            </a:extLst>
          </a:blip>
          <a:srcRect/>
          <a:stretch/>
        </p:blipFill>
        <p:spPr>
          <a:xfrm>
            <a:off x="-2956465" y="-3304257"/>
            <a:ext cx="18104929" cy="12018136"/>
          </a:xfrm>
          <a:prstGeom prst="rect">
            <a:avLst/>
          </a:prstGeom>
        </p:spPr>
      </p:pic>
      <p:sp>
        <p:nvSpPr>
          <p:cNvPr id="10" name="CuadroTexto 9">
            <a:extLst>
              <a:ext uri="{FF2B5EF4-FFF2-40B4-BE49-F238E27FC236}">
                <a16:creationId xmlns:a16="http://schemas.microsoft.com/office/drawing/2014/main" id="{B916465E-4005-A8BC-E141-3919EB9FEC1E}"/>
              </a:ext>
            </a:extLst>
          </p:cNvPr>
          <p:cNvSpPr txBox="1"/>
          <p:nvPr/>
        </p:nvSpPr>
        <p:spPr>
          <a:xfrm>
            <a:off x="2691537" y="2951944"/>
            <a:ext cx="6808924" cy="954107"/>
          </a:xfrm>
          <a:prstGeom prst="rect">
            <a:avLst/>
          </a:prstGeom>
          <a:noFill/>
        </p:spPr>
        <p:txBody>
          <a:bodyPr wrap="square" anchor="ctr">
            <a:spAutoFit/>
          </a:bodyPr>
          <a:lstStyle/>
          <a:p>
            <a:pPr marL="0" indent="0" algn="ctr">
              <a:buNone/>
            </a:pPr>
            <a:r>
              <a:rPr lang="es-ES" sz="2800">
                <a:solidFill>
                  <a:schemeClr val="bg1"/>
                </a:solidFill>
                <a:latin typeface="Source Sans Pro" panose="020B0503030403020204" pitchFamily="34" charset="0"/>
                <a:ea typeface="Source Sans Pro" panose="020B0503030403020204" pitchFamily="34" charset="0"/>
                <a:cs typeface="+mn-lt"/>
              </a:rPr>
              <a:t>No copiamos modelos: </a:t>
            </a:r>
            <a:r>
              <a:rPr lang="es-ES" sz="2800" b="1">
                <a:solidFill>
                  <a:schemeClr val="accent3"/>
                </a:solidFill>
                <a:latin typeface="Source Sans Pro" panose="020B0503030403020204" pitchFamily="34" charset="0"/>
                <a:ea typeface="Source Sans Pro" panose="020B0503030403020204" pitchFamily="34" charset="0"/>
                <a:cs typeface="+mn-lt"/>
              </a:rPr>
              <a:t>creamos el nuestro</a:t>
            </a:r>
            <a:r>
              <a:rPr lang="es-ES" sz="2800">
                <a:solidFill>
                  <a:schemeClr val="accent3"/>
                </a:solidFill>
                <a:latin typeface="Source Sans Pro" panose="020B0503030403020204" pitchFamily="34" charset="0"/>
                <a:ea typeface="Source Sans Pro" panose="020B0503030403020204" pitchFamily="34" charset="0"/>
                <a:cs typeface="+mn-lt"/>
              </a:rPr>
              <a:t>, </a:t>
            </a:r>
            <a:r>
              <a:rPr lang="es-ES" sz="2800">
                <a:solidFill>
                  <a:schemeClr val="bg1"/>
                </a:solidFill>
                <a:latin typeface="Source Sans Pro" panose="020B0503030403020204" pitchFamily="34" charset="0"/>
                <a:ea typeface="Source Sans Pro" panose="020B0503030403020204" pitchFamily="34" charset="0"/>
                <a:cs typeface="+mn-lt"/>
              </a:rPr>
              <a:t>centrado en el ciudadano.</a:t>
            </a:r>
            <a:endParaRPr lang="es-ES" sz="2800">
              <a:solidFill>
                <a:schemeClr val="bg1"/>
              </a:solidFill>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15645156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BF738F1-27A0-6BEA-8D51-4E110F9358C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ítulo 3">
            <a:extLst>
              <a:ext uri="{FF2B5EF4-FFF2-40B4-BE49-F238E27FC236}">
                <a16:creationId xmlns:a16="http://schemas.microsoft.com/office/drawing/2014/main" id="{722984AA-5BF3-69DE-96C5-A0927929FCC4}"/>
              </a:ext>
            </a:extLst>
          </p:cNvPr>
          <p:cNvSpPr>
            <a:spLocks noGrp="1"/>
          </p:cNvSpPr>
          <p:nvPr>
            <p:ph type="title" idx="4294967295"/>
          </p:nvPr>
        </p:nvSpPr>
        <p:spPr>
          <a:xfrm>
            <a:off x="5096210" y="1273782"/>
            <a:ext cx="6096282" cy="880161"/>
          </a:xfrm>
        </p:spPr>
        <p:txBody>
          <a:bodyPr>
            <a:noAutofit/>
          </a:bodyPr>
          <a:lstStyle/>
          <a:p>
            <a:pPr>
              <a:lnSpc>
                <a:spcPct val="100000"/>
              </a:lnSpc>
            </a:pPr>
            <a:r>
              <a:rPr lang="es-CO" sz="3000" b="1">
                <a:solidFill>
                  <a:schemeClr val="accent3"/>
                </a:solidFill>
              </a:rPr>
              <a:t>COOPERACIÓN TÉCNICA </a:t>
            </a:r>
            <a:r>
              <a:rPr lang="es-CO" sz="2800" b="1">
                <a:solidFill>
                  <a:schemeClr val="bg2">
                    <a:lumMod val="10000"/>
                  </a:schemeClr>
                </a:solidFill>
                <a:latin typeface="Source Sans Pro SemiBold"/>
                <a:ea typeface="Source Sans Pro SemiBold"/>
              </a:rPr>
              <a:t>Lineamientos estratégicos:</a:t>
            </a:r>
            <a:endParaRPr lang="es-ES" sz="2800"/>
          </a:p>
        </p:txBody>
      </p:sp>
      <p:sp>
        <p:nvSpPr>
          <p:cNvPr id="24" name="CuadroTexto 23">
            <a:extLst>
              <a:ext uri="{FF2B5EF4-FFF2-40B4-BE49-F238E27FC236}">
                <a16:creationId xmlns:a16="http://schemas.microsoft.com/office/drawing/2014/main" id="{EC2CF22E-2A27-FEB4-5847-D641B509E3C1}"/>
              </a:ext>
            </a:extLst>
          </p:cNvPr>
          <p:cNvSpPr txBox="1"/>
          <p:nvPr/>
        </p:nvSpPr>
        <p:spPr>
          <a:xfrm>
            <a:off x="5108910" y="3119009"/>
            <a:ext cx="6349954" cy="2123658"/>
          </a:xfrm>
          <a:prstGeom prst="rect">
            <a:avLst/>
          </a:prstGeom>
          <a:noFill/>
        </p:spPr>
        <p:txBody>
          <a:bodyPr wrap="square" lIns="91440" tIns="45720" rIns="91440" bIns="45720" rtlCol="0" anchor="t">
            <a:spAutoFit/>
          </a:bodyPr>
          <a:lstStyle/>
          <a:p>
            <a:pPr algn="just"/>
            <a:r>
              <a:rPr lang="es-CO" sz="2200" b="1">
                <a:solidFill>
                  <a:schemeClr val="bg2">
                    <a:lumMod val="10000"/>
                  </a:schemeClr>
                </a:solidFill>
                <a:latin typeface="Source Sans Pro" panose="020B0503030403020204" pitchFamily="34" charset="0"/>
                <a:ea typeface="Source Sans Pro" panose="020B0503030403020204" pitchFamily="34" charset="0"/>
              </a:rPr>
              <a:t>Visión general del «perfil estratégico» de la zona.</a:t>
            </a:r>
          </a:p>
          <a:p>
            <a:pPr algn="just"/>
            <a:r>
              <a:rPr lang="es-CO" sz="2200" b="1">
                <a:solidFill>
                  <a:schemeClr val="bg2">
                    <a:lumMod val="10000"/>
                  </a:schemeClr>
                </a:solidFill>
                <a:latin typeface="Source Sans Pro" panose="020B0503030403020204" pitchFamily="34" charset="0"/>
                <a:ea typeface="Source Sans Pro" panose="020B0503030403020204" pitchFamily="34" charset="0"/>
              </a:rPr>
              <a:t>Visión: </a:t>
            </a:r>
            <a:r>
              <a:rPr lang="es-CO" sz="2200">
                <a:solidFill>
                  <a:schemeClr val="bg2">
                    <a:lumMod val="10000"/>
                  </a:schemeClr>
                </a:solidFill>
                <a:latin typeface="Source Sans Pro Light" panose="020B0403030403020204" pitchFamily="34" charset="0"/>
                <a:ea typeface="Source Sans Pro Light" panose="020B0403030403020204" pitchFamily="34" charset="0"/>
              </a:rPr>
              <a:t>Ser el territorio donde Medellín imagina, prueba y crea el futuro: un laboratorio vivo que convierte ciencia y talento en bienestar, sostenibilidad y salud urbana, haciendo de la ciudad un espacio más inteligente.</a:t>
            </a:r>
          </a:p>
        </p:txBody>
      </p:sp>
      <p:sp>
        <p:nvSpPr>
          <p:cNvPr id="2" name="Rectángulo redondeado 1">
            <a:extLst>
              <a:ext uri="{FF2B5EF4-FFF2-40B4-BE49-F238E27FC236}">
                <a16:creationId xmlns:a16="http://schemas.microsoft.com/office/drawing/2014/main" id="{8BD4792C-569A-66DB-1E8D-9CCE9FD7C664}"/>
              </a:ext>
            </a:extLst>
          </p:cNvPr>
          <p:cNvSpPr/>
          <p:nvPr/>
        </p:nvSpPr>
        <p:spPr>
          <a:xfrm>
            <a:off x="733136" y="3268472"/>
            <a:ext cx="2798619" cy="3209170"/>
          </a:xfrm>
          <a:prstGeom prst="roundRect">
            <a:avLst>
              <a:gd name="adj" fmla="val 5281"/>
            </a:avLst>
          </a:prstGeom>
          <a:solidFill>
            <a:schemeClr val="bg1">
              <a:lumMod val="95000"/>
              <a:alpha val="35523"/>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CuadroTexto 21">
            <a:extLst>
              <a:ext uri="{FF2B5EF4-FFF2-40B4-BE49-F238E27FC236}">
                <a16:creationId xmlns:a16="http://schemas.microsoft.com/office/drawing/2014/main" id="{B12B8E4E-2EAE-BDD4-EC86-B8C72DD3EE1D}"/>
              </a:ext>
            </a:extLst>
          </p:cNvPr>
          <p:cNvSpPr txBox="1"/>
          <p:nvPr/>
        </p:nvSpPr>
        <p:spPr>
          <a:xfrm>
            <a:off x="850899" y="3542754"/>
            <a:ext cx="2563091" cy="461665"/>
          </a:xfrm>
          <a:prstGeom prst="rect">
            <a:avLst/>
          </a:prstGeom>
          <a:noFill/>
        </p:spPr>
        <p:txBody>
          <a:bodyPr wrap="square" rtlCol="0" anchor="ctr">
            <a:spAutoFit/>
          </a:bodyPr>
          <a:lstStyle/>
          <a:p>
            <a:pPr algn="ctr"/>
            <a:r>
              <a:rPr lang="es-CO" sz="2400" b="1">
                <a:solidFill>
                  <a:schemeClr val="bg2">
                    <a:lumMod val="10000"/>
                  </a:schemeClr>
                </a:solidFill>
                <a:latin typeface="Source Sans Pro" panose="020B0503030403020204" pitchFamily="34" charset="0"/>
                <a:ea typeface="Source Sans Pro" panose="020B0503030403020204" pitchFamily="34" charset="0"/>
              </a:rPr>
              <a:t>Financia:</a:t>
            </a:r>
          </a:p>
        </p:txBody>
      </p:sp>
      <p:pic>
        <p:nvPicPr>
          <p:cNvPr id="18" name="Picture 19" descr="Inter-American Development Bank">
            <a:extLst>
              <a:ext uri="{FF2B5EF4-FFF2-40B4-BE49-F238E27FC236}">
                <a16:creationId xmlns:a16="http://schemas.microsoft.com/office/drawing/2014/main" id="{46E31044-53D8-D080-228C-0A6F0A42B591}"/>
              </a:ext>
            </a:extLst>
          </p:cNvPr>
          <p:cNvPicPr>
            <a:picLocks noChangeAspect="1"/>
          </p:cNvPicPr>
          <p:nvPr/>
        </p:nvPicPr>
        <p:blipFill>
          <a:blip r:embed="rId4" cstate="screen">
            <a:extLst>
              <a:ext uri="{28A0092B-C50C-407E-A947-70E740481C1C}">
                <a14:useLocalDpi xmlns:a14="http://schemas.microsoft.com/office/drawing/2010/main"/>
              </a:ext>
            </a:extLst>
          </a:blip>
          <a:srcRect t="-16106" r="6278"/>
          <a:stretch/>
        </p:blipFill>
        <p:spPr>
          <a:xfrm>
            <a:off x="1006295" y="4053847"/>
            <a:ext cx="2400373" cy="461665"/>
          </a:xfrm>
          <a:prstGeom prst="rect">
            <a:avLst/>
          </a:prstGeom>
        </p:spPr>
      </p:pic>
      <p:pic>
        <p:nvPicPr>
          <p:cNvPr id="1026" name="Picture 2">
            <a:extLst>
              <a:ext uri="{FF2B5EF4-FFF2-40B4-BE49-F238E27FC236}">
                <a16:creationId xmlns:a16="http://schemas.microsoft.com/office/drawing/2014/main" id="{1202E08B-E052-F42A-C655-B40B178508AE}"/>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2152990" y="5529357"/>
            <a:ext cx="1261000" cy="62576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a Salle Campus Barcelona – Universidad Ramon Llull">
            <a:extLst>
              <a:ext uri="{FF2B5EF4-FFF2-40B4-BE49-F238E27FC236}">
                <a16:creationId xmlns:a16="http://schemas.microsoft.com/office/drawing/2014/main" id="{FBBEF57D-38E9-17E4-13B8-61D1D5523FDD}"/>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020908" y="5663299"/>
            <a:ext cx="1069736" cy="508125"/>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2848B194-5D05-80A5-B9E6-351C177A833A}"/>
              </a:ext>
            </a:extLst>
          </p:cNvPr>
          <p:cNvSpPr txBox="1"/>
          <p:nvPr/>
        </p:nvSpPr>
        <p:spPr>
          <a:xfrm>
            <a:off x="850899" y="4955918"/>
            <a:ext cx="2563091" cy="461665"/>
          </a:xfrm>
          <a:prstGeom prst="rect">
            <a:avLst/>
          </a:prstGeom>
          <a:noFill/>
        </p:spPr>
        <p:txBody>
          <a:bodyPr wrap="square" rtlCol="0" anchor="ctr">
            <a:spAutoFit/>
          </a:bodyPr>
          <a:lstStyle/>
          <a:p>
            <a:pPr algn="ctr"/>
            <a:r>
              <a:rPr lang="es-CO" sz="2400" b="1">
                <a:solidFill>
                  <a:schemeClr val="bg2">
                    <a:lumMod val="10000"/>
                  </a:schemeClr>
                </a:solidFill>
                <a:latin typeface="Source Sans Pro" panose="020B0503030403020204" pitchFamily="34" charset="0"/>
                <a:ea typeface="Source Sans Pro" panose="020B0503030403020204" pitchFamily="34" charset="0"/>
              </a:rPr>
              <a:t>Opera:</a:t>
            </a:r>
          </a:p>
        </p:txBody>
      </p:sp>
      <p:cxnSp>
        <p:nvCxnSpPr>
          <p:cNvPr id="12" name="Conector recto 11">
            <a:extLst>
              <a:ext uri="{FF2B5EF4-FFF2-40B4-BE49-F238E27FC236}">
                <a16:creationId xmlns:a16="http://schemas.microsoft.com/office/drawing/2014/main" id="{A91C5A0F-F204-38AD-5EC2-D447939159A4}"/>
              </a:ext>
            </a:extLst>
          </p:cNvPr>
          <p:cNvCxnSpPr/>
          <p:nvPr/>
        </p:nvCxnSpPr>
        <p:spPr>
          <a:xfrm>
            <a:off x="928937" y="4780972"/>
            <a:ext cx="2385760" cy="0"/>
          </a:xfrm>
          <a:prstGeom prst="line">
            <a:avLst/>
          </a:prstGeom>
          <a:ln w="9525">
            <a:solidFill>
              <a:schemeClr val="bg1"/>
            </a:solidFill>
          </a:ln>
        </p:spPr>
        <p:style>
          <a:lnRef idx="2">
            <a:schemeClr val="accent1"/>
          </a:lnRef>
          <a:fillRef idx="0">
            <a:schemeClr val="accent1"/>
          </a:fillRef>
          <a:effectRef idx="1">
            <a:schemeClr val="accent1"/>
          </a:effectRef>
          <a:fontRef idx="minor">
            <a:schemeClr val="tx1"/>
          </a:fontRef>
        </p:style>
      </p:cxnSp>
      <p:sp>
        <p:nvSpPr>
          <p:cNvPr id="6" name="Rectángulo redondeado 5">
            <a:extLst>
              <a:ext uri="{FF2B5EF4-FFF2-40B4-BE49-F238E27FC236}">
                <a16:creationId xmlns:a16="http://schemas.microsoft.com/office/drawing/2014/main" id="{58AF1D25-C6A4-6C49-9816-47162EC87D9B}"/>
              </a:ext>
            </a:extLst>
          </p:cNvPr>
          <p:cNvSpPr/>
          <p:nvPr/>
        </p:nvSpPr>
        <p:spPr>
          <a:xfrm>
            <a:off x="4951609" y="5907412"/>
            <a:ext cx="6672355" cy="511177"/>
          </a:xfrm>
          <a:prstGeom prst="roundRect">
            <a:avLst>
              <a:gd name="adj" fmla="val 20188"/>
            </a:avLst>
          </a:prstGeom>
          <a:solidFill>
            <a:schemeClr val="bg1">
              <a:lumMod val="95000"/>
              <a:alpha val="35523"/>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CuadroTexto 8">
            <a:extLst>
              <a:ext uri="{FF2B5EF4-FFF2-40B4-BE49-F238E27FC236}">
                <a16:creationId xmlns:a16="http://schemas.microsoft.com/office/drawing/2014/main" id="{124DE1B4-5F9E-BC0F-EF58-A12E9DC915CB}"/>
              </a:ext>
            </a:extLst>
          </p:cNvPr>
          <p:cNvSpPr txBox="1"/>
          <p:nvPr/>
        </p:nvSpPr>
        <p:spPr>
          <a:xfrm>
            <a:off x="5096210" y="5988457"/>
            <a:ext cx="4375447" cy="369332"/>
          </a:xfrm>
          <a:prstGeom prst="rect">
            <a:avLst/>
          </a:prstGeom>
          <a:noFill/>
        </p:spPr>
        <p:txBody>
          <a:bodyPr wrap="square">
            <a:spAutoFit/>
          </a:bodyPr>
          <a:lstStyle/>
          <a:p>
            <a:r>
              <a:rPr lang="es-CO" b="1">
                <a:solidFill>
                  <a:schemeClr val="bg2">
                    <a:lumMod val="10000"/>
                  </a:schemeClr>
                </a:solidFill>
                <a:latin typeface="Source Sans Pro"/>
                <a:ea typeface="Source Sans Pro"/>
              </a:rPr>
              <a:t>TIEMPO EJECUCIÓN: </a:t>
            </a:r>
            <a:r>
              <a:rPr lang="es-CO">
                <a:solidFill>
                  <a:schemeClr val="bg2">
                    <a:lumMod val="10000"/>
                  </a:schemeClr>
                </a:solidFill>
                <a:latin typeface="Source Sans Pro"/>
                <a:ea typeface="Source Sans Pro"/>
              </a:rPr>
              <a:t>Sept 2025 – Mar 2026</a:t>
            </a:r>
          </a:p>
        </p:txBody>
      </p:sp>
      <p:sp>
        <p:nvSpPr>
          <p:cNvPr id="5" name="CuadroTexto 4">
            <a:extLst>
              <a:ext uri="{FF2B5EF4-FFF2-40B4-BE49-F238E27FC236}">
                <a16:creationId xmlns:a16="http://schemas.microsoft.com/office/drawing/2014/main" id="{5D174852-37D4-3CFB-B21F-667458E59F89}"/>
              </a:ext>
            </a:extLst>
          </p:cNvPr>
          <p:cNvSpPr txBox="1"/>
          <p:nvPr/>
        </p:nvSpPr>
        <p:spPr>
          <a:xfrm>
            <a:off x="9601199" y="5910873"/>
            <a:ext cx="197597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2800" b="1">
                <a:solidFill>
                  <a:schemeClr val="bg2">
                    <a:lumMod val="10000"/>
                  </a:schemeClr>
                </a:solidFill>
                <a:latin typeface="Source Sans Pro"/>
                <a:ea typeface="Source Sans Pro"/>
              </a:rPr>
              <a:t>90mil USD</a:t>
            </a:r>
            <a:endParaRPr lang="es-ES" sz="2800"/>
          </a:p>
        </p:txBody>
      </p:sp>
      <p:sp>
        <p:nvSpPr>
          <p:cNvPr id="10" name="CuadroTexto 9">
            <a:extLst>
              <a:ext uri="{FF2B5EF4-FFF2-40B4-BE49-F238E27FC236}">
                <a16:creationId xmlns:a16="http://schemas.microsoft.com/office/drawing/2014/main" id="{F5421089-BAA7-0116-9972-5BE809DE45B6}"/>
              </a:ext>
            </a:extLst>
          </p:cNvPr>
          <p:cNvSpPr txBox="1"/>
          <p:nvPr/>
        </p:nvSpPr>
        <p:spPr>
          <a:xfrm>
            <a:off x="5096211" y="2153943"/>
            <a:ext cx="6349954" cy="523220"/>
          </a:xfrm>
          <a:prstGeom prst="rect">
            <a:avLst/>
          </a:prstGeom>
          <a:noFill/>
        </p:spPr>
        <p:txBody>
          <a:bodyPr wrap="square" lIns="91440" tIns="45720" rIns="91440" bIns="45720" rtlCol="0" anchor="t">
            <a:spAutoFit/>
          </a:bodyPr>
          <a:lstStyle/>
          <a:p>
            <a:r>
              <a:rPr lang="es-CO" sz="2800">
                <a:solidFill>
                  <a:schemeClr val="bg2">
                    <a:lumMod val="10000"/>
                  </a:schemeClr>
                </a:solidFill>
                <a:latin typeface="Source Sans Pro Light" panose="020B0403030403020204" pitchFamily="34" charset="0"/>
                <a:ea typeface="Source Sans Pro Light" panose="020B0403030403020204" pitchFamily="34" charset="0"/>
                <a:cs typeface="+mj-cs"/>
              </a:rPr>
              <a:t>Modelo de gobernanza.</a:t>
            </a:r>
            <a:r>
              <a:rPr lang="es-ES" sz="2800">
                <a:solidFill>
                  <a:schemeClr val="bg2">
                    <a:lumMod val="10000"/>
                  </a:schemeClr>
                </a:solidFill>
                <a:latin typeface="Source Sans Pro Light" panose="020B0403030403020204" pitchFamily="34" charset="0"/>
                <a:ea typeface="Source Sans Pro Light" panose="020B0403030403020204" pitchFamily="34" charset="0"/>
                <a:cs typeface="+mj-cs"/>
              </a:rPr>
              <a:t> </a:t>
            </a:r>
            <a:r>
              <a:rPr lang="es-CO" sz="2800">
                <a:solidFill>
                  <a:schemeClr val="bg2">
                    <a:lumMod val="10000"/>
                  </a:schemeClr>
                </a:solidFill>
                <a:latin typeface="Source Sans Pro Light" panose="020B0403030403020204" pitchFamily="34" charset="0"/>
                <a:ea typeface="Source Sans Pro Light" panose="020B0403030403020204" pitchFamily="34" charset="0"/>
                <a:cs typeface="+mj-cs"/>
              </a:rPr>
              <a:t>Oferta </a:t>
            </a:r>
            <a:r>
              <a:rPr lang="es-CO" sz="2800" err="1">
                <a:solidFill>
                  <a:schemeClr val="bg2">
                    <a:lumMod val="10000"/>
                  </a:schemeClr>
                </a:solidFill>
                <a:latin typeface="Source Sans Pro Light" panose="020B0403030403020204" pitchFamily="34" charset="0"/>
                <a:ea typeface="Source Sans Pro Light" panose="020B0403030403020204" pitchFamily="34" charset="0"/>
                <a:cs typeface="+mj-cs"/>
              </a:rPr>
              <a:t>CTi</a:t>
            </a:r>
            <a:r>
              <a:rPr lang="es-CO" sz="2800">
                <a:solidFill>
                  <a:schemeClr val="bg2">
                    <a:lumMod val="10000"/>
                  </a:schemeClr>
                </a:solidFill>
                <a:latin typeface="Source Sans Pro Light" panose="020B0403030403020204" pitchFamily="34" charset="0"/>
                <a:ea typeface="Source Sans Pro Light" panose="020B0403030403020204" pitchFamily="34" charset="0"/>
                <a:cs typeface="+mj-cs"/>
              </a:rPr>
              <a:t>.</a:t>
            </a:r>
            <a:endParaRPr lang="es-ES" sz="2800">
              <a:solidFill>
                <a:schemeClr val="bg2">
                  <a:lumMod val="10000"/>
                </a:schemeClr>
              </a:solidFill>
              <a:latin typeface="Source Sans Pro Light" panose="020B0403030403020204" pitchFamily="34" charset="0"/>
              <a:ea typeface="Source Sans Pro Light" panose="020B0403030403020204" pitchFamily="34" charset="0"/>
              <a:cs typeface="+mj-cs"/>
            </a:endParaRPr>
          </a:p>
        </p:txBody>
      </p:sp>
    </p:spTree>
    <p:extLst>
      <p:ext uri="{BB962C8B-B14F-4D97-AF65-F5344CB8AC3E}">
        <p14:creationId xmlns:p14="http://schemas.microsoft.com/office/powerpoint/2010/main" val="36931329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D0980-0521-2E6F-5A14-91D4E58CC1F3}"/>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309E2B44-9E9A-8F99-7EEA-678AC3DABE38}"/>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50000"/>
                    </a14:imgEffect>
                  </a14:imgLayer>
                </a14:imgProps>
              </a:ext>
              <a:ext uri="{28A0092B-C50C-407E-A947-70E740481C1C}">
                <a14:useLocalDpi xmlns:a14="http://schemas.microsoft.com/office/drawing/2010/main"/>
              </a:ext>
            </a:extLst>
          </a:blip>
          <a:stretch>
            <a:fillRect/>
          </a:stretch>
        </p:blipFill>
        <p:spPr>
          <a:xfrm>
            <a:off x="-201478" y="-42421"/>
            <a:ext cx="12518002" cy="6900421"/>
          </a:xfrm>
          <a:prstGeom prst="rect">
            <a:avLst/>
          </a:prstGeom>
        </p:spPr>
      </p:pic>
      <p:pic>
        <p:nvPicPr>
          <p:cNvPr id="2" name="Gráfico 1">
            <a:extLst>
              <a:ext uri="{FF2B5EF4-FFF2-40B4-BE49-F238E27FC236}">
                <a16:creationId xmlns:a16="http://schemas.microsoft.com/office/drawing/2014/main" id="{FA0B9939-DB83-DBE8-F31C-A563CCFA230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89225" y="1811805"/>
            <a:ext cx="413549" cy="346227"/>
          </a:xfrm>
          <a:prstGeom prst="rect">
            <a:avLst/>
          </a:prstGeom>
        </p:spPr>
      </p:pic>
      <p:sp>
        <p:nvSpPr>
          <p:cNvPr id="3" name="CuadroTexto 2">
            <a:extLst>
              <a:ext uri="{FF2B5EF4-FFF2-40B4-BE49-F238E27FC236}">
                <a16:creationId xmlns:a16="http://schemas.microsoft.com/office/drawing/2014/main" id="{BBAE2742-0255-8CBF-A3E0-DB3527227DD9}"/>
              </a:ext>
            </a:extLst>
          </p:cNvPr>
          <p:cNvSpPr txBox="1"/>
          <p:nvPr/>
        </p:nvSpPr>
        <p:spPr>
          <a:xfrm>
            <a:off x="2004566" y="3642405"/>
            <a:ext cx="8182868" cy="1384995"/>
          </a:xfrm>
          <a:prstGeom prst="rect">
            <a:avLst/>
          </a:prstGeom>
          <a:noFill/>
        </p:spPr>
        <p:txBody>
          <a:bodyPr wrap="square" rtlCol="0">
            <a:spAutoFit/>
          </a:bodyPr>
          <a:lstStyle/>
          <a:p>
            <a:pPr algn="ctr"/>
            <a:r>
              <a:rPr lang="es-ES" sz="2800">
                <a:solidFill>
                  <a:schemeClr val="bg1">
                    <a:lumMod val="95000"/>
                  </a:schemeClr>
                </a:solidFill>
                <a:latin typeface="Source Sans Pro Light" panose="020B0403030403020204" pitchFamily="34" charset="0"/>
                <a:ea typeface="Source Sans Pro Light" panose="020B0403030403020204" pitchFamily="34" charset="0"/>
                <a:cs typeface="+mn-lt"/>
              </a:rPr>
              <a:t>Aquí validamos, escalamos e implementamos tecnologías para mejorar salud, movilidad, seguridad, energía, sostenibilidad, entre otros.</a:t>
            </a:r>
          </a:p>
        </p:txBody>
      </p:sp>
      <p:sp>
        <p:nvSpPr>
          <p:cNvPr id="4" name="CuadroTexto 3">
            <a:extLst>
              <a:ext uri="{FF2B5EF4-FFF2-40B4-BE49-F238E27FC236}">
                <a16:creationId xmlns:a16="http://schemas.microsoft.com/office/drawing/2014/main" id="{37FE9ABC-2522-F961-234C-E994A8668CB3}"/>
              </a:ext>
            </a:extLst>
          </p:cNvPr>
          <p:cNvSpPr txBox="1"/>
          <p:nvPr/>
        </p:nvSpPr>
        <p:spPr>
          <a:xfrm>
            <a:off x="2004566" y="2458137"/>
            <a:ext cx="8182868" cy="1077218"/>
          </a:xfrm>
          <a:prstGeom prst="rect">
            <a:avLst/>
          </a:prstGeom>
          <a:noFill/>
        </p:spPr>
        <p:txBody>
          <a:bodyPr wrap="square" anchor="ctr">
            <a:spAutoFit/>
          </a:bodyPr>
          <a:lstStyle/>
          <a:p>
            <a:pPr algn="ctr"/>
            <a:r>
              <a:rPr lang="es-MX" sz="3200" b="1">
                <a:solidFill>
                  <a:schemeClr val="bg1">
                    <a:lumMod val="95000"/>
                  </a:schemeClr>
                </a:solidFill>
                <a:latin typeface="Source Sans Pro" panose="020B0503030403020204" pitchFamily="34" charset="0"/>
                <a:ea typeface="Source Sans Pro" panose="020B0503030403020204" pitchFamily="34" charset="0"/>
                <a:cs typeface="+mn-lt"/>
              </a:rPr>
              <a:t>“De la planeación a la acción: la innovación sale del laboratorio y llega al territorio.”</a:t>
            </a:r>
          </a:p>
        </p:txBody>
      </p:sp>
    </p:spTree>
    <p:extLst>
      <p:ext uri="{BB962C8B-B14F-4D97-AF65-F5344CB8AC3E}">
        <p14:creationId xmlns:p14="http://schemas.microsoft.com/office/powerpoint/2010/main" val="22048073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CF1B7-BB25-3995-071F-52BC7010F5DD}"/>
            </a:ext>
          </a:extLst>
        </p:cNvPr>
        <p:cNvGrpSpPr/>
        <p:nvPr/>
      </p:nvGrpSpPr>
      <p:grpSpPr>
        <a:xfrm>
          <a:off x="0" y="0"/>
          <a:ext cx="0" cy="0"/>
          <a:chOff x="0" y="0"/>
          <a:chExt cx="0" cy="0"/>
        </a:xfrm>
      </p:grpSpPr>
      <p:pic>
        <p:nvPicPr>
          <p:cNvPr id="17" name="Imagen 16">
            <a:extLst>
              <a:ext uri="{FF2B5EF4-FFF2-40B4-BE49-F238E27FC236}">
                <a16:creationId xmlns:a16="http://schemas.microsoft.com/office/drawing/2014/main" id="{0A4CEBE5-9BAA-C030-538D-8C1797D5E9A4}"/>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63000"/>
                    </a14:imgEffect>
                  </a14:imgLayer>
                </a14:imgProps>
              </a:ext>
              <a:ext uri="{28A0092B-C50C-407E-A947-70E740481C1C}">
                <a14:useLocalDpi xmlns:a14="http://schemas.microsoft.com/office/drawing/2010/main"/>
              </a:ext>
            </a:extLst>
          </a:blip>
          <a:stretch>
            <a:fillRect/>
          </a:stretch>
        </p:blipFill>
        <p:spPr>
          <a:xfrm>
            <a:off x="4855" y="2731"/>
            <a:ext cx="12187145" cy="6855269"/>
          </a:xfrm>
          <a:prstGeom prst="rect">
            <a:avLst/>
          </a:prstGeom>
        </p:spPr>
      </p:pic>
      <p:sp>
        <p:nvSpPr>
          <p:cNvPr id="40" name="Rectángulo: esquinas redondeadas 3">
            <a:extLst>
              <a:ext uri="{FF2B5EF4-FFF2-40B4-BE49-F238E27FC236}">
                <a16:creationId xmlns:a16="http://schemas.microsoft.com/office/drawing/2014/main" id="{207687D2-E5A4-F9D6-065A-E543ED06C96A}"/>
              </a:ext>
            </a:extLst>
          </p:cNvPr>
          <p:cNvSpPr/>
          <p:nvPr/>
        </p:nvSpPr>
        <p:spPr>
          <a:xfrm>
            <a:off x="7497672" y="2912964"/>
            <a:ext cx="2965269" cy="3731118"/>
          </a:xfrm>
          <a:prstGeom prst="roundRect">
            <a:avLst>
              <a:gd name="adj" fmla="val 6507"/>
            </a:avLst>
          </a:prstGeom>
          <a:solidFill>
            <a:schemeClr val="tx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Rectángulo: esquinas redondeadas 3">
            <a:extLst>
              <a:ext uri="{FF2B5EF4-FFF2-40B4-BE49-F238E27FC236}">
                <a16:creationId xmlns:a16="http://schemas.microsoft.com/office/drawing/2014/main" id="{5B873E78-8C7E-ABBB-0655-7AC403F86CD0}"/>
              </a:ext>
            </a:extLst>
          </p:cNvPr>
          <p:cNvSpPr/>
          <p:nvPr/>
        </p:nvSpPr>
        <p:spPr>
          <a:xfrm>
            <a:off x="4452468" y="2912964"/>
            <a:ext cx="2965269" cy="3731118"/>
          </a:xfrm>
          <a:prstGeom prst="roundRect">
            <a:avLst>
              <a:gd name="adj" fmla="val 6507"/>
            </a:avLst>
          </a:prstGeom>
          <a:solidFill>
            <a:schemeClr val="tx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ángulo: esquinas redondeadas 3">
            <a:extLst>
              <a:ext uri="{FF2B5EF4-FFF2-40B4-BE49-F238E27FC236}">
                <a16:creationId xmlns:a16="http://schemas.microsoft.com/office/drawing/2014/main" id="{86E993E7-B7F6-484B-BCC1-600B434E8365}"/>
              </a:ext>
            </a:extLst>
          </p:cNvPr>
          <p:cNvSpPr/>
          <p:nvPr/>
        </p:nvSpPr>
        <p:spPr>
          <a:xfrm>
            <a:off x="1407264" y="2912964"/>
            <a:ext cx="2965269" cy="3731118"/>
          </a:xfrm>
          <a:prstGeom prst="roundRect">
            <a:avLst>
              <a:gd name="adj" fmla="val 6507"/>
            </a:avLst>
          </a:prstGeom>
          <a:solidFill>
            <a:schemeClr val="tx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6" name="Gráfico 5">
            <a:extLst>
              <a:ext uri="{FF2B5EF4-FFF2-40B4-BE49-F238E27FC236}">
                <a16:creationId xmlns:a16="http://schemas.microsoft.com/office/drawing/2014/main" id="{FBDAAE57-DB6C-2A96-EBB1-88DC423ABB4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04949" y="720727"/>
            <a:ext cx="3131352" cy="623939"/>
          </a:xfrm>
          <a:prstGeom prst="rect">
            <a:avLst/>
          </a:prstGeom>
        </p:spPr>
      </p:pic>
      <p:sp>
        <p:nvSpPr>
          <p:cNvPr id="5" name="Título 1">
            <a:extLst>
              <a:ext uri="{FF2B5EF4-FFF2-40B4-BE49-F238E27FC236}">
                <a16:creationId xmlns:a16="http://schemas.microsoft.com/office/drawing/2014/main" id="{E14E20D3-AA47-9A0C-F0BD-0B1BC1C3D5BE}"/>
              </a:ext>
            </a:extLst>
          </p:cNvPr>
          <p:cNvSpPr txBox="1">
            <a:spLocks/>
          </p:cNvSpPr>
          <p:nvPr/>
        </p:nvSpPr>
        <p:spPr>
          <a:xfrm>
            <a:off x="1410154" y="4726199"/>
            <a:ext cx="2962379" cy="646332"/>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Source Sans Pro" panose="020B0503030403020204" pitchFamily="34" charset="0"/>
                <a:ea typeface="Source Sans Pro" panose="020B0503030403020204" pitchFamily="34" charset="0"/>
                <a:cs typeface="+mj-cs"/>
              </a:defRPr>
            </a:lvl1pPr>
          </a:lstStyle>
          <a:p>
            <a:pPr>
              <a:lnSpc>
                <a:spcPct val="100000"/>
              </a:lnSpc>
            </a:pPr>
            <a:r>
              <a:rPr lang="es-ES" sz="1600" b="1">
                <a:solidFill>
                  <a:schemeClr val="bg1"/>
                </a:solidFill>
                <a:latin typeface="Source Sans Pro"/>
                <a:ea typeface="Source Sans Pro"/>
              </a:rPr>
              <a:t>Proyectos I+D</a:t>
            </a:r>
            <a:endParaRPr lang="es-ES" sz="1600" b="1">
              <a:solidFill>
                <a:schemeClr val="bg1"/>
              </a:solidFill>
            </a:endParaRPr>
          </a:p>
          <a:p>
            <a:pPr>
              <a:lnSpc>
                <a:spcPct val="100000"/>
              </a:lnSpc>
            </a:pPr>
            <a:r>
              <a:rPr lang="es-ES" sz="1600">
                <a:solidFill>
                  <a:schemeClr val="bg1"/>
                </a:solidFill>
                <a:latin typeface="Source Sans Pro"/>
                <a:ea typeface="Source Sans Pro"/>
              </a:rPr>
              <a:t>Universidades G8</a:t>
            </a:r>
          </a:p>
        </p:txBody>
      </p:sp>
      <p:sp>
        <p:nvSpPr>
          <p:cNvPr id="10" name="Título 1">
            <a:extLst>
              <a:ext uri="{FF2B5EF4-FFF2-40B4-BE49-F238E27FC236}">
                <a16:creationId xmlns:a16="http://schemas.microsoft.com/office/drawing/2014/main" id="{59B631BB-D2EE-3000-A64B-A3FF5B96F37D}"/>
              </a:ext>
            </a:extLst>
          </p:cNvPr>
          <p:cNvSpPr txBox="1">
            <a:spLocks/>
          </p:cNvSpPr>
          <p:nvPr/>
        </p:nvSpPr>
        <p:spPr>
          <a:xfrm>
            <a:off x="7720042" y="5081250"/>
            <a:ext cx="2520526" cy="759370"/>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Source Sans Pro" panose="020B0503030403020204" pitchFamily="34" charset="0"/>
                <a:ea typeface="Source Sans Pro" panose="020B0503030403020204" pitchFamily="34" charset="0"/>
                <a:cs typeface="+mj-cs"/>
              </a:defRPr>
            </a:lvl1pPr>
          </a:lstStyle>
          <a:p>
            <a:pPr>
              <a:lnSpc>
                <a:spcPct val="100000"/>
              </a:lnSpc>
            </a:pPr>
            <a:r>
              <a:rPr lang="es-ES" sz="1400">
                <a:solidFill>
                  <a:schemeClr val="bg1"/>
                </a:solidFill>
                <a:latin typeface="Source Sans Pro"/>
                <a:ea typeface="Source Sans Pro"/>
                <a:cs typeface="+mn-cs"/>
              </a:rPr>
              <a:t>Economía Circular  </a:t>
            </a:r>
            <a:r>
              <a:rPr lang="es-ES" sz="1400">
                <a:solidFill>
                  <a:schemeClr val="accent3"/>
                </a:solidFill>
                <a:latin typeface="Source Sans Pro ExtraLight" panose="020B0303030403020204" pitchFamily="34" charset="0"/>
                <a:ea typeface="Source Sans Pro ExtraLight" panose="020B0303030403020204" pitchFamily="34" charset="0"/>
                <a:cs typeface="+mn-cs"/>
              </a:rPr>
              <a:t>|</a:t>
            </a:r>
            <a:r>
              <a:rPr lang="es-ES" sz="1400">
                <a:solidFill>
                  <a:schemeClr val="bg1"/>
                </a:solidFill>
                <a:latin typeface="Source Sans Pro"/>
                <a:ea typeface="Source Sans Pro"/>
                <a:cs typeface="+mn-cs"/>
              </a:rPr>
              <a:t>  Seguridad</a:t>
            </a:r>
          </a:p>
          <a:p>
            <a:pPr>
              <a:lnSpc>
                <a:spcPct val="100000"/>
              </a:lnSpc>
            </a:pPr>
            <a:r>
              <a:rPr lang="es-ES" sz="1400">
                <a:solidFill>
                  <a:schemeClr val="bg1"/>
                </a:solidFill>
                <a:latin typeface="Source Sans Pro"/>
                <a:ea typeface="Source Sans Pro"/>
                <a:cs typeface="+mn-cs"/>
              </a:rPr>
              <a:t>Ambiental (ruido) </a:t>
            </a:r>
            <a:r>
              <a:rPr lang="es-ES" sz="1400">
                <a:solidFill>
                  <a:schemeClr val="accent3"/>
                </a:solidFill>
                <a:latin typeface="Source Sans Pro ExtraLight" panose="020B0303030403020204" pitchFamily="34" charset="0"/>
                <a:ea typeface="Source Sans Pro ExtraLight" panose="020B0303030403020204" pitchFamily="34" charset="0"/>
                <a:cs typeface="+mn-cs"/>
              </a:rPr>
              <a:t>|</a:t>
            </a:r>
            <a:r>
              <a:rPr lang="es-ES" sz="1400">
                <a:solidFill>
                  <a:schemeClr val="bg1"/>
                </a:solidFill>
                <a:latin typeface="Source Sans Pro"/>
                <a:ea typeface="Source Sans Pro"/>
                <a:cs typeface="+mn-cs"/>
              </a:rPr>
              <a:t>  C. Energéticas </a:t>
            </a:r>
            <a:r>
              <a:rPr lang="es-ES" sz="1400">
                <a:solidFill>
                  <a:schemeClr val="accent3"/>
                </a:solidFill>
                <a:latin typeface="Source Sans Pro ExtraLight" panose="020B0303030403020204" pitchFamily="34" charset="0"/>
                <a:ea typeface="Source Sans Pro ExtraLight" panose="020B0303030403020204" pitchFamily="34" charset="0"/>
                <a:cs typeface="+mn-cs"/>
              </a:rPr>
              <a:t>|</a:t>
            </a:r>
            <a:r>
              <a:rPr lang="es-ES" sz="1400">
                <a:solidFill>
                  <a:schemeClr val="bg1"/>
                </a:solidFill>
                <a:latin typeface="Source Sans Pro"/>
                <a:ea typeface="Source Sans Pro"/>
                <a:cs typeface="+mn-cs"/>
              </a:rPr>
              <a:t>  Salud </a:t>
            </a:r>
            <a:r>
              <a:rPr lang="es-ES" sz="1400">
                <a:solidFill>
                  <a:schemeClr val="accent3"/>
                </a:solidFill>
                <a:latin typeface="Source Sans Pro ExtraLight" panose="020B0303030403020204" pitchFamily="34" charset="0"/>
                <a:ea typeface="Source Sans Pro ExtraLight" panose="020B0303030403020204" pitchFamily="34" charset="0"/>
                <a:cs typeface="+mn-cs"/>
              </a:rPr>
              <a:t>|</a:t>
            </a:r>
            <a:r>
              <a:rPr lang="es-ES" sz="1400">
                <a:solidFill>
                  <a:schemeClr val="bg1"/>
                </a:solidFill>
                <a:latin typeface="Source Sans Pro"/>
                <a:ea typeface="Source Sans Pro"/>
                <a:cs typeface="+mn-cs"/>
              </a:rPr>
              <a:t>  Movilidad</a:t>
            </a:r>
          </a:p>
        </p:txBody>
      </p:sp>
      <p:sp>
        <p:nvSpPr>
          <p:cNvPr id="11" name="Título 1">
            <a:extLst>
              <a:ext uri="{FF2B5EF4-FFF2-40B4-BE49-F238E27FC236}">
                <a16:creationId xmlns:a16="http://schemas.microsoft.com/office/drawing/2014/main" id="{326BAEEA-8C1B-213B-4CA8-A80F7EE67CFD}"/>
              </a:ext>
            </a:extLst>
          </p:cNvPr>
          <p:cNvSpPr txBox="1">
            <a:spLocks/>
          </p:cNvSpPr>
          <p:nvPr/>
        </p:nvSpPr>
        <p:spPr>
          <a:xfrm>
            <a:off x="1924953" y="3149733"/>
            <a:ext cx="1939296" cy="4482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Source Sans Pro" panose="020B0503030403020204" pitchFamily="34" charset="0"/>
                <a:ea typeface="Source Sans Pro" panose="020B0503030403020204" pitchFamily="34" charset="0"/>
                <a:cs typeface="+mj-cs"/>
              </a:defRPr>
            </a:lvl1pPr>
          </a:lstStyle>
          <a:p>
            <a:pPr>
              <a:lnSpc>
                <a:spcPct val="100000"/>
              </a:lnSpc>
            </a:pPr>
            <a:endParaRPr lang="es-ES" sz="1800" i="1">
              <a:solidFill>
                <a:schemeClr val="bg1"/>
              </a:solidFill>
              <a:latin typeface="Source Sans Pro"/>
              <a:ea typeface="Source Sans Pro"/>
            </a:endParaRPr>
          </a:p>
          <a:p>
            <a:pPr>
              <a:lnSpc>
                <a:spcPct val="100000"/>
              </a:lnSpc>
            </a:pPr>
            <a:r>
              <a:rPr lang="es-ES" sz="1800" i="1">
                <a:solidFill>
                  <a:schemeClr val="bg1"/>
                </a:solidFill>
                <a:latin typeface="Source Sans Pro"/>
                <a:ea typeface="Source Sans Pro"/>
              </a:rPr>
              <a:t> </a:t>
            </a:r>
            <a:br>
              <a:rPr lang="es-ES" sz="1100" i="1">
                <a:latin typeface="Source Sans Pro"/>
                <a:ea typeface="Source Sans Pro"/>
              </a:rPr>
            </a:br>
            <a:endParaRPr lang="es-ES" sz="1100" i="1">
              <a:solidFill>
                <a:schemeClr val="bg1"/>
              </a:solidFill>
            </a:endParaRPr>
          </a:p>
        </p:txBody>
      </p:sp>
      <p:sp>
        <p:nvSpPr>
          <p:cNvPr id="16" name="Título 1">
            <a:extLst>
              <a:ext uri="{FF2B5EF4-FFF2-40B4-BE49-F238E27FC236}">
                <a16:creationId xmlns:a16="http://schemas.microsoft.com/office/drawing/2014/main" id="{5B92EFC4-10BA-38D2-3CFC-331B52A8D2AF}"/>
              </a:ext>
            </a:extLst>
          </p:cNvPr>
          <p:cNvSpPr txBox="1">
            <a:spLocks/>
          </p:cNvSpPr>
          <p:nvPr/>
        </p:nvSpPr>
        <p:spPr>
          <a:xfrm>
            <a:off x="1407263" y="3271461"/>
            <a:ext cx="2965269" cy="538383"/>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Source Sans Pro" panose="020B0503030403020204" pitchFamily="34" charset="0"/>
                <a:ea typeface="Source Sans Pro" panose="020B0503030403020204" pitchFamily="34" charset="0"/>
                <a:cs typeface="+mj-cs"/>
              </a:defRPr>
            </a:lvl1pPr>
          </a:lstStyle>
          <a:p>
            <a:pPr>
              <a:lnSpc>
                <a:spcPct val="100000"/>
              </a:lnSpc>
            </a:pPr>
            <a:r>
              <a:rPr lang="es-ES" sz="1400">
                <a:solidFill>
                  <a:srgbClr val="0FF7E4"/>
                </a:solidFill>
              </a:rPr>
              <a:t>Fomentar  la Investigación</a:t>
            </a:r>
          </a:p>
          <a:p>
            <a:pPr>
              <a:lnSpc>
                <a:spcPct val="100000"/>
              </a:lnSpc>
            </a:pPr>
            <a:r>
              <a:rPr lang="es-ES" sz="1400">
                <a:solidFill>
                  <a:srgbClr val="0FF7E4"/>
                </a:solidFill>
              </a:rPr>
              <a:t>y el desarrollo</a:t>
            </a:r>
            <a:endParaRPr lang="es-ES" sz="1400">
              <a:solidFill>
                <a:srgbClr val="0D4C40"/>
              </a:solidFill>
            </a:endParaRPr>
          </a:p>
        </p:txBody>
      </p:sp>
      <p:sp>
        <p:nvSpPr>
          <p:cNvPr id="14" name="CuadroTexto 13">
            <a:extLst>
              <a:ext uri="{FF2B5EF4-FFF2-40B4-BE49-F238E27FC236}">
                <a16:creationId xmlns:a16="http://schemas.microsoft.com/office/drawing/2014/main" id="{5551EC3C-F906-E3A9-1EB6-3ABBFAFCE468}"/>
              </a:ext>
            </a:extLst>
          </p:cNvPr>
          <p:cNvSpPr txBox="1"/>
          <p:nvPr/>
        </p:nvSpPr>
        <p:spPr>
          <a:xfrm>
            <a:off x="1407264" y="2218361"/>
            <a:ext cx="9055676" cy="523220"/>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s-ES" sz="2800" b="1">
                <a:solidFill>
                  <a:srgbClr val="0FF7E4"/>
                </a:solidFill>
                <a:latin typeface="Source Sans Pro Black" panose="020B0503030403020204" pitchFamily="34" charset="0"/>
                <a:ea typeface="Source Sans Pro Black" panose="020B0503030403020204" pitchFamily="34" charset="0"/>
              </a:rPr>
              <a:t>+ 21 mil millones </a:t>
            </a:r>
            <a:r>
              <a:rPr lang="es-ES" sz="2800">
                <a:solidFill>
                  <a:srgbClr val="0FF7E4"/>
                </a:solidFill>
                <a:latin typeface="Source Sans Pro Light" panose="020B0403030403020204" pitchFamily="34" charset="0"/>
                <a:ea typeface="Source Sans Pro Light" panose="020B0403030403020204" pitchFamily="34" charset="0"/>
              </a:rPr>
              <a:t>destinados para:</a:t>
            </a:r>
          </a:p>
        </p:txBody>
      </p:sp>
      <p:sp>
        <p:nvSpPr>
          <p:cNvPr id="18" name="CuadroTexto 17">
            <a:extLst>
              <a:ext uri="{FF2B5EF4-FFF2-40B4-BE49-F238E27FC236}">
                <a16:creationId xmlns:a16="http://schemas.microsoft.com/office/drawing/2014/main" id="{546825CB-0DCA-718D-6C00-FAA9C43A4206}"/>
              </a:ext>
            </a:extLst>
          </p:cNvPr>
          <p:cNvSpPr txBox="1"/>
          <p:nvPr/>
        </p:nvSpPr>
        <p:spPr>
          <a:xfrm>
            <a:off x="4298381" y="1448971"/>
            <a:ext cx="3608490"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2200" b="1">
                <a:solidFill>
                  <a:schemeClr val="bg1"/>
                </a:solidFill>
                <a:latin typeface="Source Sans Pro Light"/>
                <a:ea typeface="Source Sans Pro Light"/>
              </a:rPr>
              <a:t>Mecanismos de financiación </a:t>
            </a:r>
          </a:p>
        </p:txBody>
      </p:sp>
      <p:sp>
        <p:nvSpPr>
          <p:cNvPr id="21" name="CuadroTexto 20">
            <a:extLst>
              <a:ext uri="{FF2B5EF4-FFF2-40B4-BE49-F238E27FC236}">
                <a16:creationId xmlns:a16="http://schemas.microsoft.com/office/drawing/2014/main" id="{357B77C1-4C76-5DF2-1493-82E5DFD56D31}"/>
              </a:ext>
            </a:extLst>
          </p:cNvPr>
          <p:cNvSpPr txBox="1"/>
          <p:nvPr/>
        </p:nvSpPr>
        <p:spPr>
          <a:xfrm>
            <a:off x="1407263" y="4037606"/>
            <a:ext cx="2962379" cy="770339"/>
          </a:xfrm>
          <a:prstGeom prst="rect">
            <a:avLst/>
          </a:prstGeom>
          <a:noFill/>
        </p:spPr>
        <p:txBody>
          <a:bodyPr wrap="square">
            <a:spAutoFit/>
          </a:bodyPr>
          <a:lstStyle/>
          <a:p>
            <a:pPr algn="ctr">
              <a:lnSpc>
                <a:spcPts val="2560"/>
              </a:lnSpc>
            </a:pPr>
            <a:r>
              <a:rPr lang="es-ES" sz="3600" b="1">
                <a:solidFill>
                  <a:srgbClr val="0FF7E4"/>
                </a:solidFill>
                <a:latin typeface="Source Sans Pro"/>
                <a:ea typeface="Source Sans Pro"/>
              </a:rPr>
              <a:t>4.800</a:t>
            </a:r>
          </a:p>
          <a:p>
            <a:pPr algn="ctr">
              <a:lnSpc>
                <a:spcPts val="2560"/>
              </a:lnSpc>
            </a:pPr>
            <a:r>
              <a:rPr lang="es-ES" sz="2800" b="1">
                <a:solidFill>
                  <a:srgbClr val="0FF7E4"/>
                </a:solidFill>
                <a:latin typeface="Source Sans Pro" panose="020B0503030403020204" pitchFamily="34" charset="0"/>
                <a:ea typeface="Source Sans Pro" panose="020B0503030403020204" pitchFamily="34" charset="0"/>
              </a:rPr>
              <a:t>millones</a:t>
            </a:r>
            <a:r>
              <a:rPr lang="es-ES" sz="2800" b="1">
                <a:solidFill>
                  <a:schemeClr val="bg1"/>
                </a:solidFill>
                <a:latin typeface="Source Sans Pro" panose="020B0503030403020204" pitchFamily="34" charset="0"/>
                <a:ea typeface="Source Sans Pro" panose="020B0503030403020204" pitchFamily="34" charset="0"/>
              </a:rPr>
              <a:t> </a:t>
            </a:r>
            <a:endParaRPr lang="es-CO" sz="2800" b="1">
              <a:latin typeface="Source Sans Pro" panose="020B0503030403020204" pitchFamily="34" charset="0"/>
              <a:ea typeface="Source Sans Pro" panose="020B0503030403020204" pitchFamily="34" charset="0"/>
            </a:endParaRPr>
          </a:p>
        </p:txBody>
      </p:sp>
      <p:cxnSp>
        <p:nvCxnSpPr>
          <p:cNvPr id="9" name="Conector recto 8">
            <a:extLst>
              <a:ext uri="{FF2B5EF4-FFF2-40B4-BE49-F238E27FC236}">
                <a16:creationId xmlns:a16="http://schemas.microsoft.com/office/drawing/2014/main" id="{2C9F651A-BFAC-7270-AA5D-7C99230C4415}"/>
              </a:ext>
            </a:extLst>
          </p:cNvPr>
          <p:cNvCxnSpPr>
            <a:cxnSpLocks/>
          </p:cNvCxnSpPr>
          <p:nvPr/>
        </p:nvCxnSpPr>
        <p:spPr>
          <a:xfrm>
            <a:off x="2761989" y="5495695"/>
            <a:ext cx="0" cy="734564"/>
          </a:xfrm>
          <a:prstGeom prst="line">
            <a:avLst/>
          </a:prstGeom>
          <a:ln w="9525">
            <a:solidFill>
              <a:schemeClr val="accent3"/>
            </a:solidFill>
          </a:ln>
        </p:spPr>
        <p:style>
          <a:lnRef idx="2">
            <a:schemeClr val="accent1"/>
          </a:lnRef>
          <a:fillRef idx="0">
            <a:schemeClr val="accent1"/>
          </a:fillRef>
          <a:effectRef idx="1">
            <a:schemeClr val="accent1"/>
          </a:effectRef>
          <a:fontRef idx="minor">
            <a:schemeClr val="tx1"/>
          </a:fontRef>
        </p:style>
      </p:cxnSp>
      <p:sp>
        <p:nvSpPr>
          <p:cNvPr id="13" name="CuadroTexto 12">
            <a:extLst>
              <a:ext uri="{FF2B5EF4-FFF2-40B4-BE49-F238E27FC236}">
                <a16:creationId xmlns:a16="http://schemas.microsoft.com/office/drawing/2014/main" id="{540C4CC5-892E-8642-0E87-236E44BA6AA0}"/>
              </a:ext>
            </a:extLst>
          </p:cNvPr>
          <p:cNvSpPr txBox="1"/>
          <p:nvPr/>
        </p:nvSpPr>
        <p:spPr>
          <a:xfrm>
            <a:off x="1558469" y="5560503"/>
            <a:ext cx="1192744" cy="636200"/>
          </a:xfrm>
          <a:prstGeom prst="rect">
            <a:avLst/>
          </a:prstGeom>
          <a:noFill/>
        </p:spPr>
        <p:txBody>
          <a:bodyPr wrap="square">
            <a:spAutoFit/>
          </a:bodyPr>
          <a:lstStyle/>
          <a:p>
            <a:pPr algn="ctr">
              <a:lnSpc>
                <a:spcPts val="1400"/>
              </a:lnSpc>
            </a:pPr>
            <a:r>
              <a:rPr lang="es-ES" sz="1500" b="1">
                <a:solidFill>
                  <a:schemeClr val="accent3"/>
                </a:solidFill>
                <a:latin typeface="Source Sans Pro" panose="020B0503030403020204" pitchFamily="34" charset="0"/>
                <a:ea typeface="Source Sans Pro" panose="020B0503030403020204" pitchFamily="34" charset="0"/>
              </a:rPr>
              <a:t>Ruta N </a:t>
            </a:r>
            <a:r>
              <a:rPr lang="es-ES" sz="1500">
                <a:solidFill>
                  <a:schemeClr val="bg1"/>
                </a:solidFill>
                <a:latin typeface="Source Sans Pro"/>
                <a:ea typeface="Source Sans Pro"/>
              </a:rPr>
              <a:t>aportó 2.400 millones</a:t>
            </a:r>
          </a:p>
        </p:txBody>
      </p:sp>
      <p:sp>
        <p:nvSpPr>
          <p:cNvPr id="20" name="CuadroTexto 19">
            <a:extLst>
              <a:ext uri="{FF2B5EF4-FFF2-40B4-BE49-F238E27FC236}">
                <a16:creationId xmlns:a16="http://schemas.microsoft.com/office/drawing/2014/main" id="{2E846B95-EFD7-BA3E-8C2E-F4C62C02D04A}"/>
              </a:ext>
            </a:extLst>
          </p:cNvPr>
          <p:cNvSpPr txBox="1"/>
          <p:nvPr/>
        </p:nvSpPr>
        <p:spPr>
          <a:xfrm>
            <a:off x="2768022" y="5560503"/>
            <a:ext cx="1445943" cy="636200"/>
          </a:xfrm>
          <a:prstGeom prst="rect">
            <a:avLst/>
          </a:prstGeom>
          <a:noFill/>
        </p:spPr>
        <p:txBody>
          <a:bodyPr wrap="square">
            <a:spAutoFit/>
          </a:bodyPr>
          <a:lstStyle/>
          <a:p>
            <a:pPr algn="ctr">
              <a:lnSpc>
                <a:spcPts val="1400"/>
              </a:lnSpc>
            </a:pPr>
            <a:r>
              <a:rPr lang="es-ES" sz="1500" b="1">
                <a:solidFill>
                  <a:schemeClr val="accent3"/>
                </a:solidFill>
                <a:latin typeface="Source Sans Pro" panose="020B0503030403020204" pitchFamily="34" charset="0"/>
                <a:ea typeface="Source Sans Pro" panose="020B0503030403020204" pitchFamily="34" charset="0"/>
              </a:rPr>
              <a:t>Universidades G8 </a:t>
            </a:r>
            <a:r>
              <a:rPr lang="es-ES" sz="1500">
                <a:solidFill>
                  <a:schemeClr val="bg1"/>
                </a:solidFill>
                <a:latin typeface="Source Sans Pro"/>
                <a:ea typeface="Source Sans Pro"/>
              </a:rPr>
              <a:t>aportó 2.400 millones</a:t>
            </a:r>
          </a:p>
        </p:txBody>
      </p:sp>
      <p:sp>
        <p:nvSpPr>
          <p:cNvPr id="26" name="Título 1">
            <a:extLst>
              <a:ext uri="{FF2B5EF4-FFF2-40B4-BE49-F238E27FC236}">
                <a16:creationId xmlns:a16="http://schemas.microsoft.com/office/drawing/2014/main" id="{301EA0A2-A5DA-169D-B96D-692B36263BD1}"/>
              </a:ext>
            </a:extLst>
          </p:cNvPr>
          <p:cNvSpPr txBox="1">
            <a:spLocks/>
          </p:cNvSpPr>
          <p:nvPr/>
        </p:nvSpPr>
        <p:spPr>
          <a:xfrm>
            <a:off x="4460856" y="3271461"/>
            <a:ext cx="2965269" cy="538383"/>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Source Sans Pro" panose="020B0503030403020204" pitchFamily="34" charset="0"/>
                <a:ea typeface="Source Sans Pro" panose="020B0503030403020204" pitchFamily="34" charset="0"/>
                <a:cs typeface="+mj-cs"/>
              </a:defRPr>
            </a:lvl1pPr>
          </a:lstStyle>
          <a:p>
            <a:pPr>
              <a:lnSpc>
                <a:spcPct val="100000"/>
              </a:lnSpc>
            </a:pPr>
            <a:r>
              <a:rPr lang="es-ES" sz="1400">
                <a:solidFill>
                  <a:srgbClr val="0FF7E4"/>
                </a:solidFill>
              </a:rPr>
              <a:t>La validación de tecnologías</a:t>
            </a:r>
          </a:p>
          <a:p>
            <a:pPr>
              <a:lnSpc>
                <a:spcPct val="100000"/>
              </a:lnSpc>
            </a:pPr>
            <a:r>
              <a:rPr lang="es-ES" sz="1400">
                <a:solidFill>
                  <a:srgbClr val="0FF7E4"/>
                </a:solidFill>
              </a:rPr>
              <a:t>en entorno real </a:t>
            </a:r>
          </a:p>
        </p:txBody>
      </p:sp>
      <p:sp>
        <p:nvSpPr>
          <p:cNvPr id="27" name="Título 1">
            <a:extLst>
              <a:ext uri="{FF2B5EF4-FFF2-40B4-BE49-F238E27FC236}">
                <a16:creationId xmlns:a16="http://schemas.microsoft.com/office/drawing/2014/main" id="{DE8D18D2-B85E-217B-A024-03D95114B832}"/>
              </a:ext>
            </a:extLst>
          </p:cNvPr>
          <p:cNvSpPr txBox="1">
            <a:spLocks/>
          </p:cNvSpPr>
          <p:nvPr/>
        </p:nvSpPr>
        <p:spPr>
          <a:xfrm>
            <a:off x="4463746" y="4726199"/>
            <a:ext cx="2962379" cy="646332"/>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Source Sans Pro" panose="020B0503030403020204" pitchFamily="34" charset="0"/>
                <a:ea typeface="Source Sans Pro" panose="020B0503030403020204" pitchFamily="34" charset="0"/>
                <a:cs typeface="+mj-cs"/>
              </a:defRPr>
            </a:lvl1pPr>
          </a:lstStyle>
          <a:p>
            <a:pPr>
              <a:lnSpc>
                <a:spcPct val="100000"/>
              </a:lnSpc>
            </a:pPr>
            <a:r>
              <a:rPr lang="es-ES" sz="1600" b="1">
                <a:solidFill>
                  <a:schemeClr val="bg1"/>
                </a:solidFill>
                <a:latin typeface="Source Sans Pro"/>
                <a:ea typeface="Source Sans Pro"/>
              </a:rPr>
              <a:t>Pago por resultados.</a:t>
            </a:r>
          </a:p>
          <a:p>
            <a:pPr>
              <a:lnSpc>
                <a:spcPct val="100000"/>
              </a:lnSpc>
            </a:pPr>
            <a:r>
              <a:rPr lang="es-ES" sz="1600">
                <a:solidFill>
                  <a:schemeClr val="bg1"/>
                </a:solidFill>
                <a:latin typeface="Source Sans Pro"/>
                <a:ea typeface="Source Sans Pro"/>
              </a:rPr>
              <a:t>Selección de 6 proyectos</a:t>
            </a:r>
          </a:p>
        </p:txBody>
      </p:sp>
      <p:sp>
        <p:nvSpPr>
          <p:cNvPr id="28" name="CuadroTexto 27">
            <a:extLst>
              <a:ext uri="{FF2B5EF4-FFF2-40B4-BE49-F238E27FC236}">
                <a16:creationId xmlns:a16="http://schemas.microsoft.com/office/drawing/2014/main" id="{BA009183-5F94-FD07-31F2-4357213145EC}"/>
              </a:ext>
            </a:extLst>
          </p:cNvPr>
          <p:cNvSpPr txBox="1"/>
          <p:nvPr/>
        </p:nvSpPr>
        <p:spPr>
          <a:xfrm>
            <a:off x="4460855" y="4037606"/>
            <a:ext cx="2962379" cy="770339"/>
          </a:xfrm>
          <a:prstGeom prst="rect">
            <a:avLst/>
          </a:prstGeom>
          <a:noFill/>
        </p:spPr>
        <p:txBody>
          <a:bodyPr wrap="square">
            <a:spAutoFit/>
          </a:bodyPr>
          <a:lstStyle/>
          <a:p>
            <a:pPr algn="ctr">
              <a:lnSpc>
                <a:spcPts val="2560"/>
              </a:lnSpc>
            </a:pPr>
            <a:r>
              <a:rPr lang="es-ES" sz="3600" b="1">
                <a:solidFill>
                  <a:srgbClr val="0FF7E4"/>
                </a:solidFill>
                <a:latin typeface="Source Sans Pro"/>
                <a:ea typeface="Source Sans Pro"/>
              </a:rPr>
              <a:t>3.000</a:t>
            </a:r>
          </a:p>
          <a:p>
            <a:pPr algn="ctr">
              <a:lnSpc>
                <a:spcPts val="2560"/>
              </a:lnSpc>
            </a:pPr>
            <a:r>
              <a:rPr lang="es-ES" sz="2800" b="1">
                <a:solidFill>
                  <a:srgbClr val="0FF7E4"/>
                </a:solidFill>
                <a:latin typeface="Source Sans Pro" panose="020B0503030403020204" pitchFamily="34" charset="0"/>
                <a:ea typeface="Source Sans Pro" panose="020B0503030403020204" pitchFamily="34" charset="0"/>
              </a:rPr>
              <a:t>millones</a:t>
            </a:r>
            <a:r>
              <a:rPr lang="es-ES" sz="2800" b="1">
                <a:solidFill>
                  <a:schemeClr val="bg1"/>
                </a:solidFill>
                <a:latin typeface="Source Sans Pro" panose="020B0503030403020204" pitchFamily="34" charset="0"/>
                <a:ea typeface="Source Sans Pro" panose="020B0503030403020204" pitchFamily="34" charset="0"/>
              </a:rPr>
              <a:t> </a:t>
            </a:r>
            <a:endParaRPr lang="es-CO" sz="2800" b="1">
              <a:latin typeface="Source Sans Pro" panose="020B0503030403020204" pitchFamily="34" charset="0"/>
              <a:ea typeface="Source Sans Pro" panose="020B0503030403020204" pitchFamily="34" charset="0"/>
            </a:endParaRPr>
          </a:p>
        </p:txBody>
      </p:sp>
      <p:pic>
        <p:nvPicPr>
          <p:cNvPr id="30" name="Gráfico 29" descr="Heart with pulse contorno">
            <a:extLst>
              <a:ext uri="{FF2B5EF4-FFF2-40B4-BE49-F238E27FC236}">
                <a16:creationId xmlns:a16="http://schemas.microsoft.com/office/drawing/2014/main" id="{9D0FB681-6C24-0BC4-0BBF-9687FCA7FAB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220914" y="5373437"/>
            <a:ext cx="359191" cy="359191"/>
          </a:xfrm>
          <a:prstGeom prst="rect">
            <a:avLst/>
          </a:prstGeom>
        </p:spPr>
      </p:pic>
      <p:sp>
        <p:nvSpPr>
          <p:cNvPr id="31" name="CuadroTexto 30">
            <a:extLst>
              <a:ext uri="{FF2B5EF4-FFF2-40B4-BE49-F238E27FC236}">
                <a16:creationId xmlns:a16="http://schemas.microsoft.com/office/drawing/2014/main" id="{D2527E7C-C1E9-1602-4D21-10DF850E1611}"/>
              </a:ext>
            </a:extLst>
          </p:cNvPr>
          <p:cNvSpPr txBox="1"/>
          <p:nvPr/>
        </p:nvSpPr>
        <p:spPr>
          <a:xfrm>
            <a:off x="5529881" y="5422531"/>
            <a:ext cx="1436609" cy="277127"/>
          </a:xfrm>
          <a:prstGeom prst="rect">
            <a:avLst/>
          </a:prstGeom>
          <a:noFill/>
        </p:spPr>
        <p:txBody>
          <a:bodyPr wrap="square">
            <a:spAutoFit/>
          </a:bodyPr>
          <a:lstStyle/>
          <a:p>
            <a:pPr>
              <a:lnSpc>
                <a:spcPts val="1400"/>
              </a:lnSpc>
            </a:pPr>
            <a:r>
              <a:rPr lang="es-ES" sz="1500" b="1">
                <a:solidFill>
                  <a:schemeClr val="accent3"/>
                </a:solidFill>
                <a:latin typeface="Source Sans Pro" panose="020B0503030403020204" pitchFamily="34" charset="0"/>
                <a:ea typeface="Source Sans Pro" panose="020B0503030403020204" pitchFamily="34" charset="0"/>
              </a:rPr>
              <a:t>3 </a:t>
            </a:r>
            <a:r>
              <a:rPr lang="es-ES" sz="1500" err="1">
                <a:solidFill>
                  <a:schemeClr val="bg1"/>
                </a:solidFill>
                <a:latin typeface="Source Sans Pro"/>
                <a:ea typeface="Source Sans Pro"/>
              </a:rPr>
              <a:t>HealthTech</a:t>
            </a:r>
            <a:endParaRPr lang="es-ES" sz="1500">
              <a:solidFill>
                <a:schemeClr val="bg1"/>
              </a:solidFill>
              <a:latin typeface="Source Sans Pro"/>
              <a:ea typeface="Source Sans Pro"/>
            </a:endParaRPr>
          </a:p>
        </p:txBody>
      </p:sp>
      <p:pic>
        <p:nvPicPr>
          <p:cNvPr id="33" name="Gráfico 32" descr="Open hand with plant contorno">
            <a:extLst>
              <a:ext uri="{FF2B5EF4-FFF2-40B4-BE49-F238E27FC236}">
                <a16:creationId xmlns:a16="http://schemas.microsoft.com/office/drawing/2014/main" id="{E2C98DD4-3149-0BDA-8BDB-2EFDB19F921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187836" y="5640349"/>
            <a:ext cx="392269" cy="392269"/>
          </a:xfrm>
          <a:prstGeom prst="rect">
            <a:avLst/>
          </a:prstGeom>
        </p:spPr>
      </p:pic>
      <p:sp>
        <p:nvSpPr>
          <p:cNvPr id="34" name="CuadroTexto 33">
            <a:extLst>
              <a:ext uri="{FF2B5EF4-FFF2-40B4-BE49-F238E27FC236}">
                <a16:creationId xmlns:a16="http://schemas.microsoft.com/office/drawing/2014/main" id="{884A128B-0AD2-1EC2-A4D8-1FCEBAE17A8D}"/>
              </a:ext>
            </a:extLst>
          </p:cNvPr>
          <p:cNvSpPr txBox="1"/>
          <p:nvPr/>
        </p:nvSpPr>
        <p:spPr>
          <a:xfrm>
            <a:off x="5529881" y="5724535"/>
            <a:ext cx="1436609" cy="277127"/>
          </a:xfrm>
          <a:prstGeom prst="rect">
            <a:avLst/>
          </a:prstGeom>
          <a:noFill/>
        </p:spPr>
        <p:txBody>
          <a:bodyPr wrap="square">
            <a:spAutoFit/>
          </a:bodyPr>
          <a:lstStyle/>
          <a:p>
            <a:pPr>
              <a:lnSpc>
                <a:spcPts val="1400"/>
              </a:lnSpc>
            </a:pPr>
            <a:r>
              <a:rPr lang="es-ES" sz="1500" b="1">
                <a:solidFill>
                  <a:schemeClr val="accent3"/>
                </a:solidFill>
                <a:latin typeface="Source Sans Pro" panose="020B0503030403020204" pitchFamily="34" charset="0"/>
                <a:ea typeface="Source Sans Pro" panose="020B0503030403020204" pitchFamily="34" charset="0"/>
              </a:rPr>
              <a:t>2 </a:t>
            </a:r>
            <a:r>
              <a:rPr lang="es-ES" sz="1500" err="1">
                <a:solidFill>
                  <a:schemeClr val="bg1"/>
                </a:solidFill>
                <a:latin typeface="Source Sans Pro"/>
                <a:ea typeface="Source Sans Pro"/>
              </a:rPr>
              <a:t>AgroTech</a:t>
            </a:r>
            <a:endParaRPr lang="es-ES" sz="1500">
              <a:solidFill>
                <a:schemeClr val="bg1"/>
              </a:solidFill>
              <a:latin typeface="Source Sans Pro"/>
              <a:ea typeface="Source Sans Pro"/>
            </a:endParaRPr>
          </a:p>
        </p:txBody>
      </p:sp>
      <p:pic>
        <p:nvPicPr>
          <p:cNvPr id="36" name="Gráfico 35" descr="City contorno">
            <a:extLst>
              <a:ext uri="{FF2B5EF4-FFF2-40B4-BE49-F238E27FC236}">
                <a16:creationId xmlns:a16="http://schemas.microsoft.com/office/drawing/2014/main" id="{E085535E-4D70-2943-5A16-DA1B548C867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186372" y="5914413"/>
            <a:ext cx="392269" cy="392269"/>
          </a:xfrm>
          <a:prstGeom prst="rect">
            <a:avLst/>
          </a:prstGeom>
        </p:spPr>
      </p:pic>
      <p:sp>
        <p:nvSpPr>
          <p:cNvPr id="39" name="CuadroTexto 38">
            <a:extLst>
              <a:ext uri="{FF2B5EF4-FFF2-40B4-BE49-F238E27FC236}">
                <a16:creationId xmlns:a16="http://schemas.microsoft.com/office/drawing/2014/main" id="{AC015B68-236B-35CF-F6E1-4E55894348AF}"/>
              </a:ext>
            </a:extLst>
          </p:cNvPr>
          <p:cNvSpPr txBox="1"/>
          <p:nvPr/>
        </p:nvSpPr>
        <p:spPr>
          <a:xfrm>
            <a:off x="5529881" y="6001371"/>
            <a:ext cx="1436609" cy="277127"/>
          </a:xfrm>
          <a:prstGeom prst="rect">
            <a:avLst/>
          </a:prstGeom>
          <a:noFill/>
        </p:spPr>
        <p:txBody>
          <a:bodyPr wrap="square">
            <a:spAutoFit/>
          </a:bodyPr>
          <a:lstStyle/>
          <a:p>
            <a:pPr>
              <a:lnSpc>
                <a:spcPts val="1400"/>
              </a:lnSpc>
            </a:pPr>
            <a:r>
              <a:rPr lang="es-ES" sz="1500" b="1">
                <a:solidFill>
                  <a:schemeClr val="accent3"/>
                </a:solidFill>
                <a:latin typeface="Source Sans Pro" panose="020B0503030403020204" pitchFamily="34" charset="0"/>
                <a:ea typeface="Source Sans Pro" panose="020B0503030403020204" pitchFamily="34" charset="0"/>
              </a:rPr>
              <a:t>1 </a:t>
            </a:r>
            <a:r>
              <a:rPr lang="es-ES" sz="1500" err="1">
                <a:solidFill>
                  <a:schemeClr val="bg1"/>
                </a:solidFill>
                <a:latin typeface="Source Sans Pro"/>
                <a:ea typeface="Source Sans Pro"/>
              </a:rPr>
              <a:t>GovTech</a:t>
            </a:r>
            <a:endParaRPr lang="es-ES" sz="1500">
              <a:solidFill>
                <a:schemeClr val="bg1"/>
              </a:solidFill>
              <a:latin typeface="Source Sans Pro"/>
              <a:ea typeface="Source Sans Pro"/>
            </a:endParaRPr>
          </a:p>
        </p:txBody>
      </p:sp>
      <p:sp>
        <p:nvSpPr>
          <p:cNvPr id="41" name="Título 1">
            <a:extLst>
              <a:ext uri="{FF2B5EF4-FFF2-40B4-BE49-F238E27FC236}">
                <a16:creationId xmlns:a16="http://schemas.microsoft.com/office/drawing/2014/main" id="{7CF7445D-30BA-1226-CFC9-563BF8F80EEB}"/>
              </a:ext>
            </a:extLst>
          </p:cNvPr>
          <p:cNvSpPr txBox="1">
            <a:spLocks/>
          </p:cNvSpPr>
          <p:nvPr/>
        </p:nvSpPr>
        <p:spPr>
          <a:xfrm>
            <a:off x="7497671" y="3271461"/>
            <a:ext cx="2965269" cy="538383"/>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Source Sans Pro" panose="020B0503030403020204" pitchFamily="34" charset="0"/>
                <a:ea typeface="Source Sans Pro" panose="020B0503030403020204" pitchFamily="34" charset="0"/>
                <a:cs typeface="+mj-cs"/>
              </a:defRPr>
            </a:lvl1pPr>
          </a:lstStyle>
          <a:p>
            <a:pPr>
              <a:lnSpc>
                <a:spcPct val="100000"/>
              </a:lnSpc>
            </a:pPr>
            <a:r>
              <a:rPr lang="es-ES" sz="1400">
                <a:solidFill>
                  <a:srgbClr val="0FF7E4"/>
                </a:solidFill>
              </a:rPr>
              <a:t>Implementación de Soluciones</a:t>
            </a:r>
          </a:p>
          <a:p>
            <a:pPr>
              <a:lnSpc>
                <a:spcPct val="100000"/>
              </a:lnSpc>
            </a:pPr>
            <a:r>
              <a:rPr lang="es-ES" sz="1400">
                <a:solidFill>
                  <a:srgbClr val="0FF7E4"/>
                </a:solidFill>
              </a:rPr>
              <a:t>a desafíos de ciudad </a:t>
            </a:r>
          </a:p>
        </p:txBody>
      </p:sp>
      <p:sp>
        <p:nvSpPr>
          <p:cNvPr id="43" name="CuadroTexto 42">
            <a:extLst>
              <a:ext uri="{FF2B5EF4-FFF2-40B4-BE49-F238E27FC236}">
                <a16:creationId xmlns:a16="http://schemas.microsoft.com/office/drawing/2014/main" id="{866D2C24-0880-018E-4CC7-0F12A46ADBB4}"/>
              </a:ext>
            </a:extLst>
          </p:cNvPr>
          <p:cNvSpPr txBox="1"/>
          <p:nvPr/>
        </p:nvSpPr>
        <p:spPr>
          <a:xfrm>
            <a:off x="7514447" y="4037606"/>
            <a:ext cx="2962379" cy="770339"/>
          </a:xfrm>
          <a:prstGeom prst="rect">
            <a:avLst/>
          </a:prstGeom>
          <a:noFill/>
        </p:spPr>
        <p:txBody>
          <a:bodyPr wrap="square">
            <a:spAutoFit/>
          </a:bodyPr>
          <a:lstStyle/>
          <a:p>
            <a:pPr algn="ctr">
              <a:lnSpc>
                <a:spcPts val="2560"/>
              </a:lnSpc>
            </a:pPr>
            <a:r>
              <a:rPr lang="es-ES" sz="3600" b="1">
                <a:solidFill>
                  <a:srgbClr val="0FF7E4"/>
                </a:solidFill>
                <a:latin typeface="Source Sans Pro"/>
                <a:ea typeface="Source Sans Pro"/>
              </a:rPr>
              <a:t>14.000</a:t>
            </a:r>
          </a:p>
          <a:p>
            <a:pPr algn="ctr">
              <a:lnSpc>
                <a:spcPts val="2560"/>
              </a:lnSpc>
            </a:pPr>
            <a:r>
              <a:rPr lang="es-ES" sz="2800" b="1">
                <a:solidFill>
                  <a:srgbClr val="0FF7E4"/>
                </a:solidFill>
                <a:latin typeface="Source Sans Pro" panose="020B0503030403020204" pitchFamily="34" charset="0"/>
                <a:ea typeface="Source Sans Pro" panose="020B0503030403020204" pitchFamily="34" charset="0"/>
              </a:rPr>
              <a:t>millones</a:t>
            </a:r>
            <a:r>
              <a:rPr lang="es-ES" sz="2800" b="1">
                <a:solidFill>
                  <a:schemeClr val="bg1"/>
                </a:solidFill>
                <a:latin typeface="Source Sans Pro" panose="020B0503030403020204" pitchFamily="34" charset="0"/>
                <a:ea typeface="Source Sans Pro" panose="020B0503030403020204" pitchFamily="34" charset="0"/>
              </a:rPr>
              <a:t> </a:t>
            </a:r>
            <a:endParaRPr lang="es-CO" sz="2800" b="1">
              <a:latin typeface="Source Sans Pro" panose="020B0503030403020204" pitchFamily="34" charset="0"/>
              <a:ea typeface="Source Sans Pro" panose="020B0503030403020204" pitchFamily="34" charset="0"/>
            </a:endParaRPr>
          </a:p>
        </p:txBody>
      </p:sp>
      <p:pic>
        <p:nvPicPr>
          <p:cNvPr id="2" name="Picture 2">
            <a:extLst>
              <a:ext uri="{FF2B5EF4-FFF2-40B4-BE49-F238E27FC236}">
                <a16:creationId xmlns:a16="http://schemas.microsoft.com/office/drawing/2014/main" id="{00C41226-411E-9AA2-B626-2F2D29BC9A0A}"/>
              </a:ext>
            </a:extLst>
          </p:cNvPr>
          <p:cNvPicPr>
            <a:picLocks noChangeAspect="1" noChangeArrowheads="1"/>
          </p:cNvPicPr>
          <p:nvPr/>
        </p:nvPicPr>
        <p:blipFill rotWithShape="1">
          <a:blip r:embed="rId9" cstate="screen">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a:ext>
            </a:extLst>
          </a:blip>
          <a:srcRect/>
          <a:stretch/>
        </p:blipFill>
        <p:spPr bwMode="auto">
          <a:xfrm>
            <a:off x="6462706" y="-1415048"/>
            <a:ext cx="1587031" cy="63603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CBA4258C-E823-06EE-A6A9-E6908B3580B1}"/>
              </a:ext>
            </a:extLst>
          </p:cNvPr>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a:stretch/>
        </p:blipFill>
        <p:spPr bwMode="auto">
          <a:xfrm>
            <a:off x="8556494" y="-1371148"/>
            <a:ext cx="1587031" cy="636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0617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 grupo de personas de pie&#10;&#10;El contenido generado por IA puede ser incorrecto.">
            <a:extLst>
              <a:ext uri="{FF2B5EF4-FFF2-40B4-BE49-F238E27FC236}">
                <a16:creationId xmlns:a16="http://schemas.microsoft.com/office/drawing/2014/main" id="{AA07D8C6-C9E7-BA94-7984-E6922E8F9924}"/>
              </a:ext>
            </a:extLst>
          </p:cNvPr>
          <p:cNvPicPr>
            <a:picLocks noGrp="1" noRot="1" noChangeAspect="1" noMove="1" noResize="1" noEditPoints="1" noAdjustHandles="1" noChangeArrowheads="1" noChangeShapeType="1" noCrop="1"/>
          </p:cNvPicPr>
          <p:nvPr/>
        </p:nvPicPr>
        <p:blipFill>
          <a:blip r:embed="rId2" cstate="screen">
            <a:extLst>
              <a:ext uri="{28A0092B-C50C-407E-A947-70E740481C1C}">
                <a14:useLocalDpi xmlns:a14="http://schemas.microsoft.com/office/drawing/2010/main"/>
              </a:ext>
            </a:extLst>
          </a:blip>
          <a:stretch>
            <a:fillRect/>
          </a:stretch>
        </p:blipFill>
        <p:spPr>
          <a:xfrm>
            <a:off x="-562958" y="-540536"/>
            <a:ext cx="14293152" cy="7939072"/>
          </a:xfrm>
          <a:prstGeom prst="rect">
            <a:avLst/>
          </a:prstGeom>
        </p:spPr>
      </p:pic>
      <p:sp>
        <p:nvSpPr>
          <p:cNvPr id="5" name="Rectángulo 4">
            <a:extLst>
              <a:ext uri="{FF2B5EF4-FFF2-40B4-BE49-F238E27FC236}">
                <a16:creationId xmlns:a16="http://schemas.microsoft.com/office/drawing/2014/main" id="{69EBB80E-13A1-EBE5-3135-6385CE794655}"/>
              </a:ext>
            </a:extLst>
          </p:cNvPr>
          <p:cNvSpPr>
            <a:spLocks noGrp="1" noRot="1" noMove="1" noResize="1" noEditPoints="1" noAdjustHandles="1" noChangeArrowheads="1" noChangeShapeType="1"/>
          </p:cNvSpPr>
          <p:nvPr/>
        </p:nvSpPr>
        <p:spPr>
          <a:xfrm>
            <a:off x="-38710" y="0"/>
            <a:ext cx="12490686" cy="6858000"/>
          </a:xfrm>
          <a:prstGeom prst="rect">
            <a:avLst/>
          </a:prstGeom>
          <a:solidFill>
            <a:schemeClr val="tx1">
              <a:lumMod val="85000"/>
              <a:lumOff val="15000"/>
              <a:alpha val="5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Gráfico 6">
            <a:extLst>
              <a:ext uri="{FF2B5EF4-FFF2-40B4-BE49-F238E27FC236}">
                <a16:creationId xmlns:a16="http://schemas.microsoft.com/office/drawing/2014/main" id="{B8A3BA0B-D8F0-E725-5BCC-720F129B86F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7087" y="2694317"/>
            <a:ext cx="409575" cy="342900"/>
          </a:xfrm>
          <a:prstGeom prst="rect">
            <a:avLst/>
          </a:prstGeom>
        </p:spPr>
      </p:pic>
      <p:pic>
        <p:nvPicPr>
          <p:cNvPr id="8" name="Gráfico 7">
            <a:extLst>
              <a:ext uri="{FF2B5EF4-FFF2-40B4-BE49-F238E27FC236}">
                <a16:creationId xmlns:a16="http://schemas.microsoft.com/office/drawing/2014/main" id="{7A70DAFA-8E2A-D193-AA53-A4078ECBB88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777665" y="1848671"/>
            <a:ext cx="409575" cy="342900"/>
          </a:xfrm>
          <a:prstGeom prst="rect">
            <a:avLst/>
          </a:prstGeom>
        </p:spPr>
      </p:pic>
      <p:pic>
        <p:nvPicPr>
          <p:cNvPr id="9" name="Gráfico 8">
            <a:extLst>
              <a:ext uri="{FF2B5EF4-FFF2-40B4-BE49-F238E27FC236}">
                <a16:creationId xmlns:a16="http://schemas.microsoft.com/office/drawing/2014/main" id="{160FDFDF-CF59-18A5-2CE8-AEEDB9DE370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318676" y="3533548"/>
            <a:ext cx="409575" cy="342900"/>
          </a:xfrm>
          <a:prstGeom prst="rect">
            <a:avLst/>
          </a:prstGeom>
        </p:spPr>
      </p:pic>
      <p:pic>
        <p:nvPicPr>
          <p:cNvPr id="10" name="Gráfico 9">
            <a:extLst>
              <a:ext uri="{FF2B5EF4-FFF2-40B4-BE49-F238E27FC236}">
                <a16:creationId xmlns:a16="http://schemas.microsoft.com/office/drawing/2014/main" id="{B5BF3C7A-1891-B43B-4EDF-171A012250C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660278" y="2918200"/>
            <a:ext cx="409575" cy="342900"/>
          </a:xfrm>
          <a:prstGeom prst="rect">
            <a:avLst/>
          </a:prstGeom>
        </p:spPr>
      </p:pic>
      <p:pic>
        <p:nvPicPr>
          <p:cNvPr id="11" name="Gráfico 10">
            <a:extLst>
              <a:ext uri="{FF2B5EF4-FFF2-40B4-BE49-F238E27FC236}">
                <a16:creationId xmlns:a16="http://schemas.microsoft.com/office/drawing/2014/main" id="{0F0BA571-9D60-6B29-ED4E-2D043A0D3DC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684856" y="3179889"/>
            <a:ext cx="409575" cy="342900"/>
          </a:xfrm>
          <a:prstGeom prst="rect">
            <a:avLst/>
          </a:prstGeom>
        </p:spPr>
      </p:pic>
      <p:pic>
        <p:nvPicPr>
          <p:cNvPr id="12" name="Gráfico 11">
            <a:extLst>
              <a:ext uri="{FF2B5EF4-FFF2-40B4-BE49-F238E27FC236}">
                <a16:creationId xmlns:a16="http://schemas.microsoft.com/office/drawing/2014/main" id="{BABF7C3C-CBC3-B659-FA9F-E440CB2CFD5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862275" y="2372853"/>
            <a:ext cx="409575" cy="342900"/>
          </a:xfrm>
          <a:prstGeom prst="rect">
            <a:avLst/>
          </a:prstGeom>
        </p:spPr>
      </p:pic>
      <p:sp>
        <p:nvSpPr>
          <p:cNvPr id="14" name="Rectángulo 13">
            <a:extLst>
              <a:ext uri="{FF2B5EF4-FFF2-40B4-BE49-F238E27FC236}">
                <a16:creationId xmlns:a16="http://schemas.microsoft.com/office/drawing/2014/main" id="{E38CD783-1C42-39D3-7E98-B6FAA20888AC}"/>
              </a:ext>
            </a:extLst>
          </p:cNvPr>
          <p:cNvSpPr/>
          <p:nvPr/>
        </p:nvSpPr>
        <p:spPr>
          <a:xfrm>
            <a:off x="543362" y="3232709"/>
            <a:ext cx="1523908" cy="24195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CuadroTexto 12">
            <a:extLst>
              <a:ext uri="{FF2B5EF4-FFF2-40B4-BE49-F238E27FC236}">
                <a16:creationId xmlns:a16="http://schemas.microsoft.com/office/drawing/2014/main" id="{C2705869-B98F-AF22-15CC-789DF31DEFF3}"/>
              </a:ext>
            </a:extLst>
          </p:cNvPr>
          <p:cNvSpPr txBox="1"/>
          <p:nvPr/>
        </p:nvSpPr>
        <p:spPr>
          <a:xfrm>
            <a:off x="578288" y="3223184"/>
            <a:ext cx="1454056" cy="261610"/>
          </a:xfrm>
          <a:prstGeom prst="rect">
            <a:avLst/>
          </a:prstGeom>
          <a:noFill/>
        </p:spPr>
        <p:txBody>
          <a:bodyPr wrap="square" rtlCol="0">
            <a:spAutoFit/>
          </a:bodyPr>
          <a:lstStyle/>
          <a:p>
            <a:pPr algn="ctr"/>
            <a:r>
              <a:rPr lang="es-CO" sz="1100" b="1">
                <a:solidFill>
                  <a:schemeClr val="bg1"/>
                </a:solidFill>
                <a:latin typeface="Source Sans Pro" panose="020B0503030403020204" pitchFamily="34" charset="0"/>
                <a:ea typeface="Source Sans Pro" panose="020B0503030403020204" pitchFamily="34" charset="0"/>
              </a:rPr>
              <a:t>Universidad </a:t>
            </a:r>
            <a:r>
              <a:rPr lang="es-CO" sz="1100" b="1" err="1">
                <a:solidFill>
                  <a:schemeClr val="bg1"/>
                </a:solidFill>
                <a:latin typeface="Source Sans Pro" panose="020B0503030403020204" pitchFamily="34" charset="0"/>
                <a:ea typeface="Source Sans Pro" panose="020B0503030403020204" pitchFamily="34" charset="0"/>
              </a:rPr>
              <a:t>Eafit</a:t>
            </a:r>
            <a:endParaRPr lang="es-CO" sz="1100" b="1">
              <a:solidFill>
                <a:schemeClr val="bg1"/>
              </a:solidFill>
              <a:latin typeface="Source Sans Pro" panose="020B0503030403020204" pitchFamily="34" charset="0"/>
              <a:ea typeface="Source Sans Pro" panose="020B0503030403020204" pitchFamily="34" charset="0"/>
            </a:endParaRPr>
          </a:p>
        </p:txBody>
      </p:sp>
      <p:sp>
        <p:nvSpPr>
          <p:cNvPr id="16" name="CuadroTexto 15">
            <a:extLst>
              <a:ext uri="{FF2B5EF4-FFF2-40B4-BE49-F238E27FC236}">
                <a16:creationId xmlns:a16="http://schemas.microsoft.com/office/drawing/2014/main" id="{D1E215A4-85F2-CDDE-E854-DEF623E77089}"/>
              </a:ext>
            </a:extLst>
          </p:cNvPr>
          <p:cNvSpPr txBox="1"/>
          <p:nvPr/>
        </p:nvSpPr>
        <p:spPr>
          <a:xfrm>
            <a:off x="377529" y="3549085"/>
            <a:ext cx="1836960" cy="646331"/>
          </a:xfrm>
          <a:prstGeom prst="rect">
            <a:avLst/>
          </a:prstGeom>
          <a:noFill/>
        </p:spPr>
        <p:txBody>
          <a:bodyPr wrap="square" rtlCol="0">
            <a:spAutoFit/>
          </a:bodyPr>
          <a:lstStyle/>
          <a:p>
            <a:pPr algn="ctr"/>
            <a:r>
              <a:rPr lang="es-MX" sz="900" b="1" i="1">
                <a:solidFill>
                  <a:schemeClr val="bg1"/>
                </a:solidFill>
                <a:latin typeface="Source Sans Pro" panose="020B0503030403020204" pitchFamily="34" charset="0"/>
                <a:ea typeface="Source Sans Pro" panose="020B0503030403020204" pitchFamily="34" charset="0"/>
              </a:rPr>
              <a:t> Proyecto: </a:t>
            </a:r>
            <a:r>
              <a:rPr lang="es-MX" sz="900" i="1">
                <a:solidFill>
                  <a:schemeClr val="bg1"/>
                </a:solidFill>
                <a:latin typeface="Source Sans Pro" panose="020B0503030403020204" pitchFamily="34" charset="0"/>
                <a:ea typeface="Source Sans Pro" panose="020B0503030403020204" pitchFamily="34" charset="0"/>
              </a:rPr>
              <a:t>Optimización del </a:t>
            </a:r>
            <a:r>
              <a:rPr lang="es-MX" sz="900" i="1" err="1">
                <a:solidFill>
                  <a:schemeClr val="bg1"/>
                </a:solidFill>
                <a:latin typeface="Source Sans Pro" panose="020B0503030403020204" pitchFamily="34" charset="0"/>
                <a:ea typeface="Source Sans Pro" panose="020B0503030403020204" pitchFamily="34" charset="0"/>
              </a:rPr>
              <a:t>Videolaringoscopio</a:t>
            </a:r>
            <a:r>
              <a:rPr lang="es-MX" sz="900" i="1">
                <a:solidFill>
                  <a:schemeClr val="bg1"/>
                </a:solidFill>
                <a:latin typeface="Source Sans Pro" panose="020B0503030403020204" pitchFamily="34" charset="0"/>
                <a:ea typeface="Source Sans Pro" panose="020B0503030403020204" pitchFamily="34" charset="0"/>
              </a:rPr>
              <a:t>: Validación Funcional y Regulatoria para la Intubación Segura de Bajo Costo</a:t>
            </a:r>
            <a:r>
              <a:rPr lang="es-MX" sz="900" b="1" i="1">
                <a:solidFill>
                  <a:schemeClr val="bg1"/>
                </a:solidFill>
                <a:latin typeface="Source Sans Pro" panose="020B0503030403020204" pitchFamily="34" charset="0"/>
                <a:ea typeface="Source Sans Pro" panose="020B0503030403020204" pitchFamily="34" charset="0"/>
              </a:rPr>
              <a:t>.</a:t>
            </a:r>
            <a:endParaRPr lang="es-CO" sz="900" b="1" i="1">
              <a:solidFill>
                <a:schemeClr val="bg1"/>
              </a:solidFill>
              <a:latin typeface="Source Sans Pro" panose="020B0503030403020204" pitchFamily="34" charset="0"/>
              <a:ea typeface="Source Sans Pro" panose="020B0503030403020204" pitchFamily="34" charset="0"/>
            </a:endParaRPr>
          </a:p>
        </p:txBody>
      </p:sp>
      <p:sp>
        <p:nvSpPr>
          <p:cNvPr id="23" name="Rectángulo 22">
            <a:extLst>
              <a:ext uri="{FF2B5EF4-FFF2-40B4-BE49-F238E27FC236}">
                <a16:creationId xmlns:a16="http://schemas.microsoft.com/office/drawing/2014/main" id="{A6E6905A-8C5D-7173-2A87-50A9EFFEDE30}"/>
              </a:ext>
            </a:extLst>
          </p:cNvPr>
          <p:cNvSpPr/>
          <p:nvPr/>
        </p:nvSpPr>
        <p:spPr>
          <a:xfrm>
            <a:off x="3182873" y="2305532"/>
            <a:ext cx="1523908" cy="419199"/>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CuadroTexto 23">
            <a:extLst>
              <a:ext uri="{FF2B5EF4-FFF2-40B4-BE49-F238E27FC236}">
                <a16:creationId xmlns:a16="http://schemas.microsoft.com/office/drawing/2014/main" id="{EA6A2BAE-28D7-DEBA-FD10-FDF4276333F5}"/>
              </a:ext>
            </a:extLst>
          </p:cNvPr>
          <p:cNvSpPr txBox="1"/>
          <p:nvPr/>
        </p:nvSpPr>
        <p:spPr>
          <a:xfrm>
            <a:off x="3208084" y="2296008"/>
            <a:ext cx="1473486" cy="430887"/>
          </a:xfrm>
          <a:prstGeom prst="rect">
            <a:avLst/>
          </a:prstGeom>
          <a:noFill/>
        </p:spPr>
        <p:txBody>
          <a:bodyPr wrap="square" rtlCol="0">
            <a:spAutoFit/>
          </a:bodyPr>
          <a:lstStyle/>
          <a:p>
            <a:pPr algn="ctr"/>
            <a:r>
              <a:rPr lang="es-CO" sz="1100" b="1">
                <a:solidFill>
                  <a:schemeClr val="bg1"/>
                </a:solidFill>
                <a:latin typeface="Source Sans Pro" panose="020B0503030403020204" pitchFamily="34" charset="0"/>
                <a:ea typeface="Source Sans Pro" panose="020B0503030403020204" pitchFamily="34" charset="0"/>
              </a:rPr>
              <a:t>Promotora de oportunidades S.A.S</a:t>
            </a:r>
          </a:p>
        </p:txBody>
      </p:sp>
      <p:sp>
        <p:nvSpPr>
          <p:cNvPr id="25" name="CuadroTexto 24">
            <a:extLst>
              <a:ext uri="{FF2B5EF4-FFF2-40B4-BE49-F238E27FC236}">
                <a16:creationId xmlns:a16="http://schemas.microsoft.com/office/drawing/2014/main" id="{CF012967-DC04-86A7-F28B-B9C250BDC38F}"/>
              </a:ext>
            </a:extLst>
          </p:cNvPr>
          <p:cNvSpPr txBox="1"/>
          <p:nvPr/>
        </p:nvSpPr>
        <p:spPr>
          <a:xfrm>
            <a:off x="3051502" y="2808145"/>
            <a:ext cx="1786648" cy="646331"/>
          </a:xfrm>
          <a:prstGeom prst="rect">
            <a:avLst/>
          </a:prstGeom>
          <a:noFill/>
        </p:spPr>
        <p:txBody>
          <a:bodyPr wrap="square" rtlCol="0">
            <a:spAutoFit/>
          </a:bodyPr>
          <a:lstStyle/>
          <a:p>
            <a:pPr algn="ctr"/>
            <a:r>
              <a:rPr lang="es-MX" sz="900" b="1" i="1">
                <a:solidFill>
                  <a:schemeClr val="bg1"/>
                </a:solidFill>
                <a:latin typeface="Source Sans Pro" panose="020B0503030403020204" pitchFamily="34" charset="0"/>
                <a:ea typeface="Source Sans Pro" panose="020B0503030403020204" pitchFamily="34" charset="0"/>
              </a:rPr>
              <a:t>Proyecto: </a:t>
            </a:r>
            <a:r>
              <a:rPr lang="es-MX" sz="900" i="1">
                <a:solidFill>
                  <a:schemeClr val="bg1"/>
                </a:solidFill>
                <a:latin typeface="Source Sans Pro" panose="020B0503030403020204" pitchFamily="34" charset="0"/>
                <a:ea typeface="Source Sans Pro" panose="020B0503030403020204" pitchFamily="34" charset="0"/>
              </a:rPr>
              <a:t>Urban-Eco Twin: Modelación de servicios ecosistémicos y la planificación de infraestructura verde en el Distrito</a:t>
            </a:r>
            <a:endParaRPr lang="es-CO" sz="900" i="1">
              <a:solidFill>
                <a:schemeClr val="bg1"/>
              </a:solidFill>
              <a:latin typeface="Source Sans Pro" panose="020B0503030403020204" pitchFamily="34" charset="0"/>
              <a:ea typeface="Source Sans Pro" panose="020B0503030403020204" pitchFamily="34" charset="0"/>
            </a:endParaRPr>
          </a:p>
        </p:txBody>
      </p:sp>
      <p:sp>
        <p:nvSpPr>
          <p:cNvPr id="26" name="Rectángulo 25">
            <a:extLst>
              <a:ext uri="{FF2B5EF4-FFF2-40B4-BE49-F238E27FC236}">
                <a16:creationId xmlns:a16="http://schemas.microsoft.com/office/drawing/2014/main" id="{E4F0F409-3946-A3E6-A5B7-04ECEED384FA}"/>
              </a:ext>
            </a:extLst>
          </p:cNvPr>
          <p:cNvSpPr/>
          <p:nvPr/>
        </p:nvSpPr>
        <p:spPr>
          <a:xfrm>
            <a:off x="4793456" y="4026184"/>
            <a:ext cx="1523908" cy="241952"/>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CuadroTexto 26">
            <a:extLst>
              <a:ext uri="{FF2B5EF4-FFF2-40B4-BE49-F238E27FC236}">
                <a16:creationId xmlns:a16="http://schemas.microsoft.com/office/drawing/2014/main" id="{0363469B-CC9B-0C45-BBA2-4F01E4499970}"/>
              </a:ext>
            </a:extLst>
          </p:cNvPr>
          <p:cNvSpPr txBox="1"/>
          <p:nvPr/>
        </p:nvSpPr>
        <p:spPr>
          <a:xfrm>
            <a:off x="4828382" y="4016659"/>
            <a:ext cx="1454056" cy="261610"/>
          </a:xfrm>
          <a:prstGeom prst="rect">
            <a:avLst/>
          </a:prstGeom>
          <a:noFill/>
        </p:spPr>
        <p:txBody>
          <a:bodyPr wrap="square" rtlCol="0">
            <a:spAutoFit/>
          </a:bodyPr>
          <a:lstStyle/>
          <a:p>
            <a:pPr algn="ctr"/>
            <a:r>
              <a:rPr lang="es-CO" sz="1100" b="1">
                <a:solidFill>
                  <a:schemeClr val="tx1">
                    <a:lumMod val="95000"/>
                    <a:lumOff val="5000"/>
                  </a:schemeClr>
                </a:solidFill>
                <a:latin typeface="Source Sans Pro" panose="020B0503030403020204" pitchFamily="34" charset="0"/>
                <a:ea typeface="Source Sans Pro" panose="020B0503030403020204" pitchFamily="34" charset="0"/>
              </a:rPr>
              <a:t>Universidad CES</a:t>
            </a:r>
          </a:p>
        </p:txBody>
      </p:sp>
      <p:sp>
        <p:nvSpPr>
          <p:cNvPr id="28" name="CuadroTexto 27">
            <a:extLst>
              <a:ext uri="{FF2B5EF4-FFF2-40B4-BE49-F238E27FC236}">
                <a16:creationId xmlns:a16="http://schemas.microsoft.com/office/drawing/2014/main" id="{257F2A45-8BCA-4BE8-0485-3AE1A96D89C8}"/>
              </a:ext>
            </a:extLst>
          </p:cNvPr>
          <p:cNvSpPr txBox="1"/>
          <p:nvPr/>
        </p:nvSpPr>
        <p:spPr>
          <a:xfrm>
            <a:off x="4706781" y="4359455"/>
            <a:ext cx="1697256" cy="784830"/>
          </a:xfrm>
          <a:prstGeom prst="rect">
            <a:avLst/>
          </a:prstGeom>
          <a:noFill/>
        </p:spPr>
        <p:txBody>
          <a:bodyPr wrap="square" rtlCol="0">
            <a:spAutoFit/>
          </a:bodyPr>
          <a:lstStyle/>
          <a:p>
            <a:pPr algn="ctr"/>
            <a:r>
              <a:rPr lang="es-MX" sz="900" b="1" i="1">
                <a:solidFill>
                  <a:schemeClr val="bg1"/>
                </a:solidFill>
                <a:latin typeface="Source Sans Pro" panose="020B0503030403020204" pitchFamily="34" charset="0"/>
                <a:ea typeface="Source Sans Pro" panose="020B0503030403020204" pitchFamily="34" charset="0"/>
              </a:rPr>
              <a:t>Proyecto: </a:t>
            </a:r>
            <a:r>
              <a:rPr lang="es-MX" sz="900" i="1">
                <a:solidFill>
                  <a:schemeClr val="bg1"/>
                </a:solidFill>
                <a:latin typeface="Source Sans Pro" panose="020B0503030403020204" pitchFamily="34" charset="0"/>
                <a:ea typeface="Source Sans Pro" panose="020B0503030403020204" pitchFamily="34" charset="0"/>
              </a:rPr>
              <a:t>Evaluación de un biofertilizante a base de </a:t>
            </a:r>
            <a:r>
              <a:rPr lang="es-MX" sz="900" i="1" err="1">
                <a:solidFill>
                  <a:schemeClr val="bg1"/>
                </a:solidFill>
                <a:latin typeface="Source Sans Pro" panose="020B0503030403020204" pitchFamily="34" charset="0"/>
                <a:ea typeface="Source Sans Pro" panose="020B0503030403020204" pitchFamily="34" charset="0"/>
              </a:rPr>
              <a:t>Arthrospira</a:t>
            </a:r>
            <a:r>
              <a:rPr lang="es-MX" sz="900" i="1">
                <a:solidFill>
                  <a:schemeClr val="bg1"/>
                </a:solidFill>
                <a:latin typeface="Source Sans Pro" panose="020B0503030403020204" pitchFamily="34" charset="0"/>
                <a:ea typeface="Source Sans Pro" panose="020B0503030403020204" pitchFamily="34" charset="0"/>
              </a:rPr>
              <a:t> </a:t>
            </a:r>
            <a:r>
              <a:rPr lang="es-MX" sz="900" i="1" err="1">
                <a:solidFill>
                  <a:schemeClr val="bg1"/>
                </a:solidFill>
                <a:latin typeface="Source Sans Pro" panose="020B0503030403020204" pitchFamily="34" charset="0"/>
                <a:ea typeface="Source Sans Pro" panose="020B0503030403020204" pitchFamily="34" charset="0"/>
              </a:rPr>
              <a:t>maxima</a:t>
            </a:r>
            <a:r>
              <a:rPr lang="es-MX" sz="900" i="1">
                <a:solidFill>
                  <a:schemeClr val="bg1"/>
                </a:solidFill>
                <a:latin typeface="Source Sans Pro" panose="020B0503030403020204" pitchFamily="34" charset="0"/>
                <a:ea typeface="Source Sans Pro" panose="020B0503030403020204" pitchFamily="34" charset="0"/>
              </a:rPr>
              <a:t> como alternativa limpia para el desarrollo de </a:t>
            </a:r>
            <a:r>
              <a:rPr lang="es-MX" sz="900" i="1" err="1">
                <a:solidFill>
                  <a:schemeClr val="bg1"/>
                </a:solidFill>
                <a:latin typeface="Source Sans Pro" panose="020B0503030403020204" pitchFamily="34" charset="0"/>
                <a:ea typeface="Source Sans Pro" panose="020B0503030403020204" pitchFamily="34" charset="0"/>
              </a:rPr>
              <a:t>bioinsumos</a:t>
            </a:r>
            <a:endParaRPr lang="es-CO" sz="900" i="1">
              <a:solidFill>
                <a:schemeClr val="bg1"/>
              </a:solidFill>
              <a:latin typeface="Source Sans Pro" panose="020B0503030403020204" pitchFamily="34" charset="0"/>
              <a:ea typeface="Source Sans Pro" panose="020B0503030403020204" pitchFamily="34" charset="0"/>
            </a:endParaRPr>
          </a:p>
        </p:txBody>
      </p:sp>
      <p:sp>
        <p:nvSpPr>
          <p:cNvPr id="29" name="Rectángulo 28">
            <a:extLst>
              <a:ext uri="{FF2B5EF4-FFF2-40B4-BE49-F238E27FC236}">
                <a16:creationId xmlns:a16="http://schemas.microsoft.com/office/drawing/2014/main" id="{5BF7777B-DA7F-087B-FEF9-13B0876D9ADF}"/>
              </a:ext>
            </a:extLst>
          </p:cNvPr>
          <p:cNvSpPr/>
          <p:nvPr/>
        </p:nvSpPr>
        <p:spPr>
          <a:xfrm>
            <a:off x="6282370" y="2815507"/>
            <a:ext cx="1523908" cy="24195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0" name="CuadroTexto 29">
            <a:extLst>
              <a:ext uri="{FF2B5EF4-FFF2-40B4-BE49-F238E27FC236}">
                <a16:creationId xmlns:a16="http://schemas.microsoft.com/office/drawing/2014/main" id="{7C113F04-8C71-829E-FA61-C1A5158C6E24}"/>
              </a:ext>
            </a:extLst>
          </p:cNvPr>
          <p:cNvSpPr txBox="1"/>
          <p:nvPr/>
        </p:nvSpPr>
        <p:spPr>
          <a:xfrm>
            <a:off x="6317296" y="2805982"/>
            <a:ext cx="1454056" cy="261610"/>
          </a:xfrm>
          <a:prstGeom prst="rect">
            <a:avLst/>
          </a:prstGeom>
          <a:noFill/>
        </p:spPr>
        <p:txBody>
          <a:bodyPr wrap="square" rtlCol="0">
            <a:spAutoFit/>
          </a:bodyPr>
          <a:lstStyle/>
          <a:p>
            <a:pPr algn="ctr"/>
            <a:r>
              <a:rPr lang="es-CO" sz="1100" b="1" err="1">
                <a:solidFill>
                  <a:schemeClr val="tx1">
                    <a:lumMod val="95000"/>
                    <a:lumOff val="5000"/>
                  </a:schemeClr>
                </a:solidFill>
                <a:latin typeface="Source Sans Pro" panose="020B0503030403020204" pitchFamily="34" charset="0"/>
                <a:ea typeface="Source Sans Pro" panose="020B0503030403020204" pitchFamily="34" charset="0"/>
              </a:rPr>
              <a:t>NanoMof</a:t>
            </a:r>
            <a:endParaRPr lang="es-CO" sz="1100" b="1">
              <a:solidFill>
                <a:schemeClr val="tx1">
                  <a:lumMod val="95000"/>
                  <a:lumOff val="5000"/>
                </a:schemeClr>
              </a:solidFill>
              <a:latin typeface="Source Sans Pro" panose="020B0503030403020204" pitchFamily="34" charset="0"/>
              <a:ea typeface="Source Sans Pro" panose="020B0503030403020204" pitchFamily="34" charset="0"/>
            </a:endParaRPr>
          </a:p>
        </p:txBody>
      </p:sp>
      <p:sp>
        <p:nvSpPr>
          <p:cNvPr id="31" name="CuadroTexto 30">
            <a:extLst>
              <a:ext uri="{FF2B5EF4-FFF2-40B4-BE49-F238E27FC236}">
                <a16:creationId xmlns:a16="http://schemas.microsoft.com/office/drawing/2014/main" id="{76A1E060-8FE5-B967-0FAF-3E67881AC4A7}"/>
              </a:ext>
            </a:extLst>
          </p:cNvPr>
          <p:cNvSpPr txBox="1"/>
          <p:nvPr/>
        </p:nvSpPr>
        <p:spPr>
          <a:xfrm>
            <a:off x="6195695" y="3148778"/>
            <a:ext cx="1697256" cy="369332"/>
          </a:xfrm>
          <a:prstGeom prst="rect">
            <a:avLst/>
          </a:prstGeom>
          <a:noFill/>
        </p:spPr>
        <p:txBody>
          <a:bodyPr wrap="square" rtlCol="0">
            <a:spAutoFit/>
          </a:bodyPr>
          <a:lstStyle/>
          <a:p>
            <a:pPr algn="ctr"/>
            <a:r>
              <a:rPr lang="es-CO" sz="900" i="1">
                <a:solidFill>
                  <a:schemeClr val="bg1"/>
                </a:solidFill>
                <a:latin typeface="Source Sans Pro" panose="020B0503030403020204" pitchFamily="34" charset="0"/>
                <a:ea typeface="Source Sans Pro" panose="020B0503030403020204" pitchFamily="34" charset="0"/>
              </a:rPr>
              <a:t> </a:t>
            </a:r>
            <a:r>
              <a:rPr lang="es-CO" sz="900" b="1" i="1">
                <a:solidFill>
                  <a:schemeClr val="bg1"/>
                </a:solidFill>
                <a:latin typeface="Source Sans Pro" panose="020B0503030403020204" pitchFamily="34" charset="0"/>
                <a:ea typeface="Source Sans Pro" panose="020B0503030403020204" pitchFamily="34" charset="0"/>
              </a:rPr>
              <a:t>Proyecto: </a:t>
            </a:r>
            <a:r>
              <a:rPr lang="es-CO" sz="900" i="1">
                <a:solidFill>
                  <a:schemeClr val="bg1"/>
                </a:solidFill>
                <a:latin typeface="Source Sans Pro" panose="020B0503030403020204" pitchFamily="34" charset="0"/>
                <a:ea typeface="Source Sans Pro" panose="020B0503030403020204" pitchFamily="34" charset="0"/>
              </a:rPr>
              <a:t>Pirolisis de Biomasa Asistida por Microondas.</a:t>
            </a:r>
          </a:p>
        </p:txBody>
      </p:sp>
      <p:sp>
        <p:nvSpPr>
          <p:cNvPr id="32" name="Rectángulo 31">
            <a:extLst>
              <a:ext uri="{FF2B5EF4-FFF2-40B4-BE49-F238E27FC236}">
                <a16:creationId xmlns:a16="http://schemas.microsoft.com/office/drawing/2014/main" id="{E0039556-E73D-FE11-CD58-84D671F10AE6}"/>
              </a:ext>
            </a:extLst>
          </p:cNvPr>
          <p:cNvSpPr/>
          <p:nvPr/>
        </p:nvSpPr>
        <p:spPr>
          <a:xfrm>
            <a:off x="8143835" y="3429000"/>
            <a:ext cx="1523908" cy="24195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3" name="CuadroTexto 32">
            <a:extLst>
              <a:ext uri="{FF2B5EF4-FFF2-40B4-BE49-F238E27FC236}">
                <a16:creationId xmlns:a16="http://schemas.microsoft.com/office/drawing/2014/main" id="{BD720021-E65A-D89A-76ED-FDF1D155E4DD}"/>
              </a:ext>
            </a:extLst>
          </p:cNvPr>
          <p:cNvSpPr txBox="1"/>
          <p:nvPr/>
        </p:nvSpPr>
        <p:spPr>
          <a:xfrm>
            <a:off x="8178761" y="3419475"/>
            <a:ext cx="1454056" cy="261610"/>
          </a:xfrm>
          <a:prstGeom prst="rect">
            <a:avLst/>
          </a:prstGeom>
          <a:noFill/>
        </p:spPr>
        <p:txBody>
          <a:bodyPr wrap="square" rtlCol="0">
            <a:spAutoFit/>
          </a:bodyPr>
          <a:lstStyle/>
          <a:p>
            <a:pPr algn="ctr"/>
            <a:r>
              <a:rPr lang="es-CO" sz="1100" b="1">
                <a:solidFill>
                  <a:schemeClr val="tx1">
                    <a:lumMod val="95000"/>
                    <a:lumOff val="5000"/>
                  </a:schemeClr>
                </a:solidFill>
                <a:latin typeface="Source Sans Pro" panose="020B0503030403020204" pitchFamily="34" charset="0"/>
                <a:ea typeface="Source Sans Pro" panose="020B0503030403020204" pitchFamily="34" charset="0"/>
              </a:rPr>
              <a:t>Grupo SURA</a:t>
            </a:r>
          </a:p>
        </p:txBody>
      </p:sp>
      <p:sp>
        <p:nvSpPr>
          <p:cNvPr id="34" name="CuadroTexto 33">
            <a:extLst>
              <a:ext uri="{FF2B5EF4-FFF2-40B4-BE49-F238E27FC236}">
                <a16:creationId xmlns:a16="http://schemas.microsoft.com/office/drawing/2014/main" id="{8CD59C9B-3920-CC10-2C40-31F6EE52BA7E}"/>
              </a:ext>
            </a:extLst>
          </p:cNvPr>
          <p:cNvSpPr txBox="1"/>
          <p:nvPr/>
        </p:nvSpPr>
        <p:spPr>
          <a:xfrm>
            <a:off x="8057160" y="3762271"/>
            <a:ext cx="1697256" cy="784830"/>
          </a:xfrm>
          <a:prstGeom prst="rect">
            <a:avLst/>
          </a:prstGeom>
          <a:noFill/>
        </p:spPr>
        <p:txBody>
          <a:bodyPr wrap="square" rtlCol="0">
            <a:spAutoFit/>
          </a:bodyPr>
          <a:lstStyle/>
          <a:p>
            <a:pPr algn="ctr"/>
            <a:r>
              <a:rPr lang="es-MX" sz="900" b="1" i="1">
                <a:solidFill>
                  <a:schemeClr val="bg1"/>
                </a:solidFill>
                <a:latin typeface="Source Sans Pro" panose="020B0503030403020204" pitchFamily="34" charset="0"/>
                <a:ea typeface="Source Sans Pro" panose="020B0503030403020204" pitchFamily="34" charset="0"/>
              </a:rPr>
              <a:t>Proyecto: </a:t>
            </a:r>
            <a:r>
              <a:rPr lang="es-MX" sz="900" i="1">
                <a:solidFill>
                  <a:schemeClr val="bg1"/>
                </a:solidFill>
                <a:latin typeface="Source Sans Pro" panose="020B0503030403020204" pitchFamily="34" charset="0"/>
                <a:ea typeface="Source Sans Pro" panose="020B0503030403020204" pitchFamily="34" charset="0"/>
              </a:rPr>
              <a:t>Infraestructura interoperable basada en inteligencia artificial para análisis normativo cerebral multicéntrico</a:t>
            </a:r>
            <a:endParaRPr lang="es-CO" sz="900" i="1">
              <a:solidFill>
                <a:schemeClr val="bg1"/>
              </a:solidFill>
              <a:latin typeface="Source Sans Pro" panose="020B0503030403020204" pitchFamily="34" charset="0"/>
              <a:ea typeface="Source Sans Pro" panose="020B0503030403020204" pitchFamily="34" charset="0"/>
            </a:endParaRPr>
          </a:p>
        </p:txBody>
      </p:sp>
      <p:sp>
        <p:nvSpPr>
          <p:cNvPr id="35" name="Rectángulo 34">
            <a:extLst>
              <a:ext uri="{FF2B5EF4-FFF2-40B4-BE49-F238E27FC236}">
                <a16:creationId xmlns:a16="http://schemas.microsoft.com/office/drawing/2014/main" id="{4EB219A6-E5E8-468A-A5A2-93D213A65E44}"/>
              </a:ext>
            </a:extLst>
          </p:cNvPr>
          <p:cNvSpPr/>
          <p:nvPr/>
        </p:nvSpPr>
        <p:spPr>
          <a:xfrm>
            <a:off x="10204443" y="3774099"/>
            <a:ext cx="1523908" cy="241952"/>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6" name="CuadroTexto 35">
            <a:extLst>
              <a:ext uri="{FF2B5EF4-FFF2-40B4-BE49-F238E27FC236}">
                <a16:creationId xmlns:a16="http://schemas.microsoft.com/office/drawing/2014/main" id="{CF351FC0-83B7-E759-E490-1515A0F7BA30}"/>
              </a:ext>
            </a:extLst>
          </p:cNvPr>
          <p:cNvSpPr txBox="1"/>
          <p:nvPr/>
        </p:nvSpPr>
        <p:spPr>
          <a:xfrm>
            <a:off x="10118323" y="3764574"/>
            <a:ext cx="1696148" cy="261610"/>
          </a:xfrm>
          <a:prstGeom prst="rect">
            <a:avLst/>
          </a:prstGeom>
          <a:noFill/>
        </p:spPr>
        <p:txBody>
          <a:bodyPr wrap="square" rtlCol="0">
            <a:spAutoFit/>
          </a:bodyPr>
          <a:lstStyle/>
          <a:p>
            <a:pPr algn="ctr"/>
            <a:r>
              <a:rPr lang="es-CO" sz="1100" b="1" err="1">
                <a:solidFill>
                  <a:schemeClr val="bg1"/>
                </a:solidFill>
                <a:latin typeface="Source Sans Pro" panose="020B0503030403020204" pitchFamily="34" charset="0"/>
                <a:ea typeface="Source Sans Pro" panose="020B0503030403020204" pitchFamily="34" charset="0"/>
              </a:rPr>
              <a:t>Inbios</a:t>
            </a:r>
            <a:r>
              <a:rPr lang="es-CO" sz="1100" b="1">
                <a:solidFill>
                  <a:schemeClr val="bg1"/>
                </a:solidFill>
                <a:latin typeface="Source Sans Pro" panose="020B0503030403020204" pitchFamily="34" charset="0"/>
                <a:ea typeface="Source Sans Pro" panose="020B0503030403020204" pitchFamily="34" charset="0"/>
              </a:rPr>
              <a:t> S.A.S</a:t>
            </a:r>
          </a:p>
        </p:txBody>
      </p:sp>
      <p:sp>
        <p:nvSpPr>
          <p:cNvPr id="37" name="CuadroTexto 36">
            <a:extLst>
              <a:ext uri="{FF2B5EF4-FFF2-40B4-BE49-F238E27FC236}">
                <a16:creationId xmlns:a16="http://schemas.microsoft.com/office/drawing/2014/main" id="{5531BE40-464C-015E-866D-12E6C03CB221}"/>
              </a:ext>
            </a:extLst>
          </p:cNvPr>
          <p:cNvSpPr txBox="1"/>
          <p:nvPr/>
        </p:nvSpPr>
        <p:spPr>
          <a:xfrm>
            <a:off x="10117768" y="4107370"/>
            <a:ext cx="1697256" cy="784830"/>
          </a:xfrm>
          <a:prstGeom prst="rect">
            <a:avLst/>
          </a:prstGeom>
          <a:noFill/>
        </p:spPr>
        <p:txBody>
          <a:bodyPr wrap="square" rtlCol="0">
            <a:spAutoFit/>
          </a:bodyPr>
          <a:lstStyle/>
          <a:p>
            <a:pPr algn="ctr"/>
            <a:r>
              <a:rPr lang="es-MX" sz="900" b="1" i="1">
                <a:solidFill>
                  <a:schemeClr val="bg1"/>
                </a:solidFill>
                <a:latin typeface="Source Sans Pro" panose="020B0503030403020204" pitchFamily="34" charset="0"/>
                <a:ea typeface="Source Sans Pro" panose="020B0503030403020204" pitchFamily="34" charset="0"/>
              </a:rPr>
              <a:t>Proyecto: </a:t>
            </a:r>
            <a:r>
              <a:rPr lang="es-MX" sz="900" i="1" err="1">
                <a:solidFill>
                  <a:schemeClr val="bg1"/>
                </a:solidFill>
                <a:latin typeface="Source Sans Pro" panose="020B0503030403020204" pitchFamily="34" charset="0"/>
                <a:ea typeface="Source Sans Pro" panose="020B0503030403020204" pitchFamily="34" charset="0"/>
              </a:rPr>
              <a:t>Neurotubos</a:t>
            </a:r>
            <a:r>
              <a:rPr lang="es-MX" sz="900" i="1">
                <a:solidFill>
                  <a:schemeClr val="bg1"/>
                </a:solidFill>
                <a:latin typeface="Source Sans Pro" panose="020B0503030403020204" pitchFamily="34" charset="0"/>
                <a:ea typeface="Source Sans Pro" panose="020B0503030403020204" pitchFamily="34" charset="0"/>
              </a:rPr>
              <a:t>: dispositivo </a:t>
            </a:r>
            <a:r>
              <a:rPr lang="es-MX" sz="900" i="1" err="1">
                <a:solidFill>
                  <a:schemeClr val="bg1"/>
                </a:solidFill>
                <a:latin typeface="Source Sans Pro" panose="020B0503030403020204" pitchFamily="34" charset="0"/>
                <a:ea typeface="Source Sans Pro" panose="020B0503030403020204" pitchFamily="34" charset="0"/>
              </a:rPr>
              <a:t>bioabsorbible</a:t>
            </a:r>
            <a:r>
              <a:rPr lang="es-MX" sz="900" i="1">
                <a:solidFill>
                  <a:schemeClr val="bg1"/>
                </a:solidFill>
                <a:latin typeface="Source Sans Pro" panose="020B0503030403020204" pitchFamily="34" charset="0"/>
                <a:ea typeface="Source Sans Pro" panose="020B0503030403020204" pitchFamily="34" charset="0"/>
              </a:rPr>
              <a:t> para regeneración nerviosa periférica basado en matriz extracelular porcina</a:t>
            </a:r>
            <a:endParaRPr lang="es-CO" sz="900" i="1">
              <a:solidFill>
                <a:schemeClr val="bg1"/>
              </a:solidFill>
              <a:latin typeface="Source Sans Pro" panose="020B0503030403020204" pitchFamily="34" charset="0"/>
              <a:ea typeface="Source Sans Pro" panose="020B0503030403020204" pitchFamily="34" charset="0"/>
            </a:endParaRPr>
          </a:p>
        </p:txBody>
      </p:sp>
      <p:sp>
        <p:nvSpPr>
          <p:cNvPr id="3" name="CuadroTexto 2">
            <a:extLst>
              <a:ext uri="{FF2B5EF4-FFF2-40B4-BE49-F238E27FC236}">
                <a16:creationId xmlns:a16="http://schemas.microsoft.com/office/drawing/2014/main" id="{FE5871FA-7ACF-0B22-947C-7504D504F68D}"/>
              </a:ext>
            </a:extLst>
          </p:cNvPr>
          <p:cNvSpPr txBox="1"/>
          <p:nvPr/>
        </p:nvSpPr>
        <p:spPr>
          <a:xfrm>
            <a:off x="3262883" y="406024"/>
            <a:ext cx="6108825" cy="400110"/>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s-ES" sz="2000" b="1">
                <a:solidFill>
                  <a:schemeClr val="bg1"/>
                </a:solidFill>
                <a:latin typeface="Source Sans Pro Black"/>
                <a:ea typeface="Source Sans Pro Black"/>
              </a:rPr>
              <a:t>Ganadores Experimentación - Pago por Resultados</a:t>
            </a:r>
          </a:p>
        </p:txBody>
      </p:sp>
    </p:spTree>
    <p:extLst>
      <p:ext uri="{BB962C8B-B14F-4D97-AF65-F5344CB8AC3E}">
        <p14:creationId xmlns:p14="http://schemas.microsoft.com/office/powerpoint/2010/main" val="2087035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 barco en el mar&#10;&#10;El contenido generado por IA puede ser incorrecto.">
            <a:extLst>
              <a:ext uri="{FF2B5EF4-FFF2-40B4-BE49-F238E27FC236}">
                <a16:creationId xmlns:a16="http://schemas.microsoft.com/office/drawing/2014/main" id="{520CFB89-11DF-E772-7A6D-42B0DC8C3BE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2463" y="0"/>
            <a:ext cx="12204463" cy="6858000"/>
          </a:xfrm>
          <a:prstGeom prst="roundRect">
            <a:avLst>
              <a:gd name="adj" fmla="val 0"/>
            </a:avLst>
          </a:prstGeom>
        </p:spPr>
      </p:pic>
      <p:sp>
        <p:nvSpPr>
          <p:cNvPr id="8" name="Rectángulo: esquinas redondeadas 2">
            <a:extLst>
              <a:ext uri="{FF2B5EF4-FFF2-40B4-BE49-F238E27FC236}">
                <a16:creationId xmlns:a16="http://schemas.microsoft.com/office/drawing/2014/main" id="{BC56F699-9C22-9007-B360-9AFACDF86F1C}"/>
              </a:ext>
            </a:extLst>
          </p:cNvPr>
          <p:cNvSpPr/>
          <p:nvPr/>
        </p:nvSpPr>
        <p:spPr>
          <a:xfrm>
            <a:off x="843642" y="1216452"/>
            <a:ext cx="4789714" cy="4627984"/>
          </a:xfrm>
          <a:prstGeom prst="roundRect">
            <a:avLst>
              <a:gd name="adj" fmla="val 8144"/>
            </a:avLst>
          </a:prstGeom>
          <a:solidFill>
            <a:schemeClr val="tx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CuadroTexto 6">
            <a:extLst>
              <a:ext uri="{FF2B5EF4-FFF2-40B4-BE49-F238E27FC236}">
                <a16:creationId xmlns:a16="http://schemas.microsoft.com/office/drawing/2014/main" id="{8F2931FF-5546-55DF-3498-105729E4ADDF}"/>
              </a:ext>
            </a:extLst>
          </p:cNvPr>
          <p:cNvSpPr txBox="1"/>
          <p:nvPr/>
        </p:nvSpPr>
        <p:spPr>
          <a:xfrm>
            <a:off x="1338941" y="2486377"/>
            <a:ext cx="4294415" cy="1938992"/>
          </a:xfrm>
          <a:prstGeom prst="rect">
            <a:avLst/>
          </a:prstGeom>
          <a:noFill/>
        </p:spPr>
        <p:txBody>
          <a:bodyPr wrap="square" rtlCol="0">
            <a:spAutoFit/>
          </a:bodyPr>
          <a:lstStyle/>
          <a:p>
            <a:r>
              <a:rPr lang="es-ES" sz="2400">
                <a:solidFill>
                  <a:schemeClr val="bg1">
                    <a:lumMod val="95000"/>
                  </a:schemeClr>
                </a:solidFill>
                <a:latin typeface="Source Sans Pro" panose="020B0503030403020204" pitchFamily="34" charset="0"/>
                <a:ea typeface="Source Sans Pro" panose="020B0503030403020204" pitchFamily="34" charset="0"/>
              </a:rPr>
              <a:t>Creemos que una sociedad verdaderamente próspera no solo crece económicamente: </a:t>
            </a:r>
            <a:r>
              <a:rPr lang="es-ES" sz="2400" b="1">
                <a:solidFill>
                  <a:schemeClr val="bg1">
                    <a:lumMod val="95000"/>
                  </a:schemeClr>
                </a:solidFill>
                <a:latin typeface="Source Sans Pro" panose="020B0503030403020204" pitchFamily="34" charset="0"/>
                <a:ea typeface="Source Sans Pro" panose="020B0503030403020204" pitchFamily="34" charset="0"/>
              </a:rPr>
              <a:t>crece cuando la innovación mejora la vida de su gente.</a:t>
            </a:r>
            <a:endParaRPr lang="es-CO" sz="2400">
              <a:latin typeface="Source Sans Pro" panose="020B0503030403020204" pitchFamily="34" charset="0"/>
              <a:ea typeface="Source Sans Pro" panose="020B0503030403020204" pitchFamily="34" charset="0"/>
            </a:endParaRPr>
          </a:p>
        </p:txBody>
      </p:sp>
      <p:pic>
        <p:nvPicPr>
          <p:cNvPr id="11" name="Gráfico 10">
            <a:extLst>
              <a:ext uri="{FF2B5EF4-FFF2-40B4-BE49-F238E27FC236}">
                <a16:creationId xmlns:a16="http://schemas.microsoft.com/office/drawing/2014/main" id="{2634DDA6-08D4-AD71-E684-5B8DE05FC24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15141" y="1957198"/>
            <a:ext cx="413549" cy="346227"/>
          </a:xfrm>
          <a:prstGeom prst="rect">
            <a:avLst/>
          </a:prstGeom>
        </p:spPr>
      </p:pic>
      <p:sp>
        <p:nvSpPr>
          <p:cNvPr id="9" name="CuadroTexto 8">
            <a:extLst>
              <a:ext uri="{FF2B5EF4-FFF2-40B4-BE49-F238E27FC236}">
                <a16:creationId xmlns:a16="http://schemas.microsoft.com/office/drawing/2014/main" id="{2353036B-1579-E6AD-A2A1-BEE66847C28C}"/>
              </a:ext>
            </a:extLst>
          </p:cNvPr>
          <p:cNvSpPr txBox="1"/>
          <p:nvPr/>
        </p:nvSpPr>
        <p:spPr>
          <a:xfrm>
            <a:off x="154364" y="6428261"/>
            <a:ext cx="4236241" cy="246221"/>
          </a:xfrm>
          <a:prstGeom prst="rect">
            <a:avLst/>
          </a:prstGeom>
          <a:noFill/>
        </p:spPr>
        <p:txBody>
          <a:bodyPr wrap="square" rtlCol="0" anchor="ctr">
            <a:spAutoFit/>
          </a:bodyPr>
          <a:lstStyle/>
          <a:p>
            <a:r>
              <a:rPr lang="en-US" sz="1000" i="1">
                <a:solidFill>
                  <a:schemeClr val="bg1"/>
                </a:solidFill>
                <a:latin typeface="Source Sans Pro" panose="020B0503030403020204" pitchFamily="34" charset="0"/>
                <a:ea typeface="Source Sans Pro" panose="020B0503030403020204" pitchFamily="34" charset="0"/>
                <a:cs typeface="Calibri" panose="020F0502020204030204" pitchFamily="34" charset="0"/>
              </a:rPr>
              <a:t>Courtesy of the Medellín Bureau and </a:t>
            </a:r>
            <a:r>
              <a:rPr lang="en-US" sz="1000" i="1" err="1">
                <a:solidFill>
                  <a:schemeClr val="bg1"/>
                </a:solidFill>
                <a:latin typeface="Source Sans Pro" panose="020B0503030403020204" pitchFamily="34" charset="0"/>
                <a:ea typeface="Source Sans Pro" panose="020B0503030403020204" pitchFamily="34" charset="0"/>
                <a:cs typeface="Calibri" panose="020F0502020204030204" pitchFamily="34" charset="0"/>
              </a:rPr>
              <a:t>Medellín.travel</a:t>
            </a:r>
            <a:endParaRPr lang="es-ES" sz="1000" i="1">
              <a:solidFill>
                <a:schemeClr val="bg1"/>
              </a:solidFill>
              <a:latin typeface="Source Sans Pro" panose="020B0503030403020204" pitchFamily="34" charset="0"/>
              <a:ea typeface="Source Sans Pro" panose="020B0503030403020204" pitchFamily="34" charset="0"/>
              <a:cs typeface="Calibri" panose="020F0502020204030204" pitchFamily="34" charset="0"/>
            </a:endParaRPr>
          </a:p>
        </p:txBody>
      </p:sp>
    </p:spTree>
    <p:extLst>
      <p:ext uri="{BB962C8B-B14F-4D97-AF65-F5344CB8AC3E}">
        <p14:creationId xmlns:p14="http://schemas.microsoft.com/office/powerpoint/2010/main" val="2235378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3037D99-6A3B-79CD-1AD9-AE0031006C62}"/>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62000" contrast="20000"/>
                    </a14:imgEffect>
                  </a14:imgLayer>
                </a14:imgProps>
              </a:ext>
              <a:ext uri="{28A0092B-C50C-407E-A947-70E740481C1C}">
                <a14:useLocalDpi xmlns:a14="http://schemas.microsoft.com/office/drawing/2010/main"/>
              </a:ext>
            </a:extLst>
          </a:blip>
          <a:srcRect/>
          <a:stretch/>
        </p:blipFill>
        <p:spPr>
          <a:xfrm>
            <a:off x="4344694" y="784382"/>
            <a:ext cx="3458556" cy="5186994"/>
          </a:xfrm>
          <a:prstGeom prst="roundRect">
            <a:avLst>
              <a:gd name="adj" fmla="val 10601"/>
            </a:avLst>
          </a:prstGeom>
        </p:spPr>
      </p:pic>
      <p:pic>
        <p:nvPicPr>
          <p:cNvPr id="3" name="Imagen 2">
            <a:extLst>
              <a:ext uri="{FF2B5EF4-FFF2-40B4-BE49-F238E27FC236}">
                <a16:creationId xmlns:a16="http://schemas.microsoft.com/office/drawing/2014/main" id="{2D9EFA7D-A8CF-161E-AD33-AC2D7D7263CA}"/>
              </a:ext>
            </a:extLst>
          </p:cNvPr>
          <p:cNvPicPr>
            <a:picLocks noChangeAspect="1"/>
          </p:cNvPicPr>
          <p:nvPr/>
        </p:nvPicPr>
        <p:blipFill>
          <a:blip r:embed="rId5" cstate="screen">
            <a:extLst>
              <a:ext uri="{BEBA8EAE-BF5A-486C-A8C5-ECC9F3942E4B}">
                <a14:imgProps xmlns:a14="http://schemas.microsoft.com/office/drawing/2010/main">
                  <a14:imgLayer r:embed="rId6">
                    <a14:imgEffect>
                      <a14:brightnessContrast bright="-62000"/>
                    </a14:imgEffect>
                  </a14:imgLayer>
                </a14:imgProps>
              </a:ext>
              <a:ext uri="{28A0092B-C50C-407E-A947-70E740481C1C}">
                <a14:useLocalDpi xmlns:a14="http://schemas.microsoft.com/office/drawing/2010/main"/>
              </a:ext>
            </a:extLst>
          </a:blip>
          <a:srcRect/>
          <a:stretch/>
        </p:blipFill>
        <p:spPr>
          <a:xfrm>
            <a:off x="7991868" y="802547"/>
            <a:ext cx="3437398" cy="5155264"/>
          </a:xfrm>
          <a:prstGeom prst="roundRect">
            <a:avLst>
              <a:gd name="adj" fmla="val 8034"/>
            </a:avLst>
          </a:prstGeom>
        </p:spPr>
      </p:pic>
      <p:grpSp>
        <p:nvGrpSpPr>
          <p:cNvPr id="4" name="Grupo 3">
            <a:extLst>
              <a:ext uri="{FF2B5EF4-FFF2-40B4-BE49-F238E27FC236}">
                <a16:creationId xmlns:a16="http://schemas.microsoft.com/office/drawing/2014/main" id="{952B631F-FD59-67E6-1314-9E2841404D61}"/>
              </a:ext>
            </a:extLst>
          </p:cNvPr>
          <p:cNvGrpSpPr/>
          <p:nvPr/>
        </p:nvGrpSpPr>
        <p:grpSpPr>
          <a:xfrm>
            <a:off x="808882" y="1459883"/>
            <a:ext cx="567410" cy="567410"/>
            <a:chOff x="10331668" y="4789450"/>
            <a:chExt cx="567558" cy="567558"/>
          </a:xfrm>
        </p:grpSpPr>
        <p:sp>
          <p:nvSpPr>
            <p:cNvPr id="7" name="Elipse 6">
              <a:extLst>
                <a:ext uri="{FF2B5EF4-FFF2-40B4-BE49-F238E27FC236}">
                  <a16:creationId xmlns:a16="http://schemas.microsoft.com/office/drawing/2014/main" id="{A49CCB8E-45F1-B82B-1538-6BA74DC2FAC9}"/>
                </a:ext>
              </a:extLst>
            </p:cNvPr>
            <p:cNvSpPr/>
            <p:nvPr/>
          </p:nvSpPr>
          <p:spPr>
            <a:xfrm>
              <a:off x="10331668" y="4789450"/>
              <a:ext cx="567558" cy="56755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CO"/>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s-CO" sz="2700">
                <a:latin typeface="Source Sans Pro" panose="020B0503030403020204" pitchFamily="34" charset="0"/>
                <a:ea typeface="Source Sans Pro" panose="020B0503030403020204" pitchFamily="34" charset="0"/>
              </a:endParaRPr>
            </a:p>
          </p:txBody>
        </p:sp>
        <p:pic>
          <p:nvPicPr>
            <p:cNvPr id="11" name="Gráfico 10">
              <a:extLst>
                <a:ext uri="{FF2B5EF4-FFF2-40B4-BE49-F238E27FC236}">
                  <a16:creationId xmlns:a16="http://schemas.microsoft.com/office/drawing/2014/main" id="{8479C87F-5AD7-7F36-4D03-2CE0ECEC0FB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443997" y="4930354"/>
              <a:ext cx="342900" cy="285750"/>
            </a:xfrm>
            <a:prstGeom prst="rect">
              <a:avLst/>
            </a:prstGeom>
          </p:spPr>
        </p:pic>
      </p:grpSp>
      <p:sp>
        <p:nvSpPr>
          <p:cNvPr id="5" name="Rectángulo 4">
            <a:extLst>
              <a:ext uri="{FF2B5EF4-FFF2-40B4-BE49-F238E27FC236}">
                <a16:creationId xmlns:a16="http://schemas.microsoft.com/office/drawing/2014/main" id="{42203D1E-D52B-D170-C8D6-A482EC98C195}"/>
              </a:ext>
            </a:extLst>
          </p:cNvPr>
          <p:cNvSpPr/>
          <p:nvPr/>
        </p:nvSpPr>
        <p:spPr>
          <a:xfrm>
            <a:off x="4849092" y="1086383"/>
            <a:ext cx="1917469" cy="42672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CO"/>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s-CO" sz="2700"/>
          </a:p>
        </p:txBody>
      </p:sp>
      <p:sp>
        <p:nvSpPr>
          <p:cNvPr id="8" name="Rectángulo 7">
            <a:extLst>
              <a:ext uri="{FF2B5EF4-FFF2-40B4-BE49-F238E27FC236}">
                <a16:creationId xmlns:a16="http://schemas.microsoft.com/office/drawing/2014/main" id="{DB8D1FC9-28FF-4714-86C7-4E4801C45FD9}"/>
              </a:ext>
            </a:extLst>
          </p:cNvPr>
          <p:cNvSpPr/>
          <p:nvPr/>
        </p:nvSpPr>
        <p:spPr>
          <a:xfrm>
            <a:off x="4849092" y="2244623"/>
            <a:ext cx="1756756" cy="42672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CO"/>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s-CO" sz="2700"/>
          </a:p>
        </p:txBody>
      </p:sp>
      <p:sp>
        <p:nvSpPr>
          <p:cNvPr id="9" name="Rectángulo 8">
            <a:extLst>
              <a:ext uri="{FF2B5EF4-FFF2-40B4-BE49-F238E27FC236}">
                <a16:creationId xmlns:a16="http://schemas.microsoft.com/office/drawing/2014/main" id="{C7768C2F-41AE-893F-991B-CA0DEDCF5F9A}"/>
              </a:ext>
            </a:extLst>
          </p:cNvPr>
          <p:cNvSpPr/>
          <p:nvPr/>
        </p:nvSpPr>
        <p:spPr>
          <a:xfrm>
            <a:off x="4849092" y="3678934"/>
            <a:ext cx="1756756" cy="876627"/>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CO"/>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s-CO" sz="2700"/>
          </a:p>
        </p:txBody>
      </p:sp>
      <p:sp>
        <p:nvSpPr>
          <p:cNvPr id="15" name="Título 1">
            <a:extLst>
              <a:ext uri="{FF2B5EF4-FFF2-40B4-BE49-F238E27FC236}">
                <a16:creationId xmlns:a16="http://schemas.microsoft.com/office/drawing/2014/main" id="{555908F8-0CAA-3BCD-04D4-92FDAF85FB87}"/>
              </a:ext>
            </a:extLst>
          </p:cNvPr>
          <p:cNvSpPr txBox="1">
            <a:spLocks/>
          </p:cNvSpPr>
          <p:nvPr/>
        </p:nvSpPr>
        <p:spPr>
          <a:xfrm>
            <a:off x="781573" y="3368311"/>
            <a:ext cx="3286036" cy="954108"/>
          </a:xfrm>
          <a:prstGeom prst="rect">
            <a:avLst/>
          </a:prstGeom>
          <a:noFill/>
          <a:ln>
            <a:noFill/>
          </a:ln>
        </p:spPr>
        <p:txBody>
          <a:bodyPr spcFirstLastPara="1" wrap="square" lIns="121868" tIns="121868" rIns="121868" bIns="121868" anchor="ctr" anchorCtr="0">
            <a:noAutofit/>
          </a:bodyPr>
          <a:lstStyle>
            <a:defPPr>
              <a:defRPr lang="es-CO"/>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914310">
              <a:defRPr/>
            </a:pPr>
            <a:r>
              <a:rPr lang="es-MX" sz="1700">
                <a:solidFill>
                  <a:schemeClr val="tx2">
                    <a:lumMod val="10000"/>
                  </a:schemeClr>
                </a:solidFill>
                <a:latin typeface="Source Sans Pro" panose="020B0503030403020204" pitchFamily="34" charset="0"/>
                <a:ea typeface="Source Sans Pro" panose="020B0503030403020204" pitchFamily="34" charset="0"/>
              </a:rPr>
              <a:t>Una c</a:t>
            </a:r>
            <a:r>
              <a:rPr lang="es-MX" sz="1700" b="0">
                <a:solidFill>
                  <a:schemeClr val="tx2">
                    <a:lumMod val="10000"/>
                  </a:schemeClr>
                </a:solidFill>
                <a:latin typeface="Source Sans Pro" panose="020B0503030403020204" pitchFamily="34" charset="0"/>
                <a:ea typeface="Source Sans Pro" panose="020B0503030403020204" pitchFamily="34" charset="0"/>
              </a:rPr>
              <a:t>iudad que invierte y desarrolla capital emprendedor</a:t>
            </a:r>
            <a:endParaRPr lang="es-CO" sz="1700" b="0">
              <a:solidFill>
                <a:schemeClr val="tx2">
                  <a:lumMod val="10000"/>
                </a:schemeClr>
              </a:solidFill>
              <a:latin typeface="Source Sans Pro" panose="020B0503030403020204" pitchFamily="34" charset="0"/>
              <a:ea typeface="Source Sans Pro" panose="020B0503030403020204" pitchFamily="34" charset="0"/>
            </a:endParaRPr>
          </a:p>
        </p:txBody>
      </p:sp>
      <p:sp>
        <p:nvSpPr>
          <p:cNvPr id="16" name="CuadroTexto 15">
            <a:extLst>
              <a:ext uri="{FF2B5EF4-FFF2-40B4-BE49-F238E27FC236}">
                <a16:creationId xmlns:a16="http://schemas.microsoft.com/office/drawing/2014/main" id="{4AD47C84-1A7B-E6FC-2811-7AC1A2AEE123}"/>
              </a:ext>
            </a:extLst>
          </p:cNvPr>
          <p:cNvSpPr txBox="1"/>
          <p:nvPr/>
        </p:nvSpPr>
        <p:spPr>
          <a:xfrm>
            <a:off x="844982" y="4210566"/>
            <a:ext cx="2927731" cy="954107"/>
          </a:xfrm>
          <a:prstGeom prst="rect">
            <a:avLst/>
          </a:prstGeom>
          <a:noFill/>
        </p:spPr>
        <p:txBody>
          <a:bodyPr wrap="square">
            <a:spAutoFit/>
          </a:bodyPr>
          <a:lstStyle>
            <a:defPPr>
              <a:defRPr lang="es-CO"/>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s-MX" sz="1400">
                <a:solidFill>
                  <a:schemeClr val="tx2">
                    <a:lumMod val="25000"/>
                  </a:schemeClr>
                </a:solidFill>
                <a:latin typeface="Source Sans Pro" panose="020B0503030403020204" pitchFamily="34" charset="0"/>
                <a:ea typeface="Source Sans Pro" panose="020B0503030403020204" pitchFamily="34" charset="0"/>
                <a:sym typeface="Josefin Sans"/>
              </a:rPr>
              <a:t>Inversión en un activo de ciudad rentable que desbloquee, energice y posicione el ecosistema de </a:t>
            </a:r>
            <a:r>
              <a:rPr lang="es-MX" sz="1400" i="1">
                <a:solidFill>
                  <a:schemeClr val="tx2">
                    <a:lumMod val="25000"/>
                  </a:schemeClr>
                </a:solidFill>
                <a:latin typeface="Source Sans Pro" panose="020B0503030403020204" pitchFamily="34" charset="0"/>
                <a:ea typeface="Source Sans Pro" panose="020B0503030403020204" pitchFamily="34" charset="0"/>
                <a:sym typeface="Josefin Sans"/>
              </a:rPr>
              <a:t>Venture Capital </a:t>
            </a:r>
            <a:r>
              <a:rPr lang="es-MX" sz="1400">
                <a:solidFill>
                  <a:schemeClr val="tx2">
                    <a:lumMod val="25000"/>
                  </a:schemeClr>
                </a:solidFill>
                <a:latin typeface="Source Sans Pro" panose="020B0503030403020204" pitchFamily="34" charset="0"/>
                <a:ea typeface="Source Sans Pro" panose="020B0503030403020204" pitchFamily="34" charset="0"/>
                <a:sym typeface="Josefin Sans"/>
              </a:rPr>
              <a:t>local.</a:t>
            </a:r>
          </a:p>
        </p:txBody>
      </p:sp>
      <p:sp>
        <p:nvSpPr>
          <p:cNvPr id="17" name="Marcador de texto 2">
            <a:extLst>
              <a:ext uri="{FF2B5EF4-FFF2-40B4-BE49-F238E27FC236}">
                <a16:creationId xmlns:a16="http://schemas.microsoft.com/office/drawing/2014/main" id="{95C512DA-CC9B-8D90-D9BE-5D805B96F640}"/>
              </a:ext>
            </a:extLst>
          </p:cNvPr>
          <p:cNvSpPr txBox="1">
            <a:spLocks/>
          </p:cNvSpPr>
          <p:nvPr/>
        </p:nvSpPr>
        <p:spPr>
          <a:xfrm>
            <a:off x="4702629" y="1226194"/>
            <a:ext cx="2779980" cy="4313773"/>
          </a:xfrm>
          <a:prstGeom prst="rect">
            <a:avLst/>
          </a:prstGeom>
          <a:noFill/>
          <a:ln>
            <a:noFill/>
          </a:ln>
        </p:spPr>
        <p:txBody>
          <a:bodyPr spcFirstLastPara="1" wrap="square" lIns="121868" tIns="121868" rIns="121868" bIns="121868" anchor="ctr" anchorCtr="0">
            <a:noAutofit/>
          </a:bodyPr>
          <a:lstStyle>
            <a:defPPr>
              <a:defRPr lang="es-CO"/>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101590" indent="0" defTabSz="914310">
              <a:buClr>
                <a:srgbClr val="595959"/>
              </a:buClr>
              <a:buNone/>
              <a:defRPr/>
            </a:pPr>
            <a:r>
              <a:rPr lang="es-MX" sz="2933">
                <a:solidFill>
                  <a:schemeClr val="bg1"/>
                </a:solidFill>
                <a:latin typeface="Source Sans Pro" panose="020B0503030403020204" pitchFamily="34" charset="0"/>
                <a:ea typeface="Source Sans Pro" panose="020B0503030403020204" pitchFamily="34" charset="0"/>
              </a:rPr>
              <a:t>Formación: </a:t>
            </a:r>
            <a:r>
              <a:rPr lang="es-MX" sz="2933">
                <a:solidFill>
                  <a:schemeClr val="accent4"/>
                </a:solidFill>
                <a:latin typeface="Source Sans Pro" panose="020B0503030403020204" pitchFamily="34" charset="0"/>
                <a:ea typeface="Source Sans Pro" panose="020B0503030403020204" pitchFamily="34" charset="0"/>
              </a:rPr>
              <a:t> </a:t>
            </a:r>
            <a:br>
              <a:rPr lang="es-MX" sz="2933">
                <a:solidFill>
                  <a:schemeClr val="bg2">
                    <a:lumMod val="10000"/>
                  </a:schemeClr>
                </a:solidFill>
                <a:latin typeface="Source Sans Pro" panose="020B0503030403020204" pitchFamily="34" charset="0"/>
                <a:ea typeface="Source Sans Pro" panose="020B0503030403020204" pitchFamily="34" charset="0"/>
              </a:rPr>
            </a:br>
            <a:r>
              <a:rPr lang="es-MX" sz="1867">
                <a:solidFill>
                  <a:schemeClr val="bg1"/>
                </a:solidFill>
                <a:latin typeface="Source Sans Pro" panose="020B0503030403020204" pitchFamily="34" charset="0"/>
                <a:ea typeface="Source Sans Pro" panose="020B0503030403020204" pitchFamily="34" charset="0"/>
              </a:rPr>
              <a:t>crear capacidades</a:t>
            </a:r>
          </a:p>
          <a:p>
            <a:pPr marL="101590" indent="0" defTabSz="914310">
              <a:buClr>
                <a:srgbClr val="595959"/>
              </a:buClr>
              <a:buNone/>
              <a:defRPr/>
            </a:pPr>
            <a:br>
              <a:rPr lang="es-MX" sz="2933">
                <a:solidFill>
                  <a:schemeClr val="bg1"/>
                </a:solidFill>
                <a:latin typeface="Source Sans Pro" panose="020B0503030403020204" pitchFamily="34" charset="0"/>
                <a:ea typeface="Source Sans Pro" panose="020B0503030403020204" pitchFamily="34" charset="0"/>
              </a:rPr>
            </a:br>
            <a:r>
              <a:rPr lang="es-MX" sz="2933">
                <a:solidFill>
                  <a:schemeClr val="bg1"/>
                </a:solidFill>
                <a:latin typeface="Source Sans Pro" panose="020B0503030403020204" pitchFamily="34" charset="0"/>
                <a:ea typeface="Source Sans Pro" panose="020B0503030403020204" pitchFamily="34" charset="0"/>
              </a:rPr>
              <a:t>Conexión:  </a:t>
            </a:r>
            <a:br>
              <a:rPr lang="es-MX" sz="2933" b="1">
                <a:solidFill>
                  <a:schemeClr val="bg1"/>
                </a:solidFill>
                <a:latin typeface="Source Sans Pro" panose="020B0503030403020204" pitchFamily="34" charset="0"/>
                <a:ea typeface="Source Sans Pro" panose="020B0503030403020204" pitchFamily="34" charset="0"/>
              </a:rPr>
            </a:br>
            <a:r>
              <a:rPr lang="es-MX" sz="1867">
                <a:solidFill>
                  <a:schemeClr val="bg1"/>
                </a:solidFill>
                <a:latin typeface="Source Sans Pro" panose="020B0503030403020204" pitchFamily="34" charset="0"/>
                <a:ea typeface="Source Sans Pro" panose="020B0503030403020204" pitchFamily="34" charset="0"/>
              </a:rPr>
              <a:t>atraer para que las cosas pasen</a:t>
            </a:r>
          </a:p>
          <a:p>
            <a:pPr marL="101590" indent="0" defTabSz="914310">
              <a:buClr>
                <a:srgbClr val="595959"/>
              </a:buClr>
              <a:buNone/>
              <a:defRPr/>
            </a:pPr>
            <a:endParaRPr lang="es-MX" sz="2933">
              <a:solidFill>
                <a:schemeClr val="bg1"/>
              </a:solidFill>
              <a:latin typeface="Source Sans Pro" panose="020B0503030403020204" pitchFamily="34" charset="0"/>
              <a:ea typeface="Source Sans Pro" panose="020B0503030403020204" pitchFamily="34" charset="0"/>
            </a:endParaRPr>
          </a:p>
          <a:p>
            <a:pPr marL="101590" indent="0">
              <a:buClr>
                <a:srgbClr val="595959"/>
              </a:buClr>
              <a:buNone/>
              <a:defRPr/>
            </a:pPr>
            <a:r>
              <a:rPr lang="es-MX" sz="2933">
                <a:solidFill>
                  <a:schemeClr val="bg1"/>
                </a:solidFill>
                <a:latin typeface="Source Sans Pro" panose="020B0503030403020204" pitchFamily="34" charset="0"/>
                <a:ea typeface="Source Sans Pro" panose="020B0503030403020204" pitchFamily="34" charset="0"/>
              </a:rPr>
              <a:t>Inversión</a:t>
            </a:r>
            <a:br>
              <a:rPr lang="es-MX" sz="2933">
                <a:solidFill>
                  <a:schemeClr val="bg1"/>
                </a:solidFill>
                <a:latin typeface="Source Sans Pro" panose="020B0503030403020204" pitchFamily="34" charset="0"/>
                <a:ea typeface="Source Sans Pro" panose="020B0503030403020204" pitchFamily="34" charset="0"/>
              </a:rPr>
            </a:br>
            <a:r>
              <a:rPr lang="es-MX" sz="2933">
                <a:solidFill>
                  <a:schemeClr val="bg1"/>
                </a:solidFill>
                <a:latin typeface="Source Sans Pro" panose="020B0503030403020204" pitchFamily="34" charset="0"/>
                <a:ea typeface="Source Sans Pro" panose="020B0503030403020204" pitchFamily="34" charset="0"/>
              </a:rPr>
              <a:t>en fondos :  </a:t>
            </a:r>
          </a:p>
          <a:p>
            <a:pPr marL="0" indent="0" defTabSz="914310">
              <a:lnSpc>
                <a:spcPct val="100000"/>
              </a:lnSpc>
              <a:buClr>
                <a:srgbClr val="000000"/>
              </a:buClr>
              <a:buSzTx/>
              <a:buNone/>
              <a:defRPr/>
            </a:pPr>
            <a:r>
              <a:rPr lang="es-MX" sz="1867" b="1">
                <a:solidFill>
                  <a:schemeClr val="accent3"/>
                </a:solidFill>
                <a:latin typeface="Source Sans Pro" panose="020B0503030403020204" pitchFamily="34" charset="0"/>
                <a:ea typeface="Source Sans Pro" panose="020B0503030403020204" pitchFamily="34" charset="0"/>
              </a:rPr>
              <a:t>+ Gestores</a:t>
            </a:r>
            <a:r>
              <a:rPr lang="es-MX" sz="1867">
                <a:solidFill>
                  <a:schemeClr val="accent3"/>
                </a:solidFill>
                <a:latin typeface="Source Sans Pro" panose="020B0503030403020204" pitchFamily="34" charset="0"/>
                <a:ea typeface="Source Sans Pro" panose="020B0503030403020204" pitchFamily="34" charset="0"/>
              </a:rPr>
              <a:t> </a:t>
            </a:r>
            <a:r>
              <a:rPr lang="es-MX" sz="1867">
                <a:solidFill>
                  <a:schemeClr val="bg1"/>
                </a:solidFill>
                <a:latin typeface="Source Sans Pro" panose="020B0503030403020204" pitchFamily="34" charset="0"/>
                <a:ea typeface="Source Sans Pro" panose="020B0503030403020204" pitchFamily="34" charset="0"/>
              </a:rPr>
              <a:t>locales</a:t>
            </a:r>
          </a:p>
          <a:p>
            <a:pPr marL="0" indent="0" defTabSz="914310">
              <a:lnSpc>
                <a:spcPct val="100000"/>
              </a:lnSpc>
              <a:buClr>
                <a:srgbClr val="000000"/>
              </a:buClr>
              <a:buSzTx/>
              <a:buNone/>
              <a:defRPr/>
            </a:pPr>
            <a:r>
              <a:rPr lang="es-MX" sz="1867" b="1">
                <a:solidFill>
                  <a:schemeClr val="accent3"/>
                </a:solidFill>
                <a:latin typeface="Source Sans Pro" panose="020B0503030403020204" pitchFamily="34" charset="0"/>
                <a:ea typeface="Source Sans Pro" panose="020B0503030403020204" pitchFamily="34" charset="0"/>
              </a:rPr>
              <a:t>+</a:t>
            </a:r>
            <a:r>
              <a:rPr lang="es-MX" sz="1867">
                <a:solidFill>
                  <a:schemeClr val="accent3"/>
                </a:solidFill>
                <a:latin typeface="Source Sans Pro" panose="020B0503030403020204" pitchFamily="34" charset="0"/>
                <a:ea typeface="Source Sans Pro" panose="020B0503030403020204" pitchFamily="34" charset="0"/>
              </a:rPr>
              <a:t> </a:t>
            </a:r>
            <a:r>
              <a:rPr lang="es-MX" sz="1867" b="1">
                <a:solidFill>
                  <a:schemeClr val="accent3"/>
                </a:solidFill>
                <a:latin typeface="Source Sans Pro" panose="020B0503030403020204" pitchFamily="34" charset="0"/>
                <a:ea typeface="Source Sans Pro" panose="020B0503030403020204" pitchFamily="34" charset="0"/>
              </a:rPr>
              <a:t>Inversionistas</a:t>
            </a:r>
          </a:p>
          <a:p>
            <a:pPr marL="0" indent="0" defTabSz="914310">
              <a:lnSpc>
                <a:spcPct val="100000"/>
              </a:lnSpc>
              <a:buClr>
                <a:srgbClr val="000000"/>
              </a:buClr>
              <a:buSzTx/>
              <a:buNone/>
              <a:defRPr/>
            </a:pPr>
            <a:r>
              <a:rPr lang="es-MX" sz="1867" b="1">
                <a:solidFill>
                  <a:schemeClr val="accent3"/>
                </a:solidFill>
                <a:latin typeface="Source Sans Pro" panose="020B0503030403020204" pitchFamily="34" charset="0"/>
                <a:ea typeface="Source Sans Pro" panose="020B0503030403020204" pitchFamily="34" charset="0"/>
              </a:rPr>
              <a:t>+</a:t>
            </a:r>
            <a:r>
              <a:rPr lang="es-MX" sz="1867">
                <a:solidFill>
                  <a:schemeClr val="accent3"/>
                </a:solidFill>
                <a:latin typeface="Source Sans Pro" panose="020B0503030403020204" pitchFamily="34" charset="0"/>
                <a:ea typeface="Source Sans Pro" panose="020B0503030403020204" pitchFamily="34" charset="0"/>
              </a:rPr>
              <a:t> </a:t>
            </a:r>
            <a:r>
              <a:rPr lang="es-MX" sz="1867" b="1" i="1">
                <a:solidFill>
                  <a:schemeClr val="accent3"/>
                </a:solidFill>
                <a:latin typeface="Source Sans Pro" panose="020B0503030403020204" pitchFamily="34" charset="0"/>
                <a:ea typeface="Source Sans Pro" panose="020B0503030403020204" pitchFamily="34" charset="0"/>
              </a:rPr>
              <a:t>Startups</a:t>
            </a:r>
            <a:br>
              <a:rPr lang="es-MX" sz="1867" i="1">
                <a:solidFill>
                  <a:schemeClr val="bg1"/>
                </a:solidFill>
                <a:latin typeface="Source Sans Pro" panose="020B0503030403020204" pitchFamily="34" charset="0"/>
                <a:ea typeface="Source Sans Pro" panose="020B0503030403020204" pitchFamily="34" charset="0"/>
              </a:rPr>
            </a:br>
            <a:r>
              <a:rPr lang="es-MX" sz="1867" i="1">
                <a:solidFill>
                  <a:schemeClr val="bg1"/>
                </a:solidFill>
                <a:latin typeface="Source Sans Pro" panose="020B0503030403020204" pitchFamily="34" charset="0"/>
                <a:ea typeface="Source Sans Pro" panose="020B0503030403020204" pitchFamily="34" charset="0"/>
              </a:rPr>
              <a:t>    </a:t>
            </a:r>
            <a:r>
              <a:rPr lang="es-MX" sz="1867">
                <a:solidFill>
                  <a:schemeClr val="bg1"/>
                </a:solidFill>
                <a:latin typeface="Source Sans Pro" panose="020B0503030403020204" pitchFamily="34" charset="0"/>
                <a:ea typeface="Source Sans Pro" panose="020B0503030403020204" pitchFamily="34" charset="0"/>
              </a:rPr>
              <a:t>impactadas</a:t>
            </a:r>
          </a:p>
        </p:txBody>
      </p:sp>
      <p:sp>
        <p:nvSpPr>
          <p:cNvPr id="18" name="CuadroTexto 17">
            <a:extLst>
              <a:ext uri="{FF2B5EF4-FFF2-40B4-BE49-F238E27FC236}">
                <a16:creationId xmlns:a16="http://schemas.microsoft.com/office/drawing/2014/main" id="{207AE92A-696C-3337-CDB0-71ED90706992}"/>
              </a:ext>
            </a:extLst>
          </p:cNvPr>
          <p:cNvSpPr txBox="1"/>
          <p:nvPr/>
        </p:nvSpPr>
        <p:spPr>
          <a:xfrm>
            <a:off x="8466857" y="1168198"/>
            <a:ext cx="2653771" cy="1754302"/>
          </a:xfrm>
          <a:prstGeom prst="rect">
            <a:avLst/>
          </a:prstGeom>
          <a:noFill/>
        </p:spPr>
        <p:txBody>
          <a:bodyPr wrap="square" lIns="91416" tIns="45708" rIns="91416" bIns="45708" rtlCol="0" anchor="t">
            <a:spAutoFit/>
          </a:bodyPr>
          <a:lstStyle>
            <a:defPPr>
              <a:defRPr lang="es-CO"/>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914310">
              <a:defRPr/>
            </a:pPr>
            <a:r>
              <a:rPr lang="es-MX" sz="2700">
                <a:solidFill>
                  <a:schemeClr val="bg1"/>
                </a:solidFill>
                <a:latin typeface="Source Sans Pro" panose="020B0503030403020204" pitchFamily="34" charset="0"/>
                <a:ea typeface="Source Sans Pro" panose="020B0503030403020204" pitchFamily="34" charset="0"/>
                <a:sym typeface="Source Sans Pro"/>
              </a:rPr>
              <a:t>Desarrollo  Económico </a:t>
            </a:r>
          </a:p>
          <a:p>
            <a:pPr defTabSz="914310">
              <a:defRPr/>
            </a:pPr>
            <a:r>
              <a:rPr lang="es-MX" sz="2700">
                <a:solidFill>
                  <a:schemeClr val="bg1"/>
                </a:solidFill>
                <a:latin typeface="Source Sans Pro" panose="020B0503030403020204" pitchFamily="34" charset="0"/>
                <a:ea typeface="Source Sans Pro" panose="020B0503030403020204" pitchFamily="34" charset="0"/>
                <a:sym typeface="Source Sans Pro"/>
              </a:rPr>
              <a:t>y Social  a través de </a:t>
            </a:r>
            <a:r>
              <a:rPr lang="es-MX" sz="2700" b="1">
                <a:solidFill>
                  <a:schemeClr val="bg1"/>
                </a:solidFill>
                <a:latin typeface="Source Sans Pro" panose="020B0503030403020204" pitchFamily="34" charset="0"/>
                <a:ea typeface="Source Sans Pro" panose="020B0503030403020204" pitchFamily="34" charset="0"/>
                <a:sym typeface="Source Sans Pro"/>
              </a:rPr>
              <a:t>CTI+E</a:t>
            </a:r>
            <a:endParaRPr lang="es-CO" sz="2700" b="1">
              <a:solidFill>
                <a:schemeClr val="bg1"/>
              </a:solidFill>
              <a:latin typeface="Source Sans Pro" panose="020B0503030403020204" pitchFamily="34" charset="0"/>
              <a:ea typeface="Source Sans Pro" panose="020B0503030403020204" pitchFamily="34" charset="0"/>
              <a:sym typeface="Source Sans Pro"/>
            </a:endParaRPr>
          </a:p>
        </p:txBody>
      </p:sp>
      <p:sp>
        <p:nvSpPr>
          <p:cNvPr id="19" name="Marcador de texto 2">
            <a:extLst>
              <a:ext uri="{FF2B5EF4-FFF2-40B4-BE49-F238E27FC236}">
                <a16:creationId xmlns:a16="http://schemas.microsoft.com/office/drawing/2014/main" id="{4DA6DF7A-A2EA-0582-0CF8-F7151B6B58D1}"/>
              </a:ext>
            </a:extLst>
          </p:cNvPr>
          <p:cNvSpPr txBox="1">
            <a:spLocks/>
          </p:cNvSpPr>
          <p:nvPr/>
        </p:nvSpPr>
        <p:spPr>
          <a:xfrm>
            <a:off x="8381481" y="3003903"/>
            <a:ext cx="2417149" cy="2585680"/>
          </a:xfrm>
          <a:prstGeom prst="rect">
            <a:avLst/>
          </a:prstGeom>
          <a:noFill/>
          <a:ln>
            <a:noFill/>
          </a:ln>
        </p:spPr>
        <p:txBody>
          <a:bodyPr spcFirstLastPara="1" wrap="square" lIns="121868" tIns="121868" rIns="121868" bIns="121868" anchor="ctr" anchorCtr="0">
            <a:noAutofit/>
          </a:bodyPr>
          <a:lstStyle>
            <a:defPPr>
              <a:defRPr lang="es-CO"/>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101590" indent="0" defTabSz="914310">
              <a:buClr>
                <a:srgbClr val="595959"/>
              </a:buClr>
              <a:buNone/>
              <a:defRPr/>
            </a:pPr>
            <a:r>
              <a:rPr lang="es-MX" sz="1867" b="1">
                <a:solidFill>
                  <a:schemeClr val="accent3"/>
                </a:solidFill>
                <a:latin typeface="Source Sans Pro" panose="020B0503030403020204" pitchFamily="34" charset="0"/>
                <a:ea typeface="Source Sans Pro" panose="020B0503030403020204" pitchFamily="34" charset="0"/>
              </a:rPr>
              <a:t>+ Inversión </a:t>
            </a:r>
            <a:r>
              <a:rPr lang="es-MX" sz="1600" b="1">
                <a:solidFill>
                  <a:schemeClr val="bg1"/>
                </a:solidFill>
                <a:latin typeface="Source Sans Pro" panose="020B0503030403020204" pitchFamily="34" charset="0"/>
                <a:ea typeface="Source Sans Pro" panose="020B0503030403020204" pitchFamily="34" charset="0"/>
              </a:rPr>
              <a:t>para emprendimientos </a:t>
            </a:r>
            <a:r>
              <a:rPr lang="es-MX" sz="1600">
                <a:solidFill>
                  <a:schemeClr val="bg1"/>
                </a:solidFill>
                <a:latin typeface="Source Sans Pro" panose="020B0503030403020204" pitchFamily="34" charset="0"/>
                <a:ea typeface="Source Sans Pro" panose="020B0503030403020204" pitchFamily="34" charset="0"/>
              </a:rPr>
              <a:t>de la región</a:t>
            </a:r>
          </a:p>
          <a:p>
            <a:pPr marL="101590" indent="0" defTabSz="914310">
              <a:buClr>
                <a:srgbClr val="595959"/>
              </a:buClr>
              <a:buNone/>
              <a:defRPr/>
            </a:pPr>
            <a:r>
              <a:rPr lang="es-MX" sz="1867" b="1">
                <a:solidFill>
                  <a:schemeClr val="accent3"/>
                </a:solidFill>
                <a:latin typeface="Source Sans Pro" panose="020B0503030403020204" pitchFamily="34" charset="0"/>
                <a:ea typeface="Source Sans Pro" panose="020B0503030403020204" pitchFamily="34" charset="0"/>
              </a:rPr>
              <a:t>+ Empleos </a:t>
            </a:r>
            <a:r>
              <a:rPr lang="es-MX" sz="1600">
                <a:solidFill>
                  <a:schemeClr val="bg1"/>
                </a:solidFill>
                <a:latin typeface="Source Sans Pro" panose="020B0503030403020204" pitchFamily="34" charset="0"/>
                <a:ea typeface="Source Sans Pro" panose="020B0503030403020204" pitchFamily="34" charset="0"/>
              </a:rPr>
              <a:t>y oportunidades</a:t>
            </a:r>
          </a:p>
          <a:p>
            <a:pPr marL="101590" indent="0" defTabSz="914310">
              <a:buClr>
                <a:srgbClr val="595959"/>
              </a:buClr>
              <a:buNone/>
              <a:defRPr/>
            </a:pPr>
            <a:r>
              <a:rPr lang="es-MX" sz="1867" b="1">
                <a:solidFill>
                  <a:schemeClr val="accent3"/>
                </a:solidFill>
                <a:latin typeface="Source Sans Pro" panose="020B0503030403020204" pitchFamily="34" charset="0"/>
                <a:ea typeface="Source Sans Pro" panose="020B0503030403020204" pitchFamily="34" charset="0"/>
              </a:rPr>
              <a:t>+ Inversionistas </a:t>
            </a:r>
            <a:r>
              <a:rPr lang="es-MX" sz="1600">
                <a:solidFill>
                  <a:schemeClr val="bg1"/>
                </a:solidFill>
                <a:latin typeface="Source Sans Pro" panose="020B0503030403020204" pitchFamily="34" charset="0"/>
                <a:ea typeface="Source Sans Pro" panose="020B0503030403020204" pitchFamily="34" charset="0"/>
              </a:rPr>
              <a:t>en la ciudad</a:t>
            </a:r>
          </a:p>
          <a:p>
            <a:pPr marL="101590" indent="0" defTabSz="914310">
              <a:buClr>
                <a:srgbClr val="595959"/>
              </a:buClr>
              <a:buNone/>
              <a:defRPr/>
            </a:pPr>
            <a:r>
              <a:rPr lang="es-MX" sz="1867" b="1">
                <a:solidFill>
                  <a:schemeClr val="accent3"/>
                </a:solidFill>
                <a:latin typeface="Source Sans Pro" panose="020B0503030403020204" pitchFamily="34" charset="0"/>
                <a:ea typeface="Source Sans Pro" panose="020B0503030403020204" pitchFamily="34" charset="0"/>
              </a:rPr>
              <a:t>+ Soluciones </a:t>
            </a:r>
            <a:r>
              <a:rPr lang="es-MX" sz="1600">
                <a:solidFill>
                  <a:schemeClr val="bg1"/>
                </a:solidFill>
                <a:latin typeface="Source Sans Pro" panose="020B0503030403020204" pitchFamily="34" charset="0"/>
                <a:ea typeface="Source Sans Pro" panose="020B0503030403020204" pitchFamily="34" charset="0"/>
              </a:rPr>
              <a:t>a retos de ciudad</a:t>
            </a:r>
          </a:p>
        </p:txBody>
      </p:sp>
      <p:grpSp>
        <p:nvGrpSpPr>
          <p:cNvPr id="20" name="Grupo 19">
            <a:extLst>
              <a:ext uri="{FF2B5EF4-FFF2-40B4-BE49-F238E27FC236}">
                <a16:creationId xmlns:a16="http://schemas.microsoft.com/office/drawing/2014/main" id="{8416EC2C-BACC-958C-D8C3-4EFF864D4FA2}"/>
              </a:ext>
            </a:extLst>
          </p:cNvPr>
          <p:cNvGrpSpPr/>
          <p:nvPr/>
        </p:nvGrpSpPr>
        <p:grpSpPr>
          <a:xfrm>
            <a:off x="7294537" y="3015183"/>
            <a:ext cx="1096065" cy="646163"/>
            <a:chOff x="1009212" y="-53676"/>
            <a:chExt cx="1096351" cy="646331"/>
          </a:xfrm>
        </p:grpSpPr>
        <p:sp>
          <p:nvSpPr>
            <p:cNvPr id="21" name="Elipse 20">
              <a:extLst>
                <a:ext uri="{FF2B5EF4-FFF2-40B4-BE49-F238E27FC236}">
                  <a16:creationId xmlns:a16="http://schemas.microsoft.com/office/drawing/2014/main" id="{396D119D-928C-5BE0-4E70-BD400139F26A}"/>
                </a:ext>
              </a:extLst>
            </p:cNvPr>
            <p:cNvSpPr/>
            <p:nvPr/>
          </p:nvSpPr>
          <p:spPr>
            <a:xfrm>
              <a:off x="1273609" y="0"/>
              <a:ext cx="567558" cy="56755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s-CO"/>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s-CO" sz="2700">
                <a:latin typeface="Source Sans Pro" panose="020B0503030403020204" pitchFamily="34" charset="0"/>
                <a:ea typeface="Source Sans Pro" panose="020B0503030403020204" pitchFamily="34" charset="0"/>
              </a:endParaRPr>
            </a:p>
          </p:txBody>
        </p:sp>
        <p:sp>
          <p:nvSpPr>
            <p:cNvPr id="22" name="CuadroTexto 21">
              <a:extLst>
                <a:ext uri="{FF2B5EF4-FFF2-40B4-BE49-F238E27FC236}">
                  <a16:creationId xmlns:a16="http://schemas.microsoft.com/office/drawing/2014/main" id="{9C7D55B4-8D44-C525-9296-4D5A17A9AA4A}"/>
                </a:ext>
              </a:extLst>
            </p:cNvPr>
            <p:cNvSpPr txBox="1"/>
            <p:nvPr/>
          </p:nvSpPr>
          <p:spPr>
            <a:xfrm>
              <a:off x="1009212" y="-53676"/>
              <a:ext cx="1096351" cy="646331"/>
            </a:xfrm>
            <a:prstGeom prst="rect">
              <a:avLst/>
            </a:prstGeom>
            <a:noFill/>
          </p:spPr>
          <p:txBody>
            <a:bodyPr wrap="square" lIns="91416" tIns="45708" rIns="91416" bIns="45708" rtlCol="0" anchor="t">
              <a:spAutoFit/>
            </a:bodyPr>
            <a:lstStyle>
              <a:defPPr>
                <a:defRPr lang="es-CO"/>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914310">
                <a:defRPr/>
              </a:pPr>
              <a:r>
                <a:rPr lang="es-MX" sz="3600" b="1">
                  <a:solidFill>
                    <a:schemeClr val="bg2">
                      <a:lumMod val="10000"/>
                    </a:schemeClr>
                  </a:solidFill>
                  <a:latin typeface="Source Sans Pro" panose="020B0503030403020204" pitchFamily="34" charset="0"/>
                  <a:ea typeface="Source Sans Pro" panose="020B0503030403020204" pitchFamily="34" charset="0"/>
                  <a:sym typeface="Source Sans Pro"/>
                </a:rPr>
                <a:t>=</a:t>
              </a:r>
              <a:endParaRPr lang="es-ES" sz="2800">
                <a:solidFill>
                  <a:schemeClr val="bg2">
                    <a:lumMod val="10000"/>
                  </a:schemeClr>
                </a:solidFill>
                <a:latin typeface="Source Sans Pro" panose="020B0503030403020204" pitchFamily="34" charset="0"/>
                <a:ea typeface="Source Sans Pro" panose="020B0503030403020204" pitchFamily="34" charset="0"/>
              </a:endParaRPr>
            </a:p>
          </p:txBody>
        </p:sp>
      </p:grpSp>
      <p:pic>
        <p:nvPicPr>
          <p:cNvPr id="2050" name="Picture 2" descr="Logotipo&#10;&#10;El contenido generado por IA puede ser incorrecto.">
            <a:extLst>
              <a:ext uri="{FF2B5EF4-FFF2-40B4-BE49-F238E27FC236}">
                <a16:creationId xmlns:a16="http://schemas.microsoft.com/office/drawing/2014/main" id="{C6B7CEBD-5B90-E148-BA7C-520818FF11F4}"/>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681910" y="2120391"/>
            <a:ext cx="3130493" cy="1101903"/>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52843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CC32C1F8-AA6F-501D-BBF2-B357A7C001A1}"/>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324D8787-B0F6-1A8A-4DBB-535DA4D4F93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574297" y="3602182"/>
            <a:ext cx="3133919" cy="2743117"/>
          </a:xfrm>
          <a:prstGeom prst="rect">
            <a:avLst/>
          </a:prstGeom>
        </p:spPr>
      </p:pic>
      <p:sp>
        <p:nvSpPr>
          <p:cNvPr id="6" name="CuadroTexto 5">
            <a:extLst>
              <a:ext uri="{FF2B5EF4-FFF2-40B4-BE49-F238E27FC236}">
                <a16:creationId xmlns:a16="http://schemas.microsoft.com/office/drawing/2014/main" id="{EA7238C0-272C-1953-478E-47EDBA1069F0}"/>
              </a:ext>
            </a:extLst>
          </p:cNvPr>
          <p:cNvSpPr txBox="1"/>
          <p:nvPr/>
        </p:nvSpPr>
        <p:spPr>
          <a:xfrm>
            <a:off x="383266" y="403234"/>
            <a:ext cx="7022691" cy="523220"/>
          </a:xfrm>
          <a:prstGeom prst="rect">
            <a:avLst/>
          </a:prstGeom>
          <a:noFill/>
          <a:ln w="3175">
            <a:noFill/>
          </a:ln>
        </p:spPr>
        <p:txBody>
          <a:bodyPr wrap="square" lIns="91440" tIns="45720" rIns="91440" bIns="45720" anchor="t">
            <a:spAutoFit/>
          </a:bodyPr>
          <a:lstStyle/>
          <a:p>
            <a:r>
              <a:rPr lang="es-ES" sz="2800" b="1">
                <a:solidFill>
                  <a:schemeClr val="accent2"/>
                </a:solidFill>
                <a:latin typeface="Source Sans Pro"/>
                <a:ea typeface="Source Sans Pro"/>
              </a:rPr>
              <a:t>FORMACIÓN</a:t>
            </a:r>
            <a:r>
              <a:rPr lang="es-ES" sz="2000" b="1">
                <a:solidFill>
                  <a:schemeClr val="accent2"/>
                </a:solidFill>
                <a:latin typeface="Source Sans Pro"/>
                <a:ea typeface="Source Sans Pro"/>
              </a:rPr>
              <a:t> </a:t>
            </a:r>
            <a:r>
              <a:rPr lang="es-ES">
                <a:solidFill>
                  <a:schemeClr val="accent2"/>
                </a:solidFill>
                <a:latin typeface="Source Sans Pro"/>
                <a:ea typeface="Source Sans Pro"/>
              </a:rPr>
              <a:t>Capacidades para </a:t>
            </a:r>
            <a:r>
              <a:rPr lang="es-ES" err="1">
                <a:solidFill>
                  <a:schemeClr val="accent2"/>
                </a:solidFill>
                <a:latin typeface="Source Sans Pro"/>
                <a:ea typeface="Source Sans Pro"/>
              </a:rPr>
              <a:t>capita</a:t>
            </a:r>
            <a:r>
              <a:rPr lang="es-ES">
                <a:solidFill>
                  <a:schemeClr val="accent2"/>
                </a:solidFill>
                <a:latin typeface="Source Sans Pro"/>
                <a:ea typeface="Source Sans Pro"/>
              </a:rPr>
              <a:t>l disponible</a:t>
            </a:r>
            <a:endParaRPr lang="es-ES">
              <a:solidFill>
                <a:schemeClr val="accent2"/>
              </a:solidFill>
              <a:latin typeface="Source Sans Pro" panose="020B0503030403020204" pitchFamily="34" charset="0"/>
              <a:ea typeface="Source Sans Pro" panose="020B0503030403020204" pitchFamily="34" charset="0"/>
            </a:endParaRPr>
          </a:p>
        </p:txBody>
      </p:sp>
      <p:sp>
        <p:nvSpPr>
          <p:cNvPr id="7" name="CuadroTexto 6">
            <a:extLst>
              <a:ext uri="{FF2B5EF4-FFF2-40B4-BE49-F238E27FC236}">
                <a16:creationId xmlns:a16="http://schemas.microsoft.com/office/drawing/2014/main" id="{4B6E3C4C-E9BF-4331-62EB-7A70542E44EA}"/>
              </a:ext>
            </a:extLst>
          </p:cNvPr>
          <p:cNvSpPr txBox="1"/>
          <p:nvPr/>
        </p:nvSpPr>
        <p:spPr>
          <a:xfrm>
            <a:off x="1484025" y="2292104"/>
            <a:ext cx="2508022" cy="584775"/>
          </a:xfrm>
          <a:prstGeom prst="rect">
            <a:avLst/>
          </a:prstGeom>
          <a:noFill/>
        </p:spPr>
        <p:txBody>
          <a:bodyPr wrap="square">
            <a:spAutoFit/>
          </a:bodyPr>
          <a:lstStyle/>
          <a:p>
            <a:r>
              <a:rPr lang="es-MX" sz="1600" b="1">
                <a:latin typeface="Source Sans Pro SemiBold" panose="020B0503030403020204" pitchFamily="34" charset="0"/>
                <a:ea typeface="Source Sans Pro SemiBold" panose="020B0503030403020204" pitchFamily="34" charset="0"/>
              </a:rPr>
              <a:t>Nuevos inversionistas formados</a:t>
            </a:r>
            <a:endParaRPr lang="es-ES" sz="1600" b="1">
              <a:highlight>
                <a:srgbClr val="00FFFF"/>
              </a:highlight>
              <a:latin typeface="Source Sans Pro SemiBold" panose="020B0503030403020204" pitchFamily="34" charset="0"/>
              <a:ea typeface="Source Sans Pro SemiBold" panose="020B0503030403020204" pitchFamily="34" charset="0"/>
            </a:endParaRPr>
          </a:p>
        </p:txBody>
      </p:sp>
      <p:sp>
        <p:nvSpPr>
          <p:cNvPr id="11" name="CuadroTexto 10">
            <a:extLst>
              <a:ext uri="{FF2B5EF4-FFF2-40B4-BE49-F238E27FC236}">
                <a16:creationId xmlns:a16="http://schemas.microsoft.com/office/drawing/2014/main" id="{D0BB042C-5E14-415C-9AAC-DC33F0FDE5E2}"/>
              </a:ext>
            </a:extLst>
          </p:cNvPr>
          <p:cNvSpPr txBox="1"/>
          <p:nvPr/>
        </p:nvSpPr>
        <p:spPr>
          <a:xfrm>
            <a:off x="744391" y="2827349"/>
            <a:ext cx="2800524" cy="738664"/>
          </a:xfrm>
          <a:prstGeom prst="rect">
            <a:avLst/>
          </a:prstGeom>
          <a:noFill/>
        </p:spPr>
        <p:txBody>
          <a:bodyPr wrap="square">
            <a:spAutoFit/>
          </a:bodyPr>
          <a:lstStyle/>
          <a:p>
            <a:r>
              <a:rPr lang="es-MX" sz="1400" i="1">
                <a:latin typeface="Source Sans Pro Light" panose="020B0403030403020204" pitchFamily="34" charset="0"/>
                <a:ea typeface="Source Sans Pro Light" panose="020B0403030403020204" pitchFamily="34" charset="0"/>
              </a:rPr>
              <a:t>para ecosistema CTI, entre ángeles inversionistas, familias inversionistas y corporativos</a:t>
            </a:r>
            <a:endParaRPr lang="es-ES" sz="1400" i="1">
              <a:latin typeface="Source Sans Pro Light" panose="020B0403030403020204" pitchFamily="34" charset="0"/>
              <a:ea typeface="Source Sans Pro Light" panose="020B0403030403020204" pitchFamily="34" charset="0"/>
            </a:endParaRPr>
          </a:p>
        </p:txBody>
      </p:sp>
      <p:sp>
        <p:nvSpPr>
          <p:cNvPr id="12" name="CuadroTexto 11">
            <a:extLst>
              <a:ext uri="{FF2B5EF4-FFF2-40B4-BE49-F238E27FC236}">
                <a16:creationId xmlns:a16="http://schemas.microsoft.com/office/drawing/2014/main" id="{CF2A288D-60DD-BF32-1408-E8BBA7DFA0D7}"/>
              </a:ext>
            </a:extLst>
          </p:cNvPr>
          <p:cNvSpPr txBox="1"/>
          <p:nvPr/>
        </p:nvSpPr>
        <p:spPr>
          <a:xfrm>
            <a:off x="715769" y="2297717"/>
            <a:ext cx="942118" cy="584775"/>
          </a:xfrm>
          <a:prstGeom prst="rect">
            <a:avLst/>
          </a:prstGeom>
          <a:noFill/>
        </p:spPr>
        <p:txBody>
          <a:bodyPr wrap="square" anchor="ctr">
            <a:spAutoFit/>
          </a:bodyPr>
          <a:lstStyle/>
          <a:p>
            <a:r>
              <a:rPr lang="es-MX" sz="3200" b="1">
                <a:latin typeface="Source Sans Pro" panose="020B0503030403020204" pitchFamily="34" charset="0"/>
                <a:ea typeface="Source Sans Pro" panose="020B0503030403020204" pitchFamily="34" charset="0"/>
              </a:rPr>
              <a:t>160</a:t>
            </a:r>
            <a:endParaRPr lang="es-CO" sz="3200" b="1">
              <a:latin typeface="Source Sans Pro" panose="020B0503030403020204" pitchFamily="34" charset="0"/>
              <a:ea typeface="Source Sans Pro" panose="020B0503030403020204" pitchFamily="34" charset="0"/>
            </a:endParaRPr>
          </a:p>
        </p:txBody>
      </p:sp>
      <p:sp>
        <p:nvSpPr>
          <p:cNvPr id="8" name="CuadroTexto 11">
            <a:extLst>
              <a:ext uri="{FF2B5EF4-FFF2-40B4-BE49-F238E27FC236}">
                <a16:creationId xmlns:a16="http://schemas.microsoft.com/office/drawing/2014/main" id="{0650CEC6-FFB8-C072-C5E6-CB014E558060}"/>
              </a:ext>
            </a:extLst>
          </p:cNvPr>
          <p:cNvSpPr txBox="1"/>
          <p:nvPr/>
        </p:nvSpPr>
        <p:spPr>
          <a:xfrm>
            <a:off x="721225" y="5434156"/>
            <a:ext cx="947152" cy="646331"/>
          </a:xfrm>
          <a:prstGeom prst="rect">
            <a:avLst/>
          </a:prstGeom>
          <a:noFill/>
        </p:spPr>
        <p:txBody>
          <a:bodyPr wrap="square" lIns="91440" tIns="45720" rIns="91440" bIns="45720" anchor="ctr">
            <a:spAutoFit/>
          </a:bodyPr>
          <a:lstStyle/>
          <a:p>
            <a:r>
              <a:rPr lang="es-MX" sz="3600" b="1">
                <a:latin typeface="Source Sans Pro"/>
                <a:ea typeface="Source Sans Pro"/>
              </a:rPr>
              <a:t>+10</a:t>
            </a:r>
            <a:endParaRPr lang="es-CO" sz="3600" b="1">
              <a:latin typeface="Source Sans Pro" panose="020B0503030403020204" pitchFamily="34" charset="0"/>
              <a:ea typeface="Source Sans Pro" panose="020B0503030403020204" pitchFamily="34" charset="0"/>
            </a:endParaRPr>
          </a:p>
        </p:txBody>
      </p:sp>
      <p:sp>
        <p:nvSpPr>
          <p:cNvPr id="15" name="CuadroTexto 14">
            <a:extLst>
              <a:ext uri="{FF2B5EF4-FFF2-40B4-BE49-F238E27FC236}">
                <a16:creationId xmlns:a16="http://schemas.microsoft.com/office/drawing/2014/main" id="{9C51C4D6-6BFE-36E4-7545-6552C1EB2C84}"/>
              </a:ext>
            </a:extLst>
          </p:cNvPr>
          <p:cNvSpPr txBox="1"/>
          <p:nvPr/>
        </p:nvSpPr>
        <p:spPr>
          <a:xfrm>
            <a:off x="1716559" y="5500023"/>
            <a:ext cx="2459422" cy="830997"/>
          </a:xfrm>
          <a:prstGeom prst="rect">
            <a:avLst/>
          </a:prstGeom>
          <a:noFill/>
        </p:spPr>
        <p:txBody>
          <a:bodyPr wrap="square" lIns="91440" tIns="45720" rIns="91440" bIns="45720" anchor="t">
            <a:spAutoFit/>
          </a:bodyPr>
          <a:lstStyle/>
          <a:p>
            <a:r>
              <a:rPr lang="es-MX" sz="1600" b="1">
                <a:latin typeface="Source Sans Pro SemiBold"/>
                <a:ea typeface="Source Sans Pro SemiBold"/>
              </a:rPr>
              <a:t>Charlas y </a:t>
            </a:r>
            <a:r>
              <a:rPr lang="es-MX" sz="1600" b="1" err="1">
                <a:latin typeface="Source Sans Pro SemiBold"/>
                <a:ea typeface="Source Sans Pro SemiBold"/>
              </a:rPr>
              <a:t>webinars</a:t>
            </a:r>
            <a:r>
              <a:rPr lang="es-MX" sz="1600" b="1">
                <a:latin typeface="Source Sans Pro SemiBold"/>
                <a:ea typeface="Source Sans Pro SemiBold"/>
              </a:rPr>
              <a:t> especializados sobre VC con +500 asistentes</a:t>
            </a:r>
            <a:endParaRPr lang="es-MX" sz="1600" b="1">
              <a:latin typeface="Source Sans Pro SemiBold" panose="020B0503030403020204" pitchFamily="34" charset="0"/>
              <a:ea typeface="Source Sans Pro SemiBold" panose="020B0503030403020204" pitchFamily="34" charset="0"/>
            </a:endParaRPr>
          </a:p>
        </p:txBody>
      </p:sp>
      <p:cxnSp>
        <p:nvCxnSpPr>
          <p:cNvPr id="24" name="Conector recto 23">
            <a:extLst>
              <a:ext uri="{FF2B5EF4-FFF2-40B4-BE49-F238E27FC236}">
                <a16:creationId xmlns:a16="http://schemas.microsoft.com/office/drawing/2014/main" id="{58F653B0-6B43-2513-0D94-F0136D089044}"/>
              </a:ext>
            </a:extLst>
          </p:cNvPr>
          <p:cNvCxnSpPr>
            <a:cxnSpLocks/>
          </p:cNvCxnSpPr>
          <p:nvPr/>
        </p:nvCxnSpPr>
        <p:spPr>
          <a:xfrm flipH="1">
            <a:off x="697573" y="3721282"/>
            <a:ext cx="3313897" cy="0"/>
          </a:xfrm>
          <a:prstGeom prst="line">
            <a:avLst/>
          </a:prstGeom>
          <a:ln w="9525">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sp>
        <p:nvSpPr>
          <p:cNvPr id="25" name="CuadroTexto 24">
            <a:extLst>
              <a:ext uri="{FF2B5EF4-FFF2-40B4-BE49-F238E27FC236}">
                <a16:creationId xmlns:a16="http://schemas.microsoft.com/office/drawing/2014/main" id="{9ECA40D3-B4CD-F5DA-2B93-7341AEAF21AA}"/>
              </a:ext>
            </a:extLst>
          </p:cNvPr>
          <p:cNvSpPr txBox="1"/>
          <p:nvPr/>
        </p:nvSpPr>
        <p:spPr>
          <a:xfrm>
            <a:off x="710449" y="3787166"/>
            <a:ext cx="1104792" cy="584775"/>
          </a:xfrm>
          <a:prstGeom prst="rect">
            <a:avLst/>
          </a:prstGeom>
          <a:noFill/>
        </p:spPr>
        <p:txBody>
          <a:bodyPr wrap="square" lIns="91440" tIns="45720" rIns="91440" bIns="45720" anchor="ctr">
            <a:spAutoFit/>
          </a:bodyPr>
          <a:lstStyle/>
          <a:p>
            <a:r>
              <a:rPr lang="es-MX" sz="3200" b="1">
                <a:latin typeface="Source Sans Pro"/>
                <a:ea typeface="Source Sans Pro"/>
              </a:rPr>
              <a:t>+500</a:t>
            </a:r>
            <a:endParaRPr lang="es-CO" sz="3200" b="1">
              <a:latin typeface="Source Sans Pro"/>
              <a:ea typeface="Source Sans Pro"/>
            </a:endParaRPr>
          </a:p>
        </p:txBody>
      </p:sp>
      <p:cxnSp>
        <p:nvCxnSpPr>
          <p:cNvPr id="28" name="Conector recto 27">
            <a:extLst>
              <a:ext uri="{FF2B5EF4-FFF2-40B4-BE49-F238E27FC236}">
                <a16:creationId xmlns:a16="http://schemas.microsoft.com/office/drawing/2014/main" id="{ED87E358-E894-E936-6D20-ADA04CCCB4A2}"/>
              </a:ext>
            </a:extLst>
          </p:cNvPr>
          <p:cNvCxnSpPr>
            <a:cxnSpLocks/>
          </p:cNvCxnSpPr>
          <p:nvPr/>
        </p:nvCxnSpPr>
        <p:spPr>
          <a:xfrm flipH="1">
            <a:off x="676981" y="5273666"/>
            <a:ext cx="3313897" cy="0"/>
          </a:xfrm>
          <a:prstGeom prst="line">
            <a:avLst/>
          </a:prstGeom>
          <a:ln w="9525">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sp>
        <p:nvSpPr>
          <p:cNvPr id="32" name="CuadroTexto 31">
            <a:extLst>
              <a:ext uri="{FF2B5EF4-FFF2-40B4-BE49-F238E27FC236}">
                <a16:creationId xmlns:a16="http://schemas.microsoft.com/office/drawing/2014/main" id="{82D3E58F-FAFA-2C2C-09BF-B568E9A5F085}"/>
              </a:ext>
            </a:extLst>
          </p:cNvPr>
          <p:cNvSpPr txBox="1"/>
          <p:nvPr/>
        </p:nvSpPr>
        <p:spPr>
          <a:xfrm>
            <a:off x="721225" y="1321714"/>
            <a:ext cx="656223" cy="707886"/>
          </a:xfrm>
          <a:prstGeom prst="rect">
            <a:avLst/>
          </a:prstGeom>
          <a:noFill/>
        </p:spPr>
        <p:txBody>
          <a:bodyPr wrap="square" anchor="ctr">
            <a:spAutoFit/>
          </a:bodyPr>
          <a:lstStyle/>
          <a:p>
            <a:r>
              <a:rPr lang="es-MX" sz="4000" b="1">
                <a:latin typeface="Source Sans Pro" panose="020B0503030403020204" pitchFamily="34" charset="0"/>
                <a:ea typeface="Source Sans Pro" panose="020B0503030403020204" pitchFamily="34" charset="0"/>
              </a:rPr>
              <a:t>5</a:t>
            </a:r>
            <a:endParaRPr lang="es-CO" sz="4000" b="1">
              <a:latin typeface="Source Sans Pro" panose="020B0503030403020204" pitchFamily="34" charset="0"/>
              <a:ea typeface="Source Sans Pro" panose="020B0503030403020204" pitchFamily="34" charset="0"/>
            </a:endParaRPr>
          </a:p>
        </p:txBody>
      </p:sp>
      <p:sp>
        <p:nvSpPr>
          <p:cNvPr id="33" name="CuadroTexto 32">
            <a:extLst>
              <a:ext uri="{FF2B5EF4-FFF2-40B4-BE49-F238E27FC236}">
                <a16:creationId xmlns:a16="http://schemas.microsoft.com/office/drawing/2014/main" id="{EB2A600F-D715-B475-63CC-BB1B3937A62E}"/>
              </a:ext>
            </a:extLst>
          </p:cNvPr>
          <p:cNvSpPr txBox="1"/>
          <p:nvPr/>
        </p:nvSpPr>
        <p:spPr>
          <a:xfrm>
            <a:off x="1209672" y="1417248"/>
            <a:ext cx="3014888" cy="830997"/>
          </a:xfrm>
          <a:prstGeom prst="rect">
            <a:avLst/>
          </a:prstGeom>
          <a:noFill/>
        </p:spPr>
        <p:txBody>
          <a:bodyPr wrap="square" lIns="91440" tIns="45720" rIns="91440" bIns="45720" anchor="t">
            <a:spAutoFit/>
          </a:bodyPr>
          <a:lstStyle/>
          <a:p>
            <a:r>
              <a:rPr lang="es-MX" sz="1600" b="1">
                <a:latin typeface="Source Sans Pro SemiBold"/>
                <a:ea typeface="Source Sans Pro SemiBold"/>
              </a:rPr>
              <a:t>Cursos especializados en VC </a:t>
            </a:r>
            <a:r>
              <a:rPr lang="es-MX" sz="1600">
                <a:latin typeface="Source Sans Pro SemiBold"/>
                <a:ea typeface="Source Sans Pro SemiBold"/>
              </a:rPr>
              <a:t>entre talleres, diplomados y bootcamps para:</a:t>
            </a:r>
          </a:p>
        </p:txBody>
      </p:sp>
      <p:sp>
        <p:nvSpPr>
          <p:cNvPr id="35" name="CuadroTexto 34">
            <a:extLst>
              <a:ext uri="{FF2B5EF4-FFF2-40B4-BE49-F238E27FC236}">
                <a16:creationId xmlns:a16="http://schemas.microsoft.com/office/drawing/2014/main" id="{AAB37BBF-3CD7-4155-80D5-DF864BF6442C}"/>
              </a:ext>
            </a:extLst>
          </p:cNvPr>
          <p:cNvSpPr txBox="1"/>
          <p:nvPr/>
        </p:nvSpPr>
        <p:spPr>
          <a:xfrm>
            <a:off x="1716559" y="3841914"/>
            <a:ext cx="2294911" cy="1323439"/>
          </a:xfrm>
          <a:prstGeom prst="rect">
            <a:avLst/>
          </a:prstGeom>
          <a:noFill/>
        </p:spPr>
        <p:txBody>
          <a:bodyPr wrap="square" lIns="91440" tIns="45720" rIns="91440" bIns="45720" anchor="t">
            <a:spAutoFit/>
          </a:bodyPr>
          <a:lstStyle/>
          <a:p>
            <a:r>
              <a:rPr lang="es-MX" sz="1600" b="1">
                <a:latin typeface="Source Sans Pro SemiBold"/>
                <a:ea typeface="Source Sans Pro SemiBold"/>
              </a:rPr>
              <a:t>Estudiantes universitarios</a:t>
            </a:r>
            <a:endParaRPr lang="es-MX" sz="1600">
              <a:latin typeface="Source Sans Pro SemiBold"/>
              <a:ea typeface="Source Sans Pro SemiBold"/>
            </a:endParaRPr>
          </a:p>
          <a:p>
            <a:endParaRPr lang="es-MX" sz="1600">
              <a:latin typeface="Source Sans Pro SemiBold"/>
              <a:ea typeface="Source Sans Pro SemiBold"/>
            </a:endParaRPr>
          </a:p>
          <a:p>
            <a:r>
              <a:rPr lang="es-MX" sz="1600">
                <a:latin typeface="Source Sans Pro SemiBold"/>
                <a:ea typeface="Source Sans Pro SemiBold"/>
              </a:rPr>
              <a:t>Sensibilizados en VC con el +Capital CUEE</a:t>
            </a:r>
          </a:p>
        </p:txBody>
      </p:sp>
      <p:pic>
        <p:nvPicPr>
          <p:cNvPr id="37" name="Imagen 36" descr="Imagen que contiene Diagrama&#10;&#10;El contenido generado por IA puede ser incorrecto.">
            <a:extLst>
              <a:ext uri="{FF2B5EF4-FFF2-40B4-BE49-F238E27FC236}">
                <a16:creationId xmlns:a16="http://schemas.microsoft.com/office/drawing/2014/main" id="{C097ACDB-59CD-3507-7E41-0030EEBFCD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28809" y="4508977"/>
            <a:ext cx="4100378" cy="1825771"/>
          </a:xfrm>
          <a:prstGeom prst="rect">
            <a:avLst/>
          </a:prstGeom>
        </p:spPr>
      </p:pic>
      <p:pic>
        <p:nvPicPr>
          <p:cNvPr id="39" name="Imagen 38" descr="Un grupo de personas con instrumentos musicales&#10;&#10;El contenido generado por IA puede ser incorrecto.">
            <a:extLst>
              <a:ext uri="{FF2B5EF4-FFF2-40B4-BE49-F238E27FC236}">
                <a16:creationId xmlns:a16="http://schemas.microsoft.com/office/drawing/2014/main" id="{A3DD742A-6274-A5BD-8682-FA1D2548982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71666" y="1006684"/>
            <a:ext cx="4658233" cy="2570839"/>
          </a:xfrm>
          <a:prstGeom prst="rect">
            <a:avLst/>
          </a:prstGeom>
        </p:spPr>
      </p:pic>
      <p:pic>
        <p:nvPicPr>
          <p:cNvPr id="4" name="Picture 8" descr="Un grupo de personas en un escenario&#10;&#10;El contenido generado por IA puede ser incorrecto.">
            <a:extLst>
              <a:ext uri="{FF2B5EF4-FFF2-40B4-BE49-F238E27FC236}">
                <a16:creationId xmlns:a16="http://schemas.microsoft.com/office/drawing/2014/main" id="{85AC0F3E-528C-DC90-DE01-3F4999E34F75}"/>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8961133" y="1006684"/>
            <a:ext cx="2868054" cy="1865740"/>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DBB6DD02-F822-D741-1FB4-953C3FE8FDA5}"/>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7728809" y="2695991"/>
            <a:ext cx="4100378" cy="1825772"/>
          </a:xfrm>
          <a:prstGeom prst="rect">
            <a:avLst/>
          </a:prstGeom>
        </p:spPr>
      </p:pic>
    </p:spTree>
    <p:extLst>
      <p:ext uri="{BB962C8B-B14F-4D97-AF65-F5344CB8AC3E}">
        <p14:creationId xmlns:p14="http://schemas.microsoft.com/office/powerpoint/2010/main" val="6067992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EE50A97A-F786-0F43-E9DA-C37C447F40D9}"/>
            </a:ext>
          </a:extLst>
        </p:cNvPr>
        <p:cNvGrpSpPr/>
        <p:nvPr/>
      </p:nvGrpSpPr>
      <p:grpSpPr>
        <a:xfrm>
          <a:off x="0" y="0"/>
          <a:ext cx="0" cy="0"/>
          <a:chOff x="0" y="0"/>
          <a:chExt cx="0" cy="0"/>
        </a:xfrm>
      </p:grpSpPr>
      <p:pic>
        <p:nvPicPr>
          <p:cNvPr id="4099" name="Picture 3" descr="No hay descripción alternativa para esta imagen">
            <a:extLst>
              <a:ext uri="{FF2B5EF4-FFF2-40B4-BE49-F238E27FC236}">
                <a16:creationId xmlns:a16="http://schemas.microsoft.com/office/drawing/2014/main" id="{A6CC9AFD-2061-A14F-B98F-C91C7A6E367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630742" y="4787317"/>
            <a:ext cx="1930802" cy="1561848"/>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355E2FA7-C0EE-B8A3-8983-45288C515085}"/>
              </a:ext>
            </a:extLst>
          </p:cNvPr>
          <p:cNvSpPr txBox="1"/>
          <p:nvPr/>
        </p:nvSpPr>
        <p:spPr>
          <a:xfrm>
            <a:off x="1357151" y="1277616"/>
            <a:ext cx="3513771" cy="707886"/>
          </a:xfrm>
          <a:prstGeom prst="rect">
            <a:avLst/>
          </a:prstGeom>
          <a:noFill/>
        </p:spPr>
        <p:txBody>
          <a:bodyPr wrap="square" lIns="91440" tIns="45720" rIns="91440" bIns="45720" anchor="t">
            <a:spAutoFit/>
          </a:bodyPr>
          <a:lstStyle/>
          <a:p>
            <a:r>
              <a:rPr lang="es-419" sz="2000" b="1">
                <a:solidFill>
                  <a:srgbClr val="010406"/>
                </a:solidFill>
                <a:latin typeface="Source Sans Pro"/>
                <a:ea typeface="Source Sans Pro"/>
              </a:rPr>
              <a:t>Eventos de activación de comunidad de inversionistas</a:t>
            </a:r>
            <a:endParaRPr lang="en-US" sz="2000">
              <a:latin typeface="Source Sans Pro"/>
              <a:ea typeface="Source Sans Pro"/>
            </a:endParaRPr>
          </a:p>
        </p:txBody>
      </p:sp>
      <p:sp>
        <p:nvSpPr>
          <p:cNvPr id="11" name="CuadroTexto 10">
            <a:extLst>
              <a:ext uri="{FF2B5EF4-FFF2-40B4-BE49-F238E27FC236}">
                <a16:creationId xmlns:a16="http://schemas.microsoft.com/office/drawing/2014/main" id="{B03AEE10-4258-465E-9528-BF913517319B}"/>
              </a:ext>
            </a:extLst>
          </p:cNvPr>
          <p:cNvSpPr txBox="1"/>
          <p:nvPr/>
        </p:nvSpPr>
        <p:spPr>
          <a:xfrm>
            <a:off x="1392879" y="1968351"/>
            <a:ext cx="3381356" cy="646331"/>
          </a:xfrm>
          <a:prstGeom prst="rect">
            <a:avLst/>
          </a:prstGeom>
          <a:noFill/>
        </p:spPr>
        <p:txBody>
          <a:bodyPr wrap="square" lIns="91440" tIns="45720" rIns="91440" bIns="45720" anchor="t">
            <a:spAutoFit/>
          </a:bodyPr>
          <a:lstStyle/>
          <a:p>
            <a:pPr marL="171450" indent="-171450">
              <a:buFont typeface="Arial" panose="020B0604020202020204" pitchFamily="34" charset="0"/>
              <a:buChar char="•"/>
            </a:pPr>
            <a:r>
              <a:rPr lang="es-MX" sz="1200" i="1">
                <a:latin typeface="Source Sans Pro Light"/>
                <a:ea typeface="Source Sans Pro Light"/>
              </a:rPr>
              <a:t>+300 asistentes</a:t>
            </a:r>
            <a:endParaRPr lang="es-MX" sz="1200" i="1">
              <a:latin typeface="Source Sans Pro Light" panose="020B0403030403020204" pitchFamily="34" charset="0"/>
              <a:ea typeface="Source Sans Pro Light" panose="020B0403030403020204" pitchFamily="34" charset="0"/>
            </a:endParaRPr>
          </a:p>
          <a:p>
            <a:pPr marL="171450" indent="-171450">
              <a:buFont typeface="Arial" panose="020B0604020202020204" pitchFamily="34" charset="0"/>
              <a:buChar char="•"/>
            </a:pPr>
            <a:r>
              <a:rPr lang="es-MX" sz="1200" i="1">
                <a:latin typeface="Source Sans Pro Light"/>
                <a:ea typeface="Source Sans Pro Light"/>
              </a:rPr>
              <a:t>5 eventos con inversionistas internacionales que conectaron a 20 fondos con interés en Medellín</a:t>
            </a:r>
            <a:endParaRPr lang="es-MX" sz="1200" i="1">
              <a:latin typeface="Source Sans Pro Light" panose="020B0403030403020204" pitchFamily="34" charset="0"/>
              <a:ea typeface="Source Sans Pro Light" panose="020B0403030403020204" pitchFamily="34" charset="0"/>
            </a:endParaRPr>
          </a:p>
        </p:txBody>
      </p:sp>
      <p:sp>
        <p:nvSpPr>
          <p:cNvPr id="12" name="CuadroTexto 11">
            <a:extLst>
              <a:ext uri="{FF2B5EF4-FFF2-40B4-BE49-F238E27FC236}">
                <a16:creationId xmlns:a16="http://schemas.microsoft.com/office/drawing/2014/main" id="{4AEA25B7-40F4-9D02-C69D-86E662153AD2}"/>
              </a:ext>
            </a:extLst>
          </p:cNvPr>
          <p:cNvSpPr txBox="1"/>
          <p:nvPr/>
        </p:nvSpPr>
        <p:spPr>
          <a:xfrm>
            <a:off x="516182" y="1210000"/>
            <a:ext cx="942118" cy="584775"/>
          </a:xfrm>
          <a:prstGeom prst="rect">
            <a:avLst/>
          </a:prstGeom>
          <a:noFill/>
        </p:spPr>
        <p:txBody>
          <a:bodyPr wrap="square" lIns="91440" tIns="45720" rIns="91440" bIns="45720" anchor="ctr">
            <a:spAutoFit/>
          </a:bodyPr>
          <a:lstStyle/>
          <a:p>
            <a:r>
              <a:rPr lang="es-MX" sz="3200" b="1">
                <a:latin typeface="Source Sans Pro"/>
                <a:ea typeface="Source Sans Pro"/>
              </a:rPr>
              <a:t>+20 </a:t>
            </a:r>
            <a:endParaRPr lang="es-CO" sz="3200" b="1">
              <a:latin typeface="Source Sans Pro" panose="020B0503030403020204" pitchFamily="34" charset="0"/>
              <a:ea typeface="Source Sans Pro" panose="020B0503030403020204" pitchFamily="34" charset="0"/>
            </a:endParaRPr>
          </a:p>
        </p:txBody>
      </p:sp>
      <p:sp>
        <p:nvSpPr>
          <p:cNvPr id="5" name="CuadroTexto 4">
            <a:extLst>
              <a:ext uri="{FF2B5EF4-FFF2-40B4-BE49-F238E27FC236}">
                <a16:creationId xmlns:a16="http://schemas.microsoft.com/office/drawing/2014/main" id="{EBF1DFB8-D715-665C-3350-0DAC6503450F}"/>
              </a:ext>
            </a:extLst>
          </p:cNvPr>
          <p:cNvSpPr txBox="1"/>
          <p:nvPr/>
        </p:nvSpPr>
        <p:spPr>
          <a:xfrm>
            <a:off x="558135" y="2809427"/>
            <a:ext cx="1547567" cy="338554"/>
          </a:xfrm>
          <a:prstGeom prst="rect">
            <a:avLst/>
          </a:prstGeom>
          <a:solidFill>
            <a:schemeClr val="accent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CO" sz="1600" b="1" baseline="0">
                <a:solidFill>
                  <a:srgbClr val="010406"/>
                </a:solidFill>
                <a:latin typeface="Source Sans Pro"/>
                <a:ea typeface="Source Sans Pro"/>
                <a:cs typeface="Source Sans Pro"/>
              </a:rPr>
              <a:t>Comunidad VC </a:t>
            </a:r>
            <a:endParaRPr lang="en-US" sz="1600" b="1">
              <a:latin typeface="Source Sans Pro"/>
              <a:ea typeface="Source Sans Pro"/>
            </a:endParaRPr>
          </a:p>
        </p:txBody>
      </p:sp>
      <p:sp>
        <p:nvSpPr>
          <p:cNvPr id="9" name="CuadroTexto 8">
            <a:extLst>
              <a:ext uri="{FF2B5EF4-FFF2-40B4-BE49-F238E27FC236}">
                <a16:creationId xmlns:a16="http://schemas.microsoft.com/office/drawing/2014/main" id="{4F4846D8-3830-D659-3825-41452894DDE1}"/>
              </a:ext>
            </a:extLst>
          </p:cNvPr>
          <p:cNvSpPr txBox="1"/>
          <p:nvPr/>
        </p:nvSpPr>
        <p:spPr>
          <a:xfrm>
            <a:off x="556822" y="3148315"/>
            <a:ext cx="2962702" cy="584775"/>
          </a:xfrm>
          <a:prstGeom prst="rect">
            <a:avLst/>
          </a:prstGeom>
          <a:noFill/>
        </p:spPr>
        <p:txBody>
          <a:bodyPr wrap="square" lIns="91440" tIns="45720" rIns="91440" bIns="45720" anchor="ctr">
            <a:spAutoFit/>
          </a:bodyPr>
          <a:lstStyle/>
          <a:p>
            <a:r>
              <a:rPr lang="es-MX" sz="3200" b="1">
                <a:latin typeface="Source Sans Pro"/>
                <a:ea typeface="Source Sans Pro"/>
              </a:rPr>
              <a:t>30 </a:t>
            </a:r>
            <a:r>
              <a:rPr lang="es-MX" sz="2400" b="1">
                <a:latin typeface="Source Sans Pro"/>
                <a:ea typeface="Source Sans Pro"/>
              </a:rPr>
              <a:t>Fundadores</a:t>
            </a:r>
            <a:endParaRPr lang="es-CO" sz="2400" b="1">
              <a:latin typeface="Source Sans Pro" panose="020B0503030403020204" pitchFamily="34" charset="0"/>
              <a:ea typeface="Source Sans Pro" panose="020B0503030403020204" pitchFamily="34" charset="0"/>
            </a:endParaRPr>
          </a:p>
        </p:txBody>
      </p:sp>
      <p:sp>
        <p:nvSpPr>
          <p:cNvPr id="13" name="CuadroTexto 12">
            <a:extLst>
              <a:ext uri="{FF2B5EF4-FFF2-40B4-BE49-F238E27FC236}">
                <a16:creationId xmlns:a16="http://schemas.microsoft.com/office/drawing/2014/main" id="{F9BD01CB-223C-4FB4-A744-54435A907E94}"/>
              </a:ext>
            </a:extLst>
          </p:cNvPr>
          <p:cNvSpPr txBox="1"/>
          <p:nvPr/>
        </p:nvSpPr>
        <p:spPr>
          <a:xfrm>
            <a:off x="555766" y="3710602"/>
            <a:ext cx="4724208" cy="584775"/>
          </a:xfrm>
          <a:prstGeom prst="rect">
            <a:avLst/>
          </a:prstGeom>
          <a:noFill/>
        </p:spPr>
        <p:txBody>
          <a:bodyPr wrap="square" lIns="91440" tIns="45720" rIns="91440" bIns="45720" anchor="ctr">
            <a:spAutoFit/>
          </a:bodyPr>
          <a:lstStyle/>
          <a:p>
            <a:r>
              <a:rPr lang="es-MX" sz="3200" b="1">
                <a:latin typeface="Source Sans Pro"/>
                <a:ea typeface="Source Sans Pro"/>
              </a:rPr>
              <a:t>+200 </a:t>
            </a:r>
            <a:r>
              <a:rPr lang="es-MX" sz="2400" b="1">
                <a:latin typeface="Source Sans Pro"/>
                <a:ea typeface="Source Sans Pro"/>
              </a:rPr>
              <a:t>Miembros</a:t>
            </a:r>
            <a:r>
              <a:rPr lang="es-MX" sz="1600" b="1">
                <a:latin typeface="Source Sans Pro"/>
                <a:ea typeface="Source Sans Pro"/>
              </a:rPr>
              <a:t> </a:t>
            </a:r>
            <a:r>
              <a:rPr lang="es-MX" sz="1600">
                <a:latin typeface="Source Sans Pro Light"/>
                <a:ea typeface="Source Sans Pro Light"/>
              </a:rPr>
              <a:t>locales e internacionales:</a:t>
            </a:r>
            <a:endParaRPr lang="es-CO" sz="1600">
              <a:latin typeface="Source Sans Pro Light" panose="020B0403030403020204" pitchFamily="34" charset="0"/>
              <a:ea typeface="Source Sans Pro Light" panose="020B0403030403020204" pitchFamily="34" charset="0"/>
            </a:endParaRPr>
          </a:p>
        </p:txBody>
      </p:sp>
      <p:sp>
        <p:nvSpPr>
          <p:cNvPr id="32" name="CuadroTexto 31">
            <a:extLst>
              <a:ext uri="{FF2B5EF4-FFF2-40B4-BE49-F238E27FC236}">
                <a16:creationId xmlns:a16="http://schemas.microsoft.com/office/drawing/2014/main" id="{D4C58B8E-539C-FDB8-CB83-236CF5F3578B}"/>
              </a:ext>
            </a:extLst>
          </p:cNvPr>
          <p:cNvSpPr txBox="1"/>
          <p:nvPr/>
        </p:nvSpPr>
        <p:spPr>
          <a:xfrm>
            <a:off x="1158718" y="4398313"/>
            <a:ext cx="4726560" cy="14041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lnSpc>
                <a:spcPts val="2025"/>
              </a:lnSpc>
            </a:pPr>
            <a:r>
              <a:rPr lang="es-CO" sz="2400" b="1" baseline="0">
                <a:solidFill>
                  <a:srgbClr val="010406"/>
                </a:solidFill>
                <a:latin typeface="Source Sans Pro"/>
                <a:ea typeface="Segoe UI"/>
                <a:cs typeface="Segoe UI"/>
              </a:rPr>
              <a:t>+10 </a:t>
            </a:r>
            <a:r>
              <a:rPr lang="es-CO" sz="1600">
                <a:solidFill>
                  <a:srgbClr val="010406"/>
                </a:solidFill>
                <a:latin typeface="Source Sans Pro Light"/>
                <a:ea typeface="Source Sans Pro Light"/>
                <a:cs typeface="Segoe UI"/>
              </a:rPr>
              <a:t>C</a:t>
            </a:r>
            <a:r>
              <a:rPr lang="es-CO" sz="1600" baseline="0">
                <a:solidFill>
                  <a:srgbClr val="010406"/>
                </a:solidFill>
                <a:latin typeface="Source Sans Pro Light"/>
                <a:ea typeface="Source Sans Pro Light"/>
                <a:cs typeface="Segoe UI"/>
              </a:rPr>
              <a:t>orporativos activos</a:t>
            </a:r>
            <a:r>
              <a:rPr lang="en-US" sz="1600" baseline="0">
                <a:solidFill>
                  <a:srgbClr val="000000"/>
                </a:solidFill>
                <a:latin typeface="Source Sans Pro Light"/>
                <a:ea typeface="Source Sans Pro Light"/>
                <a:cs typeface="Segoe UI"/>
              </a:rPr>
              <a:t>​</a:t>
            </a:r>
            <a:r>
              <a:rPr lang="en-US" sz="1600">
                <a:latin typeface="Source Sans Pro Light"/>
                <a:ea typeface="Source Sans Pro Light"/>
                <a:cs typeface="Segoe UI"/>
              </a:rPr>
              <a:t>​.</a:t>
            </a:r>
            <a:br>
              <a:rPr lang="en-US" sz="1600">
                <a:latin typeface="Source Sans Pro Light" panose="020B0403030403020204" pitchFamily="34" charset="0"/>
                <a:ea typeface="Source Sans Pro Light" panose="020B0403030403020204" pitchFamily="34" charset="0"/>
                <a:cs typeface="Segoe UI"/>
              </a:rPr>
            </a:br>
            <a:endParaRPr lang="en-US" sz="1600">
              <a:latin typeface="Source Sans Pro Light" panose="020B0403030403020204" pitchFamily="34" charset="0"/>
              <a:ea typeface="Source Sans Pro Light" panose="020B0403030403020204" pitchFamily="34" charset="0"/>
              <a:cs typeface="Segoe UI"/>
            </a:endParaRPr>
          </a:p>
          <a:p>
            <a:pPr rtl="0">
              <a:lnSpc>
                <a:spcPts val="2025"/>
              </a:lnSpc>
            </a:pPr>
            <a:r>
              <a:rPr lang="es-CO" sz="2400" b="1" baseline="0">
                <a:solidFill>
                  <a:srgbClr val="010406"/>
                </a:solidFill>
                <a:latin typeface="Source Sans Pro"/>
                <a:ea typeface="Segoe UI"/>
                <a:cs typeface="Segoe UI"/>
              </a:rPr>
              <a:t>+20 </a:t>
            </a:r>
            <a:r>
              <a:rPr lang="es-CO" sz="1600">
                <a:solidFill>
                  <a:srgbClr val="010406"/>
                </a:solidFill>
                <a:latin typeface="Source Sans Pro Light"/>
                <a:ea typeface="Source Sans Pro Light"/>
                <a:cs typeface="Segoe UI"/>
              </a:rPr>
              <a:t>F</a:t>
            </a:r>
            <a:r>
              <a:rPr lang="es-CO" sz="1600" baseline="0">
                <a:solidFill>
                  <a:srgbClr val="010406"/>
                </a:solidFill>
                <a:latin typeface="Source Sans Pro Light"/>
                <a:ea typeface="Source Sans Pro Light"/>
                <a:cs typeface="Segoe UI"/>
              </a:rPr>
              <a:t>amilias que invierten</a:t>
            </a:r>
            <a:r>
              <a:rPr lang="es-CO" sz="1600">
                <a:solidFill>
                  <a:srgbClr val="010406"/>
                </a:solidFill>
                <a:latin typeface="Source Sans Pro Light"/>
                <a:ea typeface="Source Sans Pro Light"/>
                <a:cs typeface="Segoe UI"/>
              </a:rPr>
              <a:t>.</a:t>
            </a:r>
            <a:r>
              <a:rPr lang="en-US" sz="1600" baseline="0">
                <a:solidFill>
                  <a:srgbClr val="000000"/>
                </a:solidFill>
                <a:latin typeface="Source Sans Pro Light"/>
                <a:ea typeface="Source Sans Pro Light"/>
                <a:cs typeface="Segoe UI"/>
              </a:rPr>
              <a:t>​</a:t>
            </a:r>
            <a:r>
              <a:rPr lang="en-US" sz="1600">
                <a:latin typeface="Source Sans Pro Light"/>
                <a:ea typeface="Source Sans Pro Light"/>
                <a:cs typeface="Segoe UI"/>
              </a:rPr>
              <a:t>​</a:t>
            </a:r>
            <a:br>
              <a:rPr lang="en-US" sz="1600">
                <a:latin typeface="Source Sans Pro Light" panose="020B0403030403020204" pitchFamily="34" charset="0"/>
                <a:ea typeface="Source Sans Pro Light" panose="020B0403030403020204" pitchFamily="34" charset="0"/>
                <a:cs typeface="Segoe UI"/>
              </a:rPr>
            </a:br>
            <a:br>
              <a:rPr lang="en-US" sz="1600">
                <a:latin typeface="Source Sans Pro"/>
                <a:ea typeface="Segoe UI"/>
                <a:cs typeface="Segoe UI"/>
              </a:rPr>
            </a:br>
            <a:r>
              <a:rPr lang="es-CO" sz="2400" b="1" baseline="0">
                <a:solidFill>
                  <a:srgbClr val="010406"/>
                </a:solidFill>
                <a:latin typeface="Source Sans Pro"/>
                <a:ea typeface="Segoe UI"/>
                <a:cs typeface="Segoe UI"/>
              </a:rPr>
              <a:t>+200</a:t>
            </a:r>
            <a:r>
              <a:rPr lang="es-CO" sz="2400" baseline="0">
                <a:solidFill>
                  <a:srgbClr val="010406"/>
                </a:solidFill>
                <a:latin typeface="Source Sans Pro"/>
                <a:ea typeface="Segoe UI"/>
                <a:cs typeface="Segoe UI"/>
              </a:rPr>
              <a:t> </a:t>
            </a:r>
            <a:r>
              <a:rPr lang="es-CO" sz="1600">
                <a:solidFill>
                  <a:srgbClr val="010406"/>
                </a:solidFill>
                <a:latin typeface="Source Sans Pro Light"/>
                <a:ea typeface="Source Sans Pro Light"/>
                <a:cs typeface="Segoe UI"/>
              </a:rPr>
              <a:t>F</a:t>
            </a:r>
            <a:r>
              <a:rPr lang="es-CO" sz="1600" baseline="0">
                <a:solidFill>
                  <a:srgbClr val="010406"/>
                </a:solidFill>
                <a:latin typeface="Source Sans Pro Light"/>
                <a:ea typeface="Source Sans Pro Light"/>
                <a:cs typeface="Segoe UI"/>
              </a:rPr>
              <a:t>ondos locales e internacionales</a:t>
            </a:r>
            <a:r>
              <a:rPr lang="es-CO" sz="1600">
                <a:solidFill>
                  <a:srgbClr val="010406"/>
                </a:solidFill>
                <a:latin typeface="Source Sans Pro Light"/>
                <a:ea typeface="Source Sans Pro Light"/>
                <a:cs typeface="Segoe UI"/>
              </a:rPr>
              <a:t>.</a:t>
            </a:r>
            <a:endParaRPr lang="es-CO" sz="1600" baseline="0">
              <a:solidFill>
                <a:srgbClr val="010406"/>
              </a:solidFill>
              <a:latin typeface="Source Sans Pro Light"/>
              <a:ea typeface="Source Sans Pro Light"/>
              <a:cs typeface="Segoe UI"/>
            </a:endParaRPr>
          </a:p>
        </p:txBody>
      </p:sp>
      <p:pic>
        <p:nvPicPr>
          <p:cNvPr id="33" name="Imagen 32">
            <a:extLst>
              <a:ext uri="{FF2B5EF4-FFF2-40B4-BE49-F238E27FC236}">
                <a16:creationId xmlns:a16="http://schemas.microsoft.com/office/drawing/2014/main" id="{F527C33A-EC27-DBA0-AE3A-EF8C1774C7C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93898" y="3097446"/>
            <a:ext cx="2139251" cy="2139251"/>
          </a:xfrm>
          <a:prstGeom prst="rect">
            <a:avLst/>
          </a:prstGeom>
        </p:spPr>
      </p:pic>
      <p:pic>
        <p:nvPicPr>
          <p:cNvPr id="34" name="Imagen 33">
            <a:extLst>
              <a:ext uri="{FF2B5EF4-FFF2-40B4-BE49-F238E27FC236}">
                <a16:creationId xmlns:a16="http://schemas.microsoft.com/office/drawing/2014/main" id="{D4C903E8-F503-ACAF-5045-5F0CD4F61E0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978549" y="3097447"/>
            <a:ext cx="1697269" cy="2121587"/>
          </a:xfrm>
          <a:prstGeom prst="rect">
            <a:avLst/>
          </a:prstGeom>
        </p:spPr>
      </p:pic>
      <p:pic>
        <p:nvPicPr>
          <p:cNvPr id="36" name="Imagen 35">
            <a:extLst>
              <a:ext uri="{FF2B5EF4-FFF2-40B4-BE49-F238E27FC236}">
                <a16:creationId xmlns:a16="http://schemas.microsoft.com/office/drawing/2014/main" id="{AC1819F0-19ED-198C-940D-C0388677DA2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609760" y="586910"/>
            <a:ext cx="6066058" cy="2415730"/>
          </a:xfrm>
          <a:prstGeom prst="rect">
            <a:avLst/>
          </a:prstGeom>
        </p:spPr>
      </p:pic>
      <p:pic>
        <p:nvPicPr>
          <p:cNvPr id="4098" name="Picture 2" descr="No hay descripción alternativa para esta imagen">
            <a:extLst>
              <a:ext uri="{FF2B5EF4-FFF2-40B4-BE49-F238E27FC236}">
                <a16:creationId xmlns:a16="http://schemas.microsoft.com/office/drawing/2014/main" id="{6DDED7F2-E4A2-0823-96BD-7A018478A3B0}"/>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5609760" y="3092428"/>
            <a:ext cx="1930801" cy="1591952"/>
          </a:xfrm>
          <a:prstGeom prst="rect">
            <a:avLst/>
          </a:prstGeom>
          <a:noFill/>
          <a:extLst>
            <a:ext uri="{909E8E84-426E-40DD-AFC4-6F175D3DCCD1}">
              <a14:hiddenFill xmlns:a14="http://schemas.microsoft.com/office/drawing/2010/main">
                <a:solidFill>
                  <a:srgbClr val="FFFFFF"/>
                </a:solidFill>
              </a14:hiddenFill>
            </a:ext>
          </a:extLst>
        </p:spPr>
      </p:pic>
      <p:pic>
        <p:nvPicPr>
          <p:cNvPr id="35" name="Imagen 34">
            <a:extLst>
              <a:ext uri="{FF2B5EF4-FFF2-40B4-BE49-F238E27FC236}">
                <a16:creationId xmlns:a16="http://schemas.microsoft.com/office/drawing/2014/main" id="{22517C33-BECA-3BC9-5DD9-8613221C14F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7704177" y="5331503"/>
            <a:ext cx="3971641" cy="990688"/>
          </a:xfrm>
          <a:prstGeom prst="rect">
            <a:avLst/>
          </a:prstGeom>
        </p:spPr>
      </p:pic>
      <p:sp>
        <p:nvSpPr>
          <p:cNvPr id="2" name="CuadroTexto 1">
            <a:extLst>
              <a:ext uri="{FF2B5EF4-FFF2-40B4-BE49-F238E27FC236}">
                <a16:creationId xmlns:a16="http://schemas.microsoft.com/office/drawing/2014/main" id="{EED7116D-56C7-87E9-92B4-DAB1FD4FEB64}"/>
              </a:ext>
            </a:extLst>
          </p:cNvPr>
          <p:cNvSpPr txBox="1"/>
          <p:nvPr/>
        </p:nvSpPr>
        <p:spPr>
          <a:xfrm>
            <a:off x="383266" y="403234"/>
            <a:ext cx="3994484" cy="523220"/>
          </a:xfrm>
          <a:prstGeom prst="rect">
            <a:avLst/>
          </a:prstGeom>
          <a:noFill/>
          <a:ln w="3175">
            <a:noFill/>
          </a:ln>
        </p:spPr>
        <p:txBody>
          <a:bodyPr wrap="square" lIns="91440" tIns="45720" rIns="91440" bIns="45720" anchor="t">
            <a:spAutoFit/>
          </a:bodyPr>
          <a:lstStyle/>
          <a:p>
            <a:r>
              <a:rPr lang="es-ES" sz="2800" b="1">
                <a:solidFill>
                  <a:schemeClr val="accent2"/>
                </a:solidFill>
                <a:latin typeface="Source Sans Pro"/>
                <a:ea typeface="Source Sans Pro"/>
              </a:rPr>
              <a:t>CONEXIÓN</a:t>
            </a:r>
            <a:endParaRPr lang="es-ES" sz="2800" b="1">
              <a:solidFill>
                <a:schemeClr val="accent2"/>
              </a:solidFill>
              <a:latin typeface="Source Sans Pro" panose="020B0503030403020204" pitchFamily="34" charset="0"/>
              <a:ea typeface="Source Sans Pro" panose="020B0503030403020204" pitchFamily="34" charset="0"/>
            </a:endParaRPr>
          </a:p>
        </p:txBody>
      </p:sp>
      <p:cxnSp>
        <p:nvCxnSpPr>
          <p:cNvPr id="14" name="Conector recto 13">
            <a:extLst>
              <a:ext uri="{FF2B5EF4-FFF2-40B4-BE49-F238E27FC236}">
                <a16:creationId xmlns:a16="http://schemas.microsoft.com/office/drawing/2014/main" id="{6518B42B-5D1D-9CC7-FE92-931AC5C495BD}"/>
              </a:ext>
            </a:extLst>
          </p:cNvPr>
          <p:cNvCxnSpPr>
            <a:cxnSpLocks/>
          </p:cNvCxnSpPr>
          <p:nvPr/>
        </p:nvCxnSpPr>
        <p:spPr>
          <a:xfrm flipH="1">
            <a:off x="555056" y="2809272"/>
            <a:ext cx="4401316" cy="0"/>
          </a:xfrm>
          <a:prstGeom prst="line">
            <a:avLst/>
          </a:prstGeom>
          <a:ln w="9525">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495715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7F82D29-9B7E-2C54-F10A-F967EB81FDE5}"/>
            </a:ext>
          </a:extLst>
        </p:cNvPr>
        <p:cNvGrpSpPr/>
        <p:nvPr/>
      </p:nvGrpSpPr>
      <p:grpSpPr>
        <a:xfrm>
          <a:off x="0" y="0"/>
          <a:ext cx="0" cy="0"/>
          <a:chOff x="0" y="0"/>
          <a:chExt cx="0" cy="0"/>
        </a:xfrm>
      </p:grpSpPr>
      <p:pic>
        <p:nvPicPr>
          <p:cNvPr id="13" name="Picture 6" descr="Un grupo de personas en una tienda&#10;&#10;El contenido generado por IA puede ser incorrecto.">
            <a:extLst>
              <a:ext uri="{FF2B5EF4-FFF2-40B4-BE49-F238E27FC236}">
                <a16:creationId xmlns:a16="http://schemas.microsoft.com/office/drawing/2014/main" id="{6992EF5B-D52B-5608-916A-B000121E663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787976" y="964091"/>
            <a:ext cx="3170182" cy="2156382"/>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B125E5BE-B926-CC03-C99B-EA93E2E17098}"/>
              </a:ext>
            </a:extLst>
          </p:cNvPr>
          <p:cNvSpPr txBox="1"/>
          <p:nvPr/>
        </p:nvSpPr>
        <p:spPr>
          <a:xfrm>
            <a:off x="653366" y="1675909"/>
            <a:ext cx="372438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MX" sz="1400" b="1">
                <a:solidFill>
                  <a:schemeClr val="bg2">
                    <a:lumMod val="10000"/>
                  </a:schemeClr>
                </a:solidFill>
                <a:latin typeface="Source Sans Pro"/>
                <a:ea typeface="Arial"/>
                <a:cs typeface="Arial"/>
              </a:rPr>
              <a:t>Habilitados para</a:t>
            </a:r>
            <a:r>
              <a:rPr lang="es-MX" sz="1400" b="1" baseline="0">
                <a:solidFill>
                  <a:schemeClr val="bg2">
                    <a:lumMod val="10000"/>
                  </a:schemeClr>
                </a:solidFill>
                <a:latin typeface="Source Sans Pro"/>
                <a:ea typeface="Arial"/>
                <a:cs typeface="Arial"/>
              </a:rPr>
              <a:t> emprendimientos FinTech</a:t>
            </a:r>
            <a:endParaRPr lang="en-US" sz="1400" i="1">
              <a:solidFill>
                <a:schemeClr val="bg2">
                  <a:lumMod val="10000"/>
                </a:schemeClr>
              </a:solidFill>
              <a:latin typeface="Source Sans Pro"/>
              <a:ea typeface="Source Sans Pro"/>
              <a:cs typeface="Arial"/>
            </a:endParaRPr>
          </a:p>
          <a:p>
            <a:r>
              <a:rPr lang="es-MX" sz="1300" i="1" baseline="0">
                <a:solidFill>
                  <a:schemeClr val="bg2">
                    <a:lumMod val="10000"/>
                  </a:schemeClr>
                </a:solidFill>
                <a:latin typeface="Source Sans Pro"/>
                <a:ea typeface="Arial"/>
                <a:cs typeface="Arial"/>
              </a:rPr>
              <a:t>a través del fondo local Simma FinTech+, </a:t>
            </a:r>
            <a:r>
              <a:rPr lang="es-MX" sz="1300" b="1" i="1" baseline="0">
                <a:solidFill>
                  <a:schemeClr val="bg2">
                    <a:lumMod val="10000"/>
                  </a:schemeClr>
                </a:solidFill>
                <a:latin typeface="Source Sans Pro"/>
                <a:ea typeface="Arial"/>
                <a:cs typeface="Arial"/>
              </a:rPr>
              <a:t>multiplicando 8X </a:t>
            </a:r>
            <a:r>
              <a:rPr lang="es-MX" sz="1300" i="1" baseline="0">
                <a:solidFill>
                  <a:schemeClr val="bg2">
                    <a:lumMod val="10000"/>
                  </a:schemeClr>
                </a:solidFill>
                <a:latin typeface="Source Sans Pro"/>
                <a:ea typeface="Arial"/>
                <a:cs typeface="Arial"/>
              </a:rPr>
              <a:t>el capital invertido por Ruta N.</a:t>
            </a:r>
            <a:r>
              <a:rPr lang="en-US" sz="1300" i="1">
                <a:solidFill>
                  <a:schemeClr val="bg2">
                    <a:lumMod val="10000"/>
                  </a:schemeClr>
                </a:solidFill>
                <a:latin typeface="Source Sans Pro"/>
                <a:ea typeface="Arial"/>
                <a:cs typeface="Arial"/>
              </a:rPr>
              <a:t>​</a:t>
            </a:r>
            <a:endParaRPr lang="en-US" sz="1300" i="1">
              <a:solidFill>
                <a:schemeClr val="bg2">
                  <a:lumMod val="10000"/>
                </a:schemeClr>
              </a:solidFill>
              <a:latin typeface="Source Sans Pro"/>
              <a:ea typeface="Source Sans Pro"/>
              <a:cs typeface="Arial"/>
            </a:endParaRPr>
          </a:p>
        </p:txBody>
      </p:sp>
      <p:pic>
        <p:nvPicPr>
          <p:cNvPr id="5131" name="Picture 11" descr="JEC Capital Group | LinkedIn">
            <a:extLst>
              <a:ext uri="{FF2B5EF4-FFF2-40B4-BE49-F238E27FC236}">
                <a16:creationId xmlns:a16="http://schemas.microsoft.com/office/drawing/2014/main" id="{FD9E9F5B-940E-0456-28D0-5385950B61D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730608" y="5467224"/>
            <a:ext cx="1010384" cy="549995"/>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a:extLst>
              <a:ext uri="{FF2B5EF4-FFF2-40B4-BE49-F238E27FC236}">
                <a16:creationId xmlns:a16="http://schemas.microsoft.com/office/drawing/2014/main" id="{922E662D-C1BD-365B-A3F9-C2C0392AA01F}"/>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619346" y="5476207"/>
            <a:ext cx="990942" cy="577018"/>
          </a:xfrm>
          <a:prstGeom prst="rect">
            <a:avLst/>
          </a:prstGeom>
          <a:noFill/>
          <a:extLst>
            <a:ext uri="{909E8E84-426E-40DD-AFC4-6F175D3DCCD1}">
              <a14:hiddenFill xmlns:a14="http://schemas.microsoft.com/office/drawing/2010/main">
                <a:solidFill>
                  <a:srgbClr val="FFFFFF"/>
                </a:solidFill>
              </a14:hiddenFill>
            </a:ext>
          </a:extLst>
        </p:spPr>
      </p:pic>
      <p:pic>
        <p:nvPicPr>
          <p:cNvPr id="5133" name="Picture 13" descr="Proyecto Metro de Medellín - AVQ Metales">
            <a:extLst>
              <a:ext uri="{FF2B5EF4-FFF2-40B4-BE49-F238E27FC236}">
                <a16:creationId xmlns:a16="http://schemas.microsoft.com/office/drawing/2014/main" id="{06D4AA10-8152-1137-F0D1-4C4E0A362226}"/>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0671347" y="5518340"/>
            <a:ext cx="1274111" cy="422520"/>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Building Businesses, Building The Future – Winter Kpital – We create clear,  executable and high impact strategies to accelerate your growth and  maximize the value of your business assets.">
            <a:extLst>
              <a:ext uri="{FF2B5EF4-FFF2-40B4-BE49-F238E27FC236}">
                <a16:creationId xmlns:a16="http://schemas.microsoft.com/office/drawing/2014/main" id="{FDE7AA7F-C001-E3D3-A621-A527E288F025}"/>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873939" y="5536367"/>
            <a:ext cx="990944" cy="440869"/>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a:extLst>
              <a:ext uri="{FF2B5EF4-FFF2-40B4-BE49-F238E27FC236}">
                <a16:creationId xmlns:a16="http://schemas.microsoft.com/office/drawing/2014/main" id="{615317B9-FDCC-890D-3C17-78C538F0935E}"/>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5680527" y="2895752"/>
            <a:ext cx="3357609" cy="1545071"/>
          </a:xfrm>
          <a:prstGeom prst="rect">
            <a:avLst/>
          </a:prstGeom>
        </p:spPr>
      </p:pic>
      <p:pic>
        <p:nvPicPr>
          <p:cNvPr id="5122" name="Picture 2" descr="No hay descripción alternativa para esta imagen">
            <a:extLst>
              <a:ext uri="{FF2B5EF4-FFF2-40B4-BE49-F238E27FC236}">
                <a16:creationId xmlns:a16="http://schemas.microsoft.com/office/drawing/2014/main" id="{A79186E1-5CDA-E929-6720-0AE447ED974D}"/>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5680527" y="964091"/>
            <a:ext cx="2924923" cy="1839046"/>
          </a:xfrm>
          <a:prstGeom prst="rect">
            <a:avLst/>
          </a:prstGeom>
          <a:noFill/>
          <a:extLst>
            <a:ext uri="{909E8E84-426E-40DD-AFC4-6F175D3DCCD1}">
              <a14:hiddenFill xmlns:a14="http://schemas.microsoft.com/office/drawing/2010/main">
                <a:solidFill>
                  <a:srgbClr val="FFFFFF"/>
                </a:solidFill>
              </a14:hiddenFill>
            </a:ext>
          </a:extLst>
        </p:spPr>
      </p:pic>
      <p:pic>
        <p:nvPicPr>
          <p:cNvPr id="32" name="Imagen 31">
            <a:extLst>
              <a:ext uri="{FF2B5EF4-FFF2-40B4-BE49-F238E27FC236}">
                <a16:creationId xmlns:a16="http://schemas.microsoft.com/office/drawing/2014/main" id="{F436228A-3178-785F-C11B-B7CFA85323D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220662" y="3225650"/>
            <a:ext cx="2737496" cy="2053122"/>
          </a:xfrm>
          <a:prstGeom prst="rect">
            <a:avLst/>
          </a:prstGeom>
        </p:spPr>
      </p:pic>
      <p:sp>
        <p:nvSpPr>
          <p:cNvPr id="3" name="CuadroTexto 2">
            <a:extLst>
              <a:ext uri="{FF2B5EF4-FFF2-40B4-BE49-F238E27FC236}">
                <a16:creationId xmlns:a16="http://schemas.microsoft.com/office/drawing/2014/main" id="{8D22C8A5-AD08-DF6C-820D-3E7949EAAF61}"/>
              </a:ext>
            </a:extLst>
          </p:cNvPr>
          <p:cNvSpPr txBox="1"/>
          <p:nvPr/>
        </p:nvSpPr>
        <p:spPr>
          <a:xfrm>
            <a:off x="383266" y="403234"/>
            <a:ext cx="3994484" cy="523220"/>
          </a:xfrm>
          <a:prstGeom prst="rect">
            <a:avLst/>
          </a:prstGeom>
          <a:noFill/>
          <a:ln w="3175">
            <a:noFill/>
          </a:ln>
        </p:spPr>
        <p:txBody>
          <a:bodyPr wrap="square" lIns="91440" tIns="45720" rIns="91440" bIns="45720" anchor="t">
            <a:spAutoFit/>
          </a:bodyPr>
          <a:lstStyle/>
          <a:p>
            <a:r>
              <a:rPr lang="es-ES" sz="2800" b="1">
                <a:solidFill>
                  <a:schemeClr val="accent2"/>
                </a:solidFill>
                <a:latin typeface="Source Sans Pro"/>
                <a:ea typeface="Source Sans Pro"/>
              </a:rPr>
              <a:t>CAPITAL INTELIGENTE</a:t>
            </a:r>
            <a:endParaRPr lang="es-ES" sz="2800" b="1">
              <a:solidFill>
                <a:schemeClr val="accent2"/>
              </a:solidFill>
              <a:latin typeface="Source Sans Pro" panose="020B0503030403020204" pitchFamily="34" charset="0"/>
              <a:ea typeface="Source Sans Pro" panose="020B0503030403020204" pitchFamily="34" charset="0"/>
            </a:endParaRPr>
          </a:p>
        </p:txBody>
      </p:sp>
      <p:sp>
        <p:nvSpPr>
          <p:cNvPr id="5" name="CuadroTexto 4">
            <a:extLst>
              <a:ext uri="{FF2B5EF4-FFF2-40B4-BE49-F238E27FC236}">
                <a16:creationId xmlns:a16="http://schemas.microsoft.com/office/drawing/2014/main" id="{B585B2ED-2A1F-4D89-75BD-50D6348DF9DD}"/>
              </a:ext>
            </a:extLst>
          </p:cNvPr>
          <p:cNvSpPr txBox="1"/>
          <p:nvPr/>
        </p:nvSpPr>
        <p:spPr>
          <a:xfrm>
            <a:off x="645747" y="1249094"/>
            <a:ext cx="3751583" cy="523220"/>
          </a:xfrm>
          <a:prstGeom prst="rect">
            <a:avLst/>
          </a:prstGeom>
          <a:noFill/>
        </p:spPr>
        <p:txBody>
          <a:bodyPr wrap="square" lIns="91440" tIns="45720" rIns="91440" bIns="45720" anchor="t">
            <a:spAutoFit/>
          </a:bodyPr>
          <a:lstStyle/>
          <a:p>
            <a:r>
              <a:rPr lang="es-MX" sz="2800" b="1" baseline="0">
                <a:solidFill>
                  <a:schemeClr val="bg2">
                    <a:lumMod val="10000"/>
                  </a:schemeClr>
                </a:solidFill>
                <a:latin typeface="Source Sans Pro"/>
                <a:ea typeface="Arial"/>
                <a:cs typeface="Arial"/>
              </a:rPr>
              <a:t>+</a:t>
            </a:r>
            <a:r>
              <a:rPr lang="es-MX" sz="2800" b="1">
                <a:solidFill>
                  <a:schemeClr val="bg2">
                    <a:lumMod val="10000"/>
                  </a:schemeClr>
                </a:solidFill>
                <a:latin typeface="Source Sans Pro"/>
                <a:ea typeface="Arial"/>
                <a:cs typeface="Arial"/>
              </a:rPr>
              <a:t>9 millones de</a:t>
            </a:r>
            <a:r>
              <a:rPr lang="es-MX" sz="2800" b="1" baseline="0">
                <a:solidFill>
                  <a:schemeClr val="bg2">
                    <a:lumMod val="10000"/>
                  </a:schemeClr>
                </a:solidFill>
                <a:latin typeface="Source Sans Pro"/>
                <a:ea typeface="Arial"/>
                <a:cs typeface="Arial"/>
              </a:rPr>
              <a:t> USD</a:t>
            </a:r>
          </a:p>
        </p:txBody>
      </p:sp>
      <p:sp>
        <p:nvSpPr>
          <p:cNvPr id="8" name="CuadroTexto 7">
            <a:extLst>
              <a:ext uri="{FF2B5EF4-FFF2-40B4-BE49-F238E27FC236}">
                <a16:creationId xmlns:a16="http://schemas.microsoft.com/office/drawing/2014/main" id="{EC6B3521-EA5C-37FE-4FE6-66AE8E471964}"/>
              </a:ext>
            </a:extLst>
          </p:cNvPr>
          <p:cNvSpPr txBox="1"/>
          <p:nvPr/>
        </p:nvSpPr>
        <p:spPr>
          <a:xfrm>
            <a:off x="660346" y="3448190"/>
            <a:ext cx="3724384" cy="4924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419" sz="1300" b="1" i="1">
                <a:solidFill>
                  <a:schemeClr val="bg2">
                    <a:lumMod val="10000"/>
                  </a:schemeClr>
                </a:solidFill>
                <a:latin typeface="Source Sans Pro"/>
                <a:cs typeface="Arial"/>
              </a:rPr>
              <a:t>con  $1.000 millones para inversión </a:t>
            </a:r>
            <a:r>
              <a:rPr lang="es-419" sz="1300" i="1">
                <a:solidFill>
                  <a:schemeClr val="bg2">
                    <a:lumMod val="10000"/>
                  </a:schemeClr>
                </a:solidFill>
                <a:latin typeface="Source Sans Pro"/>
                <a:cs typeface="Arial"/>
              </a:rPr>
              <a:t>en startups de la ciudad.</a:t>
            </a:r>
            <a:r>
              <a:rPr lang="en-US" sz="1300" i="1">
                <a:solidFill>
                  <a:schemeClr val="bg2">
                    <a:lumMod val="10000"/>
                  </a:schemeClr>
                </a:solidFill>
                <a:latin typeface="Source Sans Pro"/>
                <a:cs typeface="Arial"/>
              </a:rPr>
              <a:t>​</a:t>
            </a:r>
          </a:p>
        </p:txBody>
      </p:sp>
      <p:sp>
        <p:nvSpPr>
          <p:cNvPr id="11" name="CuadroTexto 10">
            <a:extLst>
              <a:ext uri="{FF2B5EF4-FFF2-40B4-BE49-F238E27FC236}">
                <a16:creationId xmlns:a16="http://schemas.microsoft.com/office/drawing/2014/main" id="{F136B5A2-24BE-3D27-BE37-512CDAECE015}"/>
              </a:ext>
            </a:extLst>
          </p:cNvPr>
          <p:cNvSpPr txBox="1"/>
          <p:nvPr/>
        </p:nvSpPr>
        <p:spPr>
          <a:xfrm>
            <a:off x="664183" y="2679491"/>
            <a:ext cx="4145488" cy="353943"/>
          </a:xfrm>
          <a:prstGeom prst="rect">
            <a:avLst/>
          </a:prstGeom>
          <a:solidFill>
            <a:schemeClr val="accent2"/>
          </a:solidFill>
        </p:spPr>
        <p:txBody>
          <a:bodyPr wrap="square" lIns="91440" tIns="45720" rIns="91440" bIns="45720" anchor="t">
            <a:spAutoFit/>
          </a:bodyPr>
          <a:lstStyle/>
          <a:p>
            <a:r>
              <a:rPr lang="es-419" sz="1700" b="1">
                <a:solidFill>
                  <a:srgbClr val="010406"/>
                </a:solidFill>
                <a:latin typeface="Source Sans Pro"/>
                <a:ea typeface="Source Sans Pro"/>
                <a:cs typeface="Arial"/>
              </a:rPr>
              <a:t>M capital:</a:t>
            </a:r>
            <a:r>
              <a:rPr lang="es-419" sz="1700">
                <a:solidFill>
                  <a:srgbClr val="010406"/>
                </a:solidFill>
                <a:latin typeface="Source Sans Pro"/>
                <a:ea typeface="Source Sans Pro"/>
                <a:cs typeface="Arial"/>
              </a:rPr>
              <a:t> vehículo</a:t>
            </a:r>
            <a:r>
              <a:rPr lang="es-419" sz="1700" baseline="0">
                <a:solidFill>
                  <a:srgbClr val="010406"/>
                </a:solidFill>
                <a:latin typeface="Source Sans Pro"/>
                <a:ea typeface="Source Sans Pro"/>
                <a:cs typeface="Arial"/>
              </a:rPr>
              <a:t> liviano</a:t>
            </a:r>
            <a:r>
              <a:rPr lang="es-419" sz="1700">
                <a:solidFill>
                  <a:srgbClr val="010406"/>
                </a:solidFill>
                <a:latin typeface="Source Sans Pro"/>
                <a:ea typeface="Source Sans Pro"/>
                <a:cs typeface="Arial"/>
              </a:rPr>
              <a:t> de inversión</a:t>
            </a:r>
            <a:endParaRPr lang="es-419" sz="1700" baseline="0">
              <a:solidFill>
                <a:srgbClr val="010406"/>
              </a:solidFill>
              <a:latin typeface="Source Sans Pro" panose="020B0503030403020204" pitchFamily="34" charset="0"/>
              <a:ea typeface="Source Sans Pro" panose="020B0503030403020204" pitchFamily="34" charset="0"/>
              <a:cs typeface="Arial"/>
            </a:endParaRPr>
          </a:p>
        </p:txBody>
      </p:sp>
      <p:sp>
        <p:nvSpPr>
          <p:cNvPr id="14" name="CuadroTexto 13">
            <a:extLst>
              <a:ext uri="{FF2B5EF4-FFF2-40B4-BE49-F238E27FC236}">
                <a16:creationId xmlns:a16="http://schemas.microsoft.com/office/drawing/2014/main" id="{C453F4BE-A4D8-18AA-27BD-228DF7D75268}"/>
              </a:ext>
            </a:extLst>
          </p:cNvPr>
          <p:cNvSpPr txBox="1"/>
          <p:nvPr/>
        </p:nvSpPr>
        <p:spPr>
          <a:xfrm>
            <a:off x="653366" y="3013655"/>
            <a:ext cx="4394848" cy="523220"/>
          </a:xfrm>
          <a:prstGeom prst="rect">
            <a:avLst/>
          </a:prstGeom>
          <a:noFill/>
        </p:spPr>
        <p:txBody>
          <a:bodyPr wrap="square">
            <a:spAutoFit/>
          </a:bodyPr>
          <a:lstStyle/>
          <a:p>
            <a:r>
              <a:rPr lang="es-419" sz="2800" b="1">
                <a:solidFill>
                  <a:schemeClr val="bg2">
                    <a:lumMod val="10000"/>
                  </a:schemeClr>
                </a:solidFill>
                <a:latin typeface="Source Sans Pro"/>
                <a:cs typeface="Arial"/>
              </a:rPr>
              <a:t>+20 ángeles inversionistas </a:t>
            </a:r>
            <a:endParaRPr lang="es-CO" sz="2800" b="1">
              <a:solidFill>
                <a:schemeClr val="bg2">
                  <a:lumMod val="10000"/>
                </a:schemeClr>
              </a:solidFill>
              <a:latin typeface="Source Sans Pro"/>
              <a:cs typeface="Arial"/>
            </a:endParaRPr>
          </a:p>
        </p:txBody>
      </p:sp>
      <p:cxnSp>
        <p:nvCxnSpPr>
          <p:cNvPr id="15" name="Conector recto 14">
            <a:extLst>
              <a:ext uri="{FF2B5EF4-FFF2-40B4-BE49-F238E27FC236}">
                <a16:creationId xmlns:a16="http://schemas.microsoft.com/office/drawing/2014/main" id="{A9AC5BE7-745D-F7C3-93FC-2C721749CB6F}"/>
              </a:ext>
            </a:extLst>
          </p:cNvPr>
          <p:cNvCxnSpPr>
            <a:cxnSpLocks/>
          </p:cNvCxnSpPr>
          <p:nvPr/>
        </p:nvCxnSpPr>
        <p:spPr>
          <a:xfrm flipH="1">
            <a:off x="723274" y="2491772"/>
            <a:ext cx="4142414" cy="0"/>
          </a:xfrm>
          <a:prstGeom prst="line">
            <a:avLst/>
          </a:prstGeom>
          <a:ln w="9525">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cxnSp>
        <p:nvCxnSpPr>
          <p:cNvPr id="17" name="Conector recto 16">
            <a:extLst>
              <a:ext uri="{FF2B5EF4-FFF2-40B4-BE49-F238E27FC236}">
                <a16:creationId xmlns:a16="http://schemas.microsoft.com/office/drawing/2014/main" id="{587B448E-4FD6-287F-E667-52DA9EA55E77}"/>
              </a:ext>
            </a:extLst>
          </p:cNvPr>
          <p:cNvCxnSpPr>
            <a:cxnSpLocks/>
          </p:cNvCxnSpPr>
          <p:nvPr/>
        </p:nvCxnSpPr>
        <p:spPr>
          <a:xfrm flipH="1">
            <a:off x="723274" y="4041172"/>
            <a:ext cx="4142414" cy="0"/>
          </a:xfrm>
          <a:prstGeom prst="line">
            <a:avLst/>
          </a:prstGeom>
          <a:ln w="9525">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sp>
        <p:nvSpPr>
          <p:cNvPr id="18" name="CuadroTexto 17">
            <a:extLst>
              <a:ext uri="{FF2B5EF4-FFF2-40B4-BE49-F238E27FC236}">
                <a16:creationId xmlns:a16="http://schemas.microsoft.com/office/drawing/2014/main" id="{D6D37866-FEC5-92B5-884F-CD79AFE7A17D}"/>
              </a:ext>
            </a:extLst>
          </p:cNvPr>
          <p:cNvSpPr txBox="1"/>
          <p:nvPr/>
        </p:nvSpPr>
        <p:spPr>
          <a:xfrm>
            <a:off x="653366" y="4533409"/>
            <a:ext cx="3724384"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1600" b="1">
                <a:solidFill>
                  <a:schemeClr val="bg2">
                    <a:lumMod val="10000"/>
                  </a:schemeClr>
                </a:solidFill>
                <a:latin typeface="Source Sans Pro"/>
                <a:cs typeface="Arial"/>
              </a:rPr>
              <a:t>Regionales atraídos </a:t>
            </a:r>
            <a:endParaRPr lang="es-ES">
              <a:solidFill>
                <a:schemeClr val="bg2">
                  <a:lumMod val="10000"/>
                </a:schemeClr>
              </a:solidFill>
            </a:endParaRPr>
          </a:p>
          <a:p>
            <a:r>
              <a:rPr lang="es-CO" sz="1400" i="1" err="1">
                <a:solidFill>
                  <a:schemeClr val="bg2">
                    <a:lumMod val="10000"/>
                  </a:schemeClr>
                </a:solidFill>
                <a:latin typeface="Source Sans Pro"/>
                <a:cs typeface="Arial"/>
              </a:rPr>
              <a:t>Confrapar</a:t>
            </a:r>
            <a:r>
              <a:rPr lang="es-CO" sz="1400" i="1">
                <a:solidFill>
                  <a:schemeClr val="bg2">
                    <a:lumMod val="10000"/>
                  </a:schemeClr>
                </a:solidFill>
                <a:latin typeface="Source Sans Pro"/>
                <a:cs typeface="Arial"/>
              </a:rPr>
              <a:t> (Brasil), Carao (Costa Rica), Decelera (España), </a:t>
            </a:r>
            <a:r>
              <a:rPr lang="es-CO" sz="1400" i="1" err="1">
                <a:solidFill>
                  <a:schemeClr val="bg2">
                    <a:lumMod val="10000"/>
                  </a:schemeClr>
                </a:solidFill>
                <a:latin typeface="Source Sans Pro"/>
                <a:cs typeface="Arial"/>
              </a:rPr>
              <a:t>Kayyak</a:t>
            </a:r>
            <a:r>
              <a:rPr lang="es-CO" sz="1400" i="1">
                <a:solidFill>
                  <a:schemeClr val="bg2">
                    <a:lumMod val="10000"/>
                  </a:schemeClr>
                </a:solidFill>
                <a:latin typeface="Source Sans Pro"/>
                <a:cs typeface="Arial"/>
              </a:rPr>
              <a:t> (México), Amador (Panamá).</a:t>
            </a:r>
            <a:endParaRPr lang="es-CO">
              <a:solidFill>
                <a:schemeClr val="bg2">
                  <a:lumMod val="10000"/>
                </a:schemeClr>
              </a:solidFill>
            </a:endParaRPr>
          </a:p>
        </p:txBody>
      </p:sp>
      <p:sp>
        <p:nvSpPr>
          <p:cNvPr id="19" name="CuadroTexto 18">
            <a:extLst>
              <a:ext uri="{FF2B5EF4-FFF2-40B4-BE49-F238E27FC236}">
                <a16:creationId xmlns:a16="http://schemas.microsoft.com/office/drawing/2014/main" id="{A9674B73-D5C3-2A25-AD59-FCF640B3D1F7}"/>
              </a:ext>
            </a:extLst>
          </p:cNvPr>
          <p:cNvSpPr txBox="1"/>
          <p:nvPr/>
        </p:nvSpPr>
        <p:spPr>
          <a:xfrm>
            <a:off x="634374" y="4106594"/>
            <a:ext cx="2208070" cy="523220"/>
          </a:xfrm>
          <a:prstGeom prst="rect">
            <a:avLst/>
          </a:prstGeom>
          <a:noFill/>
        </p:spPr>
        <p:txBody>
          <a:bodyPr wrap="square">
            <a:spAutoFit/>
          </a:bodyPr>
          <a:lstStyle/>
          <a:p>
            <a:r>
              <a:rPr lang="es-MX" sz="2800" b="1" baseline="0">
                <a:solidFill>
                  <a:schemeClr val="bg2">
                    <a:lumMod val="10000"/>
                  </a:schemeClr>
                </a:solidFill>
                <a:latin typeface="Source Sans Pro"/>
                <a:ea typeface="Arial"/>
                <a:cs typeface="Arial"/>
              </a:rPr>
              <a:t>+20 fondos</a:t>
            </a:r>
          </a:p>
        </p:txBody>
      </p:sp>
      <p:cxnSp>
        <p:nvCxnSpPr>
          <p:cNvPr id="20" name="Conector recto 19">
            <a:extLst>
              <a:ext uri="{FF2B5EF4-FFF2-40B4-BE49-F238E27FC236}">
                <a16:creationId xmlns:a16="http://schemas.microsoft.com/office/drawing/2014/main" id="{C5D89F75-4FEB-8480-4A4B-71F7B02B9967}"/>
              </a:ext>
            </a:extLst>
          </p:cNvPr>
          <p:cNvCxnSpPr>
            <a:cxnSpLocks/>
          </p:cNvCxnSpPr>
          <p:nvPr/>
        </p:nvCxnSpPr>
        <p:spPr>
          <a:xfrm flipH="1">
            <a:off x="723274" y="5222272"/>
            <a:ext cx="4142414" cy="0"/>
          </a:xfrm>
          <a:prstGeom prst="line">
            <a:avLst/>
          </a:prstGeom>
          <a:ln w="9525">
            <a:solidFill>
              <a:schemeClr val="bg2">
                <a:lumMod val="90000"/>
              </a:schemeClr>
            </a:solidFill>
          </a:ln>
        </p:spPr>
        <p:style>
          <a:lnRef idx="2">
            <a:schemeClr val="accent1"/>
          </a:lnRef>
          <a:fillRef idx="0">
            <a:schemeClr val="accent1"/>
          </a:fillRef>
          <a:effectRef idx="1">
            <a:schemeClr val="accent1"/>
          </a:effectRef>
          <a:fontRef idx="minor">
            <a:schemeClr val="tx1"/>
          </a:fontRef>
        </p:style>
      </p:cxnSp>
      <p:sp>
        <p:nvSpPr>
          <p:cNvPr id="21" name="CuadroTexto 20">
            <a:extLst>
              <a:ext uri="{FF2B5EF4-FFF2-40B4-BE49-F238E27FC236}">
                <a16:creationId xmlns:a16="http://schemas.microsoft.com/office/drawing/2014/main" id="{6418D7EB-4E37-C24F-6994-FEE48A316D3A}"/>
              </a:ext>
            </a:extLst>
          </p:cNvPr>
          <p:cNvSpPr txBox="1"/>
          <p:nvPr/>
        </p:nvSpPr>
        <p:spPr>
          <a:xfrm>
            <a:off x="950249" y="5799286"/>
            <a:ext cx="4394848" cy="5386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419" sz="1600" b="1">
                <a:solidFill>
                  <a:schemeClr val="bg2">
                    <a:lumMod val="10000"/>
                  </a:schemeClr>
                </a:solidFill>
                <a:latin typeface="Source Sans Pro"/>
                <a:cs typeface="Arial"/>
              </a:rPr>
              <a:t>Nuevos vehículos de inversión fortalecidos: </a:t>
            </a:r>
            <a:endParaRPr lang="es-CO" sz="1300" i="1">
              <a:solidFill>
                <a:schemeClr val="bg2">
                  <a:lumMod val="10000"/>
                </a:schemeClr>
              </a:solidFill>
              <a:latin typeface="Source Sans Pro"/>
              <a:cs typeface="Arial"/>
            </a:endParaRPr>
          </a:p>
          <a:p>
            <a:r>
              <a:rPr lang="es-419" sz="1300" i="1">
                <a:solidFill>
                  <a:schemeClr val="bg2">
                    <a:lumMod val="10000"/>
                  </a:schemeClr>
                </a:solidFill>
                <a:latin typeface="Source Sans Pro"/>
                <a:cs typeface="Arial"/>
              </a:rPr>
              <a:t>con asistencia legal y tributaria.</a:t>
            </a:r>
            <a:r>
              <a:rPr lang="en-US" sz="1300" i="1">
                <a:solidFill>
                  <a:schemeClr val="bg2">
                    <a:lumMod val="10000"/>
                  </a:schemeClr>
                </a:solidFill>
                <a:latin typeface="Source Sans Pro"/>
                <a:cs typeface="Arial"/>
              </a:rPr>
              <a:t>​</a:t>
            </a:r>
            <a:endParaRPr lang="es-CO" sz="1300" i="1">
              <a:solidFill>
                <a:schemeClr val="bg2">
                  <a:lumMod val="10000"/>
                </a:schemeClr>
              </a:solidFill>
              <a:latin typeface="Source Sans Pro"/>
              <a:ea typeface="Source Sans Pro"/>
              <a:cs typeface="Arial"/>
            </a:endParaRPr>
          </a:p>
        </p:txBody>
      </p:sp>
      <p:sp>
        <p:nvSpPr>
          <p:cNvPr id="22" name="CuadroTexto 21">
            <a:extLst>
              <a:ext uri="{FF2B5EF4-FFF2-40B4-BE49-F238E27FC236}">
                <a16:creationId xmlns:a16="http://schemas.microsoft.com/office/drawing/2014/main" id="{60988CFE-85B1-ADBB-FFA7-C55DEB3E41DF}"/>
              </a:ext>
            </a:extLst>
          </p:cNvPr>
          <p:cNvSpPr txBox="1"/>
          <p:nvPr/>
        </p:nvSpPr>
        <p:spPr>
          <a:xfrm>
            <a:off x="673957" y="5679250"/>
            <a:ext cx="4244379" cy="523220"/>
          </a:xfrm>
          <a:prstGeom prst="rect">
            <a:avLst/>
          </a:prstGeom>
          <a:noFill/>
        </p:spPr>
        <p:txBody>
          <a:bodyPr wrap="square">
            <a:spAutoFit/>
          </a:bodyPr>
          <a:lstStyle/>
          <a:p>
            <a:r>
              <a:rPr lang="es-MX" sz="2800" b="1" baseline="0">
                <a:solidFill>
                  <a:schemeClr val="bg2">
                    <a:lumMod val="10000"/>
                  </a:schemeClr>
                </a:solidFill>
                <a:latin typeface="Source Sans Pro"/>
                <a:ea typeface="Arial"/>
                <a:cs typeface="Arial"/>
              </a:rPr>
              <a:t>5</a:t>
            </a:r>
          </a:p>
        </p:txBody>
      </p:sp>
      <p:pic>
        <p:nvPicPr>
          <p:cNvPr id="1028" name="Picture 4" descr="Inicio - LinkU Ventures">
            <a:extLst>
              <a:ext uri="{FF2B5EF4-FFF2-40B4-BE49-F238E27FC236}">
                <a16:creationId xmlns:a16="http://schemas.microsoft.com/office/drawing/2014/main" id="{027AC38E-231D-D50F-DE9F-3B30E82ACAC7}"/>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9193013" y="5518059"/>
            <a:ext cx="1171844" cy="405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12473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AB1953E9-097F-12F7-78E9-2828EB73F69E}"/>
            </a:ext>
          </a:extLst>
        </p:cNvPr>
        <p:cNvGrpSpPr/>
        <p:nvPr/>
      </p:nvGrpSpPr>
      <p:grpSpPr>
        <a:xfrm>
          <a:off x="0" y="0"/>
          <a:ext cx="0" cy="0"/>
          <a:chOff x="0" y="0"/>
          <a:chExt cx="0" cy="0"/>
        </a:xfrm>
      </p:grpSpPr>
      <p:pic>
        <p:nvPicPr>
          <p:cNvPr id="25" name="Imagen 24">
            <a:extLst>
              <a:ext uri="{FF2B5EF4-FFF2-40B4-BE49-F238E27FC236}">
                <a16:creationId xmlns:a16="http://schemas.microsoft.com/office/drawing/2014/main" id="{2C7E472B-EB18-7E7C-EAEA-B56E880E260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9864" y="610425"/>
            <a:ext cx="5363211" cy="5834952"/>
          </a:xfrm>
          <a:prstGeom prst="roundRect">
            <a:avLst>
              <a:gd name="adj" fmla="val 7420"/>
            </a:avLst>
          </a:prstGeom>
        </p:spPr>
      </p:pic>
      <p:sp>
        <p:nvSpPr>
          <p:cNvPr id="30" name="Rectángulo: esquinas redondeadas 2">
            <a:extLst>
              <a:ext uri="{FF2B5EF4-FFF2-40B4-BE49-F238E27FC236}">
                <a16:creationId xmlns:a16="http://schemas.microsoft.com/office/drawing/2014/main" id="{920CA558-0A8F-001C-80AA-18952A4DDF34}"/>
              </a:ext>
            </a:extLst>
          </p:cNvPr>
          <p:cNvSpPr/>
          <p:nvPr/>
        </p:nvSpPr>
        <p:spPr>
          <a:xfrm>
            <a:off x="6165684" y="589917"/>
            <a:ext cx="5538444" cy="3131183"/>
          </a:xfrm>
          <a:prstGeom prst="roundRect">
            <a:avLst>
              <a:gd name="adj" fmla="val 1064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CuadroTexto 1">
            <a:extLst>
              <a:ext uri="{FF2B5EF4-FFF2-40B4-BE49-F238E27FC236}">
                <a16:creationId xmlns:a16="http://schemas.microsoft.com/office/drawing/2014/main" id="{EB27CD43-3413-42A3-A678-7A204A5BACB5}"/>
              </a:ext>
            </a:extLst>
          </p:cNvPr>
          <p:cNvSpPr txBox="1"/>
          <p:nvPr/>
        </p:nvSpPr>
        <p:spPr>
          <a:xfrm>
            <a:off x="6618091" y="898500"/>
            <a:ext cx="1831304" cy="400110"/>
          </a:xfrm>
          <a:prstGeom prst="rect">
            <a:avLst/>
          </a:prstGeom>
          <a:noFill/>
        </p:spPr>
        <p:txBody>
          <a:bodyPr wrap="square">
            <a:spAutoFit/>
          </a:bodyPr>
          <a:lstStyle/>
          <a:p>
            <a:r>
              <a:rPr lang="es-419" sz="2000">
                <a:solidFill>
                  <a:schemeClr val="tx2">
                    <a:lumMod val="10000"/>
                  </a:schemeClr>
                </a:solidFill>
                <a:latin typeface="Source Sans Pro Light" panose="020B0403030403020204" pitchFamily="34" charset="0"/>
                <a:ea typeface="Source Sans Pro Light" panose="020B0403030403020204" pitchFamily="34" charset="0"/>
              </a:rPr>
              <a:t>Hoy:</a:t>
            </a:r>
          </a:p>
        </p:txBody>
      </p:sp>
      <p:sp>
        <p:nvSpPr>
          <p:cNvPr id="6" name="CuadroTexto 5">
            <a:extLst>
              <a:ext uri="{FF2B5EF4-FFF2-40B4-BE49-F238E27FC236}">
                <a16:creationId xmlns:a16="http://schemas.microsoft.com/office/drawing/2014/main" id="{542A5E30-37D2-3647-46F3-F7E6516F213A}"/>
              </a:ext>
            </a:extLst>
          </p:cNvPr>
          <p:cNvSpPr txBox="1"/>
          <p:nvPr/>
        </p:nvSpPr>
        <p:spPr>
          <a:xfrm>
            <a:off x="8845214" y="4209891"/>
            <a:ext cx="2796922" cy="584775"/>
          </a:xfrm>
          <a:prstGeom prst="rect">
            <a:avLst/>
          </a:prstGeom>
          <a:noFill/>
        </p:spPr>
        <p:txBody>
          <a:bodyPr wrap="square">
            <a:spAutoFit/>
          </a:bodyPr>
          <a:lstStyle/>
          <a:p>
            <a:r>
              <a:rPr lang="es-419" sz="1600">
                <a:solidFill>
                  <a:schemeClr val="tx2">
                    <a:lumMod val="10000"/>
                  </a:schemeClr>
                </a:solidFill>
                <a:latin typeface="Source Sans Pro Light" panose="020B0403030403020204" pitchFamily="34" charset="0"/>
                <a:ea typeface="Source Sans Pro Light" panose="020B0403030403020204" pitchFamily="34" charset="0"/>
              </a:rPr>
              <a:t>Preparación y conexión de Startups con el ecosistema</a:t>
            </a:r>
          </a:p>
        </p:txBody>
      </p:sp>
      <p:sp>
        <p:nvSpPr>
          <p:cNvPr id="12" name="CuadroTexto 11">
            <a:extLst>
              <a:ext uri="{FF2B5EF4-FFF2-40B4-BE49-F238E27FC236}">
                <a16:creationId xmlns:a16="http://schemas.microsoft.com/office/drawing/2014/main" id="{E0A6734B-3C17-463C-B256-04FDFC4EE80B}"/>
              </a:ext>
            </a:extLst>
          </p:cNvPr>
          <p:cNvSpPr txBox="1"/>
          <p:nvPr/>
        </p:nvSpPr>
        <p:spPr>
          <a:xfrm>
            <a:off x="6618092" y="1481201"/>
            <a:ext cx="2614808" cy="584775"/>
          </a:xfrm>
          <a:prstGeom prst="rect">
            <a:avLst/>
          </a:prstGeom>
          <a:noFill/>
        </p:spPr>
        <p:txBody>
          <a:bodyPr wrap="square">
            <a:spAutoFit/>
          </a:bodyPr>
          <a:lstStyle/>
          <a:p>
            <a:r>
              <a:rPr lang="es-CO" sz="3200" b="1">
                <a:latin typeface="Source Sans Pro" panose="020B0503030403020204" pitchFamily="34" charset="0"/>
                <a:ea typeface="Source Sans Pro" panose="020B0503030403020204" pitchFamily="34" charset="0"/>
              </a:rPr>
              <a:t>+250 </a:t>
            </a:r>
            <a:r>
              <a:rPr lang="es-CO" sz="2400">
                <a:latin typeface="Source Sans Pro" panose="020B0503030403020204" pitchFamily="34" charset="0"/>
                <a:ea typeface="Source Sans Pro" panose="020B0503030403020204" pitchFamily="34" charset="0"/>
              </a:rPr>
              <a:t>conexiones</a:t>
            </a:r>
          </a:p>
        </p:txBody>
      </p:sp>
      <p:sp>
        <p:nvSpPr>
          <p:cNvPr id="14" name="CuadroTexto 13">
            <a:extLst>
              <a:ext uri="{FF2B5EF4-FFF2-40B4-BE49-F238E27FC236}">
                <a16:creationId xmlns:a16="http://schemas.microsoft.com/office/drawing/2014/main" id="{A8FDF70C-B024-3B17-2982-9993EF8BB670}"/>
              </a:ext>
            </a:extLst>
          </p:cNvPr>
          <p:cNvSpPr txBox="1"/>
          <p:nvPr/>
        </p:nvSpPr>
        <p:spPr>
          <a:xfrm>
            <a:off x="6618089" y="2897650"/>
            <a:ext cx="1828915" cy="461665"/>
          </a:xfrm>
          <a:prstGeom prst="rect">
            <a:avLst/>
          </a:prstGeom>
          <a:noFill/>
        </p:spPr>
        <p:txBody>
          <a:bodyPr wrap="square">
            <a:spAutoFit/>
          </a:bodyPr>
          <a:lstStyle/>
          <a:p>
            <a:r>
              <a:rPr lang="es-CO" sz="1200" i="1">
                <a:latin typeface="Source Sans Pro" panose="020B0503030403020204" pitchFamily="34" charset="0"/>
                <a:ea typeface="Source Sans Pro" panose="020B0503030403020204" pitchFamily="34" charset="0"/>
              </a:rPr>
              <a:t>Con 99 programas para emprendedores. </a:t>
            </a:r>
          </a:p>
        </p:txBody>
      </p:sp>
      <p:sp>
        <p:nvSpPr>
          <p:cNvPr id="16" name="CuadroTexto 15">
            <a:extLst>
              <a:ext uri="{FF2B5EF4-FFF2-40B4-BE49-F238E27FC236}">
                <a16:creationId xmlns:a16="http://schemas.microsoft.com/office/drawing/2014/main" id="{BFB8F596-ABE8-AD67-E25E-D826216158DA}"/>
              </a:ext>
            </a:extLst>
          </p:cNvPr>
          <p:cNvSpPr txBox="1"/>
          <p:nvPr/>
        </p:nvSpPr>
        <p:spPr>
          <a:xfrm>
            <a:off x="6618091" y="1971568"/>
            <a:ext cx="2320984" cy="276999"/>
          </a:xfrm>
          <a:prstGeom prst="rect">
            <a:avLst/>
          </a:prstGeom>
          <a:noFill/>
        </p:spPr>
        <p:txBody>
          <a:bodyPr wrap="square">
            <a:spAutoFit/>
          </a:bodyPr>
          <a:lstStyle/>
          <a:p>
            <a:r>
              <a:rPr lang="es-CO" sz="1200" i="1">
                <a:latin typeface="Source Sans Pro" panose="020B0503030403020204" pitchFamily="34" charset="0"/>
                <a:ea typeface="Source Sans Pro" panose="020B0503030403020204" pitchFamily="34" charset="0"/>
              </a:rPr>
              <a:t>(10 semanales en promedio)</a:t>
            </a:r>
            <a:endParaRPr lang="es-CO" sz="1200" i="1"/>
          </a:p>
        </p:txBody>
      </p:sp>
      <p:cxnSp>
        <p:nvCxnSpPr>
          <p:cNvPr id="21" name="Conector recto 20">
            <a:extLst>
              <a:ext uri="{FF2B5EF4-FFF2-40B4-BE49-F238E27FC236}">
                <a16:creationId xmlns:a16="http://schemas.microsoft.com/office/drawing/2014/main" id="{4026B499-4165-B512-A737-F5C4A1F563A8}"/>
              </a:ext>
            </a:extLst>
          </p:cNvPr>
          <p:cNvCxnSpPr/>
          <p:nvPr/>
        </p:nvCxnSpPr>
        <p:spPr>
          <a:xfrm>
            <a:off x="9245600" y="1525292"/>
            <a:ext cx="0" cy="584775"/>
          </a:xfrm>
          <a:prstGeom prst="line">
            <a:avLst/>
          </a:prstGeom>
          <a:ln w="9525">
            <a:solidFill>
              <a:schemeClr val="accent2"/>
            </a:solidFill>
          </a:ln>
        </p:spPr>
        <p:style>
          <a:lnRef idx="2">
            <a:schemeClr val="accent1"/>
          </a:lnRef>
          <a:fillRef idx="0">
            <a:schemeClr val="accent1"/>
          </a:fillRef>
          <a:effectRef idx="1">
            <a:schemeClr val="accent1"/>
          </a:effectRef>
          <a:fontRef idx="minor">
            <a:schemeClr val="tx1"/>
          </a:fontRef>
        </p:style>
      </p:cxnSp>
      <p:sp>
        <p:nvSpPr>
          <p:cNvPr id="24" name="CuadroTexto 23">
            <a:extLst>
              <a:ext uri="{FF2B5EF4-FFF2-40B4-BE49-F238E27FC236}">
                <a16:creationId xmlns:a16="http://schemas.microsoft.com/office/drawing/2014/main" id="{8C7A094C-BA57-D165-8A64-CC54B660247A}"/>
              </a:ext>
            </a:extLst>
          </p:cNvPr>
          <p:cNvSpPr txBox="1"/>
          <p:nvPr/>
        </p:nvSpPr>
        <p:spPr>
          <a:xfrm>
            <a:off x="9311257" y="1473686"/>
            <a:ext cx="2020689" cy="584775"/>
          </a:xfrm>
          <a:prstGeom prst="rect">
            <a:avLst/>
          </a:prstGeom>
          <a:noFill/>
        </p:spPr>
        <p:txBody>
          <a:bodyPr wrap="square">
            <a:spAutoFit/>
          </a:bodyPr>
          <a:lstStyle/>
          <a:p>
            <a:r>
              <a:rPr lang="es-CO" sz="3200" b="1">
                <a:latin typeface="Source Sans Pro" panose="020B0503030403020204" pitchFamily="34" charset="0"/>
                <a:ea typeface="Source Sans Pro" panose="020B0503030403020204" pitchFamily="34" charset="0"/>
              </a:rPr>
              <a:t>450 </a:t>
            </a:r>
            <a:r>
              <a:rPr lang="es-CO" sz="2400">
                <a:latin typeface="Source Sans Pro" panose="020B0503030403020204" pitchFamily="34" charset="0"/>
                <a:ea typeface="Source Sans Pro" panose="020B0503030403020204" pitchFamily="34" charset="0"/>
              </a:rPr>
              <a:t>startups</a:t>
            </a:r>
          </a:p>
        </p:txBody>
      </p:sp>
      <p:sp>
        <p:nvSpPr>
          <p:cNvPr id="26" name="CuadroTexto 25">
            <a:extLst>
              <a:ext uri="{FF2B5EF4-FFF2-40B4-BE49-F238E27FC236}">
                <a16:creationId xmlns:a16="http://schemas.microsoft.com/office/drawing/2014/main" id="{EB99F509-5B48-7368-8E62-6285959E3010}"/>
              </a:ext>
            </a:extLst>
          </p:cNvPr>
          <p:cNvSpPr txBox="1"/>
          <p:nvPr/>
        </p:nvSpPr>
        <p:spPr>
          <a:xfrm>
            <a:off x="8691093" y="2419946"/>
            <a:ext cx="2951043" cy="584775"/>
          </a:xfrm>
          <a:prstGeom prst="rect">
            <a:avLst/>
          </a:prstGeom>
          <a:noFill/>
        </p:spPr>
        <p:txBody>
          <a:bodyPr wrap="square">
            <a:spAutoFit/>
          </a:bodyPr>
          <a:lstStyle/>
          <a:p>
            <a:r>
              <a:rPr lang="es-CO" sz="3200" b="1">
                <a:latin typeface="Source Sans Pro" panose="020B0503030403020204" pitchFamily="34" charset="0"/>
                <a:ea typeface="Source Sans Pro" panose="020B0503030403020204" pitchFamily="34" charset="0"/>
              </a:rPr>
              <a:t>277 </a:t>
            </a:r>
            <a:r>
              <a:rPr lang="es-CO" sz="2400">
                <a:latin typeface="Source Sans Pro" panose="020B0503030403020204" pitchFamily="34" charset="0"/>
                <a:ea typeface="Source Sans Pro" panose="020B0503030403020204" pitchFamily="34" charset="0"/>
              </a:rPr>
              <a:t>inversionistas</a:t>
            </a:r>
          </a:p>
        </p:txBody>
      </p:sp>
      <p:sp>
        <p:nvSpPr>
          <p:cNvPr id="27" name="CuadroTexto 26">
            <a:extLst>
              <a:ext uri="{FF2B5EF4-FFF2-40B4-BE49-F238E27FC236}">
                <a16:creationId xmlns:a16="http://schemas.microsoft.com/office/drawing/2014/main" id="{65E553AE-C9A5-EA20-A6A4-AC854C9101C1}"/>
              </a:ext>
            </a:extLst>
          </p:cNvPr>
          <p:cNvSpPr txBox="1"/>
          <p:nvPr/>
        </p:nvSpPr>
        <p:spPr>
          <a:xfrm>
            <a:off x="6618092" y="2412589"/>
            <a:ext cx="1744155" cy="584775"/>
          </a:xfrm>
          <a:prstGeom prst="rect">
            <a:avLst/>
          </a:prstGeom>
          <a:noFill/>
        </p:spPr>
        <p:txBody>
          <a:bodyPr wrap="square">
            <a:spAutoFit/>
          </a:bodyPr>
          <a:lstStyle/>
          <a:p>
            <a:r>
              <a:rPr lang="es-CO" sz="3200" b="1">
                <a:latin typeface="Source Sans Pro" panose="020B0503030403020204" pitchFamily="34" charset="0"/>
                <a:ea typeface="Source Sans Pro" panose="020B0503030403020204" pitchFamily="34" charset="0"/>
              </a:rPr>
              <a:t>44 </a:t>
            </a:r>
            <a:r>
              <a:rPr lang="es-CO" sz="2400">
                <a:latin typeface="Source Sans Pro" panose="020B0503030403020204" pitchFamily="34" charset="0"/>
                <a:ea typeface="Source Sans Pro" panose="020B0503030403020204" pitchFamily="34" charset="0"/>
              </a:rPr>
              <a:t>actores</a:t>
            </a:r>
          </a:p>
        </p:txBody>
      </p:sp>
      <p:sp>
        <p:nvSpPr>
          <p:cNvPr id="32" name="CuadroTexto 31">
            <a:extLst>
              <a:ext uri="{FF2B5EF4-FFF2-40B4-BE49-F238E27FC236}">
                <a16:creationId xmlns:a16="http://schemas.microsoft.com/office/drawing/2014/main" id="{67B90CE7-8C45-F0A1-1266-37B0CA687993}"/>
              </a:ext>
            </a:extLst>
          </p:cNvPr>
          <p:cNvSpPr txBox="1"/>
          <p:nvPr/>
        </p:nvSpPr>
        <p:spPr>
          <a:xfrm>
            <a:off x="6253302" y="5850445"/>
            <a:ext cx="5363208" cy="292388"/>
          </a:xfrm>
          <a:prstGeom prst="rect">
            <a:avLst/>
          </a:prstGeom>
          <a:noFill/>
        </p:spPr>
        <p:txBody>
          <a:bodyPr wrap="square">
            <a:spAutoFit/>
          </a:bodyPr>
          <a:lstStyle/>
          <a:p>
            <a:pPr algn="ctr"/>
            <a:r>
              <a:rPr lang="es-CO" sz="1300">
                <a:solidFill>
                  <a:schemeClr val="bg2">
                    <a:lumMod val="50000"/>
                  </a:schemeClr>
                </a:solidFill>
                <a:latin typeface="Source Sans Pro" panose="020B0503030403020204" pitchFamily="34" charset="0"/>
                <a:ea typeface="Source Sans Pro" panose="020B0503030403020204" pitchFamily="34" charset="0"/>
              </a:rPr>
              <a:t>+20 mil asistentes  | +200 inversionistas | +50 corporativos | +300 startups </a:t>
            </a:r>
          </a:p>
        </p:txBody>
      </p:sp>
      <p:cxnSp>
        <p:nvCxnSpPr>
          <p:cNvPr id="35" name="Conector recto 34">
            <a:extLst>
              <a:ext uri="{FF2B5EF4-FFF2-40B4-BE49-F238E27FC236}">
                <a16:creationId xmlns:a16="http://schemas.microsoft.com/office/drawing/2014/main" id="{682C324A-D517-7052-3602-7DF0B6FEC141}"/>
              </a:ext>
            </a:extLst>
          </p:cNvPr>
          <p:cNvCxnSpPr/>
          <p:nvPr/>
        </p:nvCxnSpPr>
        <p:spPr>
          <a:xfrm>
            <a:off x="8509000" y="2477792"/>
            <a:ext cx="0" cy="584775"/>
          </a:xfrm>
          <a:prstGeom prst="line">
            <a:avLst/>
          </a:prstGeom>
          <a:ln w="9525">
            <a:solidFill>
              <a:schemeClr val="accent2"/>
            </a:solidFill>
          </a:ln>
        </p:spPr>
        <p:style>
          <a:lnRef idx="2">
            <a:schemeClr val="accent1"/>
          </a:lnRef>
          <a:fillRef idx="0">
            <a:schemeClr val="accent1"/>
          </a:fillRef>
          <a:effectRef idx="1">
            <a:schemeClr val="accent1"/>
          </a:effectRef>
          <a:fontRef idx="minor">
            <a:schemeClr val="tx1"/>
          </a:fontRef>
        </p:style>
      </p:cxnSp>
      <p:sp>
        <p:nvSpPr>
          <p:cNvPr id="36" name="CuadroTexto 35">
            <a:extLst>
              <a:ext uri="{FF2B5EF4-FFF2-40B4-BE49-F238E27FC236}">
                <a16:creationId xmlns:a16="http://schemas.microsoft.com/office/drawing/2014/main" id="{EA13C466-7822-AD52-E573-BC88EE932000}"/>
              </a:ext>
            </a:extLst>
          </p:cNvPr>
          <p:cNvSpPr txBox="1"/>
          <p:nvPr/>
        </p:nvSpPr>
        <p:spPr>
          <a:xfrm>
            <a:off x="6625324" y="4186345"/>
            <a:ext cx="1744155" cy="584775"/>
          </a:xfrm>
          <a:prstGeom prst="rect">
            <a:avLst/>
          </a:prstGeom>
          <a:noFill/>
        </p:spPr>
        <p:txBody>
          <a:bodyPr wrap="square">
            <a:spAutoFit/>
          </a:bodyPr>
          <a:lstStyle/>
          <a:p>
            <a:r>
              <a:rPr lang="es-CO" sz="3200" b="1">
                <a:latin typeface="Source Sans Pro" panose="020B0503030403020204" pitchFamily="34" charset="0"/>
                <a:ea typeface="Source Sans Pro" panose="020B0503030403020204" pitchFamily="34" charset="0"/>
              </a:rPr>
              <a:t>4 </a:t>
            </a:r>
            <a:r>
              <a:rPr lang="es-CO" sz="2400">
                <a:latin typeface="Source Sans Pro" panose="020B0503030403020204" pitchFamily="34" charset="0"/>
                <a:ea typeface="Source Sans Pro" panose="020B0503030403020204" pitchFamily="34" charset="0"/>
              </a:rPr>
              <a:t>eventos</a:t>
            </a:r>
          </a:p>
        </p:txBody>
      </p:sp>
      <p:grpSp>
        <p:nvGrpSpPr>
          <p:cNvPr id="37" name="Grupo 36">
            <a:extLst>
              <a:ext uri="{FF2B5EF4-FFF2-40B4-BE49-F238E27FC236}">
                <a16:creationId xmlns:a16="http://schemas.microsoft.com/office/drawing/2014/main" id="{3EC25126-3D8B-2A23-5631-76E54BA21434}"/>
              </a:ext>
            </a:extLst>
          </p:cNvPr>
          <p:cNvGrpSpPr/>
          <p:nvPr/>
        </p:nvGrpSpPr>
        <p:grpSpPr>
          <a:xfrm>
            <a:off x="6669918" y="5068088"/>
            <a:ext cx="4662025" cy="674006"/>
            <a:chOff x="6828232" y="5518188"/>
            <a:chExt cx="5362629" cy="775296"/>
          </a:xfrm>
        </p:grpSpPr>
        <p:pic>
          <p:nvPicPr>
            <p:cNvPr id="1026" name="Picture 2" descr="STARTCO BOGOTÁ 2023">
              <a:extLst>
                <a:ext uri="{FF2B5EF4-FFF2-40B4-BE49-F238E27FC236}">
                  <a16:creationId xmlns:a16="http://schemas.microsoft.com/office/drawing/2014/main" id="{9B9E72A8-828C-49D1-1CBA-BFCB8905B515}"/>
                </a:ext>
              </a:extLst>
            </p:cNvPr>
            <p:cNvPicPr>
              <a:picLocks noChangeAspect="1" noChangeArrowheads="1"/>
            </p:cNvPicPr>
            <p:nvPr/>
          </p:nvPicPr>
          <p:blipFill>
            <a:blip r:embed="rId4" cstate="screen">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828232" y="5667048"/>
              <a:ext cx="1148762" cy="40027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onexión Summit">
              <a:extLst>
                <a:ext uri="{FF2B5EF4-FFF2-40B4-BE49-F238E27FC236}">
                  <a16:creationId xmlns:a16="http://schemas.microsoft.com/office/drawing/2014/main" id="{F2349DC1-9121-A355-3C0E-1E69FE1584EF}"/>
                </a:ext>
              </a:extLst>
            </p:cNvPr>
            <p:cNvPicPr>
              <a:picLocks noChangeAspect="1" noChangeArrowheads="1"/>
            </p:cNvPicPr>
            <p:nvPr/>
          </p:nvPicPr>
          <p:blipFill>
            <a:blip r:embed="rId6" cstate="screen">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8102803" y="5739229"/>
              <a:ext cx="1148762" cy="32204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gistro exitoso">
              <a:extLst>
                <a:ext uri="{FF2B5EF4-FFF2-40B4-BE49-F238E27FC236}">
                  <a16:creationId xmlns:a16="http://schemas.microsoft.com/office/drawing/2014/main" id="{1CD5B43C-A232-1407-3944-36B47CCDDBB6}"/>
                </a:ext>
              </a:extLst>
            </p:cNvPr>
            <p:cNvPicPr>
              <a:picLocks noChangeAspect="1" noChangeArrowheads="1"/>
            </p:cNvPicPr>
            <p:nvPr/>
          </p:nvPicPr>
          <p:blipFill>
            <a:blip r:embed="rId8" cstate="screen">
              <a:duotone>
                <a:prstClr val="black"/>
                <a:schemeClr val="tx2">
                  <a:tint val="45000"/>
                  <a:satMod val="400000"/>
                </a:schemeClr>
              </a:duotone>
              <a:extLst>
                <a:ext uri="{BEBA8EAE-BF5A-486C-A8C5-ECC9F3942E4B}">
                  <a14:imgProps xmlns:a14="http://schemas.microsoft.com/office/drawing/2010/main">
                    <a14:imgLayer r:embed="rId9">
                      <a14:imgEffect>
                        <a14:brightnessContrast bright="-36000"/>
                      </a14:imgEffect>
                    </a14:imgLayer>
                  </a14:imgProps>
                </a:ext>
                <a:ext uri="{28A0092B-C50C-407E-A947-70E740481C1C}">
                  <a14:useLocalDpi xmlns:a14="http://schemas.microsoft.com/office/drawing/2010/main"/>
                </a:ext>
              </a:extLst>
            </a:blip>
            <a:srcRect/>
            <a:stretch>
              <a:fillRect/>
            </a:stretch>
          </p:blipFill>
          <p:spPr bwMode="auto">
            <a:xfrm>
              <a:off x="9469114" y="5643074"/>
              <a:ext cx="1113869" cy="49964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ongreso Internacional de Startups 2025">
              <a:extLst>
                <a:ext uri="{FF2B5EF4-FFF2-40B4-BE49-F238E27FC236}">
                  <a16:creationId xmlns:a16="http://schemas.microsoft.com/office/drawing/2014/main" id="{66FDC815-BD6B-A394-1BE7-334E2C511CDA}"/>
                </a:ext>
              </a:extLst>
            </p:cNvPr>
            <p:cNvPicPr>
              <a:picLocks noChangeAspect="1" noChangeArrowheads="1"/>
            </p:cNvPicPr>
            <p:nvPr/>
          </p:nvPicPr>
          <p:blipFill>
            <a:blip r:embed="rId10" cstate="screen">
              <a:duotone>
                <a:prstClr val="black"/>
                <a:schemeClr val="tx2">
                  <a:tint val="45000"/>
                  <a:satMod val="400000"/>
                </a:schemeClr>
              </a:duotone>
              <a:extLst>
                <a:ext uri="{BEBA8EAE-BF5A-486C-A8C5-ECC9F3942E4B}">
                  <a14:imgProps xmlns:a14="http://schemas.microsoft.com/office/drawing/2010/main">
                    <a14:imgLayer r:embed="rId11">
                      <a14:imgEffect>
                        <a14:brightnessContrast bright="-45000"/>
                      </a14:imgEffect>
                    </a14:imgLayer>
                  </a14:imgProps>
                </a:ext>
                <a:ext uri="{28A0092B-C50C-407E-A947-70E740481C1C}">
                  <a14:useLocalDpi xmlns:a14="http://schemas.microsoft.com/office/drawing/2010/main"/>
                </a:ext>
              </a:extLst>
            </a:blip>
            <a:srcRect/>
            <a:stretch>
              <a:fillRect/>
            </a:stretch>
          </p:blipFill>
          <p:spPr bwMode="auto">
            <a:xfrm>
              <a:off x="10644126" y="5518188"/>
              <a:ext cx="1546735" cy="775296"/>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38" name="Conector recto 37">
            <a:extLst>
              <a:ext uri="{FF2B5EF4-FFF2-40B4-BE49-F238E27FC236}">
                <a16:creationId xmlns:a16="http://schemas.microsoft.com/office/drawing/2014/main" id="{3EFA8E95-2C9D-66C7-7EF4-67EDA995BCFB}"/>
              </a:ext>
            </a:extLst>
          </p:cNvPr>
          <p:cNvCxnSpPr/>
          <p:nvPr/>
        </p:nvCxnSpPr>
        <p:spPr>
          <a:xfrm>
            <a:off x="8509000" y="4211065"/>
            <a:ext cx="0" cy="584775"/>
          </a:xfrm>
          <a:prstGeom prst="line">
            <a:avLst/>
          </a:prstGeom>
          <a:ln w="9525">
            <a:solidFill>
              <a:schemeClr val="accent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904121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5DCEF9D-E199-4547-7F6A-14539AC1DA86}"/>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92FF446D-5D92-E4C5-0C16-F9FA186760A5}"/>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65000"/>
                    </a14:imgEffect>
                  </a14:imgLayer>
                </a14:imgProps>
              </a:ex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5" name="Rectangle 24">
            <a:extLst>
              <a:ext uri="{FF2B5EF4-FFF2-40B4-BE49-F238E27FC236}">
                <a16:creationId xmlns:a16="http://schemas.microsoft.com/office/drawing/2014/main" id="{51F0E77D-D9DF-B1D4-8298-3FDFC00C6E6D}"/>
              </a:ext>
            </a:extLst>
          </p:cNvPr>
          <p:cNvSpPr/>
          <p:nvPr/>
        </p:nvSpPr>
        <p:spPr>
          <a:xfrm>
            <a:off x="2808140" y="1342614"/>
            <a:ext cx="6788009" cy="1707951"/>
          </a:xfrm>
          <a:prstGeom prst="rect">
            <a:avLst/>
          </a:prstGeom>
          <a:solidFill>
            <a:schemeClr val="accent4">
              <a:lumMod val="50000"/>
              <a:alpha val="4809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4ABF58ED-122D-68CC-DDAA-86DA188ACB74}"/>
              </a:ext>
            </a:extLst>
          </p:cNvPr>
          <p:cNvGrpSpPr/>
          <p:nvPr/>
        </p:nvGrpSpPr>
        <p:grpSpPr>
          <a:xfrm>
            <a:off x="2808141" y="4545374"/>
            <a:ext cx="6788012" cy="1242494"/>
            <a:chOff x="1512627" y="4202375"/>
            <a:chExt cx="9767769" cy="1753609"/>
          </a:xfrm>
        </p:grpSpPr>
        <p:pic>
          <p:nvPicPr>
            <p:cNvPr id="5" name="Imagen 4">
              <a:extLst>
                <a:ext uri="{FF2B5EF4-FFF2-40B4-BE49-F238E27FC236}">
                  <a16:creationId xmlns:a16="http://schemas.microsoft.com/office/drawing/2014/main" id="{F0C5F44E-4100-0401-36D4-C758E39C5F08}"/>
                </a:ext>
              </a:extLst>
            </p:cNvPr>
            <p:cNvPicPr>
              <a:picLocks noChangeAspect="1"/>
            </p:cNvPicPr>
            <p:nvPr/>
          </p:nvPicPr>
          <p:blipFill>
            <a:blip r:embed="rId5">
              <a:lum bright="100000"/>
            </a:blip>
            <a:stretch>
              <a:fillRect/>
            </a:stretch>
          </p:blipFill>
          <p:spPr>
            <a:xfrm>
              <a:off x="1645828" y="4886854"/>
              <a:ext cx="2014569" cy="887012"/>
            </a:xfrm>
            <a:prstGeom prst="rect">
              <a:avLst/>
            </a:prstGeom>
          </p:spPr>
        </p:pic>
        <p:sp>
          <p:nvSpPr>
            <p:cNvPr id="2" name="TextBox 1">
              <a:extLst>
                <a:ext uri="{FF2B5EF4-FFF2-40B4-BE49-F238E27FC236}">
                  <a16:creationId xmlns:a16="http://schemas.microsoft.com/office/drawing/2014/main" id="{4370CD5B-B63C-FF6E-5933-7417C44B21D6}"/>
                </a:ext>
              </a:extLst>
            </p:cNvPr>
            <p:cNvSpPr txBox="1"/>
            <p:nvPr/>
          </p:nvSpPr>
          <p:spPr>
            <a:xfrm>
              <a:off x="1512627" y="4202375"/>
              <a:ext cx="2411105" cy="9990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2400" b="1">
                  <a:solidFill>
                    <a:srgbClr val="FFFFFF"/>
                  </a:solidFill>
                  <a:latin typeface="Source Sans Pro"/>
                </a:rPr>
                <a:t>Semillero</a:t>
              </a:r>
              <a:endParaRPr lang="en-US" sz="2400" b="1"/>
            </a:p>
            <a:p>
              <a:pPr algn="ctr"/>
              <a:endParaRPr lang="en-US" sz="1600" b="1"/>
            </a:p>
          </p:txBody>
        </p:sp>
        <p:sp>
          <p:nvSpPr>
            <p:cNvPr id="15" name="TextBox 14">
              <a:extLst>
                <a:ext uri="{FF2B5EF4-FFF2-40B4-BE49-F238E27FC236}">
                  <a16:creationId xmlns:a16="http://schemas.microsoft.com/office/drawing/2014/main" id="{37D4C4D8-EE70-A514-AD40-18DE503D58D4}"/>
                </a:ext>
              </a:extLst>
            </p:cNvPr>
            <p:cNvSpPr txBox="1"/>
            <p:nvPr/>
          </p:nvSpPr>
          <p:spPr>
            <a:xfrm>
              <a:off x="4435522" y="4202375"/>
              <a:ext cx="3389194" cy="16940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2400" b="1">
                  <a:solidFill>
                    <a:srgbClr val="FFFFFF"/>
                  </a:solidFill>
                  <a:latin typeface="Source Sans Pro"/>
                </a:rPr>
                <a:t>Centro de Servicios Compartidos</a:t>
              </a:r>
              <a:endParaRPr lang="en-US" sz="2400"/>
            </a:p>
          </p:txBody>
        </p:sp>
        <p:pic>
          <p:nvPicPr>
            <p:cNvPr id="16" name="Imagen 4">
              <a:extLst>
                <a:ext uri="{FF2B5EF4-FFF2-40B4-BE49-F238E27FC236}">
                  <a16:creationId xmlns:a16="http://schemas.microsoft.com/office/drawing/2014/main" id="{AFB6024A-A362-CACA-DE99-C12DAF25F7FC}"/>
                </a:ext>
              </a:extLst>
            </p:cNvPr>
            <p:cNvPicPr>
              <a:picLocks noChangeAspect="1"/>
            </p:cNvPicPr>
            <p:nvPr/>
          </p:nvPicPr>
          <p:blipFill>
            <a:blip r:embed="rId5">
              <a:lum bright="100000"/>
            </a:blip>
            <a:stretch>
              <a:fillRect/>
            </a:stretch>
          </p:blipFill>
          <p:spPr>
            <a:xfrm>
              <a:off x="8321857" y="4522913"/>
              <a:ext cx="2958539" cy="1307817"/>
            </a:xfrm>
            <a:prstGeom prst="rect">
              <a:avLst/>
            </a:prstGeom>
          </p:spPr>
        </p:pic>
        <p:cxnSp>
          <p:nvCxnSpPr>
            <p:cNvPr id="18" name="Conector recto 14">
              <a:extLst>
                <a:ext uri="{FF2B5EF4-FFF2-40B4-BE49-F238E27FC236}">
                  <a16:creationId xmlns:a16="http://schemas.microsoft.com/office/drawing/2014/main" id="{52FB8239-1C79-1016-6364-10DB4A9FF38B}"/>
                </a:ext>
              </a:extLst>
            </p:cNvPr>
            <p:cNvCxnSpPr>
              <a:cxnSpLocks/>
            </p:cNvCxnSpPr>
            <p:nvPr/>
          </p:nvCxnSpPr>
          <p:spPr>
            <a:xfrm>
              <a:off x="4099636" y="4386492"/>
              <a:ext cx="12384" cy="1558120"/>
            </a:xfrm>
            <a:prstGeom prst="line">
              <a:avLst/>
            </a:prstGeom>
            <a:ln w="28575">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2" name="Conector recto 14">
              <a:extLst>
                <a:ext uri="{FF2B5EF4-FFF2-40B4-BE49-F238E27FC236}">
                  <a16:creationId xmlns:a16="http://schemas.microsoft.com/office/drawing/2014/main" id="{CD34C77F-10DE-6571-A948-DFBE08CD1F55}"/>
                </a:ext>
              </a:extLst>
            </p:cNvPr>
            <p:cNvCxnSpPr>
              <a:cxnSpLocks/>
            </p:cNvCxnSpPr>
            <p:nvPr/>
          </p:nvCxnSpPr>
          <p:spPr>
            <a:xfrm>
              <a:off x="7818650" y="4397864"/>
              <a:ext cx="12384" cy="1558120"/>
            </a:xfrm>
            <a:prstGeom prst="line">
              <a:avLst/>
            </a:prstGeom>
            <a:ln w="28575">
              <a:solidFill>
                <a:schemeClr val="accent4"/>
              </a:solidFill>
            </a:ln>
          </p:spPr>
          <p:style>
            <a:lnRef idx="2">
              <a:schemeClr val="accent1"/>
            </a:lnRef>
            <a:fillRef idx="0">
              <a:schemeClr val="accent1"/>
            </a:fillRef>
            <a:effectRef idx="1">
              <a:schemeClr val="accent1"/>
            </a:effectRef>
            <a:fontRef idx="minor">
              <a:schemeClr val="tx1"/>
            </a:fontRef>
          </p:style>
        </p:cxnSp>
      </p:grpSp>
      <p:sp>
        <p:nvSpPr>
          <p:cNvPr id="23" name="CuadroTexto 17">
            <a:extLst>
              <a:ext uri="{FF2B5EF4-FFF2-40B4-BE49-F238E27FC236}">
                <a16:creationId xmlns:a16="http://schemas.microsoft.com/office/drawing/2014/main" id="{D4FBCC4F-E946-FAA0-4998-57F9917E7DCA}"/>
              </a:ext>
            </a:extLst>
          </p:cNvPr>
          <p:cNvSpPr txBox="1"/>
          <p:nvPr/>
        </p:nvSpPr>
        <p:spPr>
          <a:xfrm>
            <a:off x="4721950" y="1719535"/>
            <a:ext cx="4202660" cy="954107"/>
          </a:xfrm>
          <a:prstGeom prst="rect">
            <a:avLst/>
          </a:prstGeom>
          <a:noFill/>
        </p:spPr>
        <p:txBody>
          <a:bodyPr wrap="square" lIns="91440" tIns="45720" rIns="91440" bIns="45720" anchor="t">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419" sz="2800" b="1">
                <a:solidFill>
                  <a:schemeClr val="bg1"/>
                </a:solidFill>
                <a:latin typeface="Source Sans Pro"/>
                <a:ea typeface="Source Sans Pro"/>
              </a:rPr>
              <a:t>emprendimientos de alto impacto </a:t>
            </a:r>
            <a:r>
              <a:rPr lang="es-419" sz="2800">
                <a:solidFill>
                  <a:schemeClr val="bg1"/>
                </a:solidFill>
                <a:latin typeface="Source Sans Pro Light"/>
                <a:ea typeface="Source Sans Pro Light"/>
              </a:rPr>
              <a:t>beneficiados.</a:t>
            </a:r>
          </a:p>
        </p:txBody>
      </p:sp>
      <p:sp>
        <p:nvSpPr>
          <p:cNvPr id="24" name="CuadroTexto 18">
            <a:extLst>
              <a:ext uri="{FF2B5EF4-FFF2-40B4-BE49-F238E27FC236}">
                <a16:creationId xmlns:a16="http://schemas.microsoft.com/office/drawing/2014/main" id="{83ADE559-926F-6449-80E6-A59505980E5E}"/>
              </a:ext>
            </a:extLst>
          </p:cNvPr>
          <p:cNvSpPr txBox="1"/>
          <p:nvPr/>
        </p:nvSpPr>
        <p:spPr>
          <a:xfrm>
            <a:off x="3379267" y="1546334"/>
            <a:ext cx="1716837" cy="1323439"/>
          </a:xfrm>
          <a:prstGeom prst="rect">
            <a:avLst/>
          </a:prstGeom>
          <a:noFill/>
        </p:spPr>
        <p:txBody>
          <a:bodyPr wrap="square">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O" sz="8000" b="1">
                <a:solidFill>
                  <a:schemeClr val="accent4"/>
                </a:solidFill>
                <a:latin typeface="Source Sans Pro" panose="020B0503030403020204" pitchFamily="34" charset="0"/>
                <a:ea typeface="Source Sans Pro" panose="020B0503030403020204" pitchFamily="34" charset="0"/>
              </a:rPr>
              <a:t>79</a:t>
            </a:r>
            <a:endParaRPr lang="es-CO" sz="8000">
              <a:solidFill>
                <a:schemeClr val="accent4"/>
              </a:solidFill>
            </a:endParaRPr>
          </a:p>
        </p:txBody>
      </p:sp>
      <p:sp>
        <p:nvSpPr>
          <p:cNvPr id="27" name="TextBox 26">
            <a:extLst>
              <a:ext uri="{FF2B5EF4-FFF2-40B4-BE49-F238E27FC236}">
                <a16:creationId xmlns:a16="http://schemas.microsoft.com/office/drawing/2014/main" id="{995D526E-5F77-7734-205D-C34AE384E348}"/>
              </a:ext>
            </a:extLst>
          </p:cNvPr>
          <p:cNvSpPr txBox="1"/>
          <p:nvPr/>
        </p:nvSpPr>
        <p:spPr>
          <a:xfrm>
            <a:off x="3374124" y="3680694"/>
            <a:ext cx="544375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CO" sz="2400">
                <a:solidFill>
                  <a:srgbClr val="FFFFFF"/>
                </a:solidFill>
                <a:latin typeface="Source Sans Pro" panose="020B0503030403020204" pitchFamily="34" charset="0"/>
                <a:ea typeface="Source Sans Pro" panose="020B0503030403020204" pitchFamily="34" charset="0"/>
              </a:rPr>
              <a:t>En los programas de aceleración Ruta N:</a:t>
            </a:r>
            <a:endParaRPr lang="en-US" sz="1600">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8887950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3EF87208-4B7F-B375-F539-0029C921149D}"/>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70000" contrast="-24000"/>
                    </a14:imgEffect>
                  </a14:imgLayer>
                </a14:imgProps>
              </a:ex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5" name="Imagen 4">
            <a:extLst>
              <a:ext uri="{FF2B5EF4-FFF2-40B4-BE49-F238E27FC236}">
                <a16:creationId xmlns:a16="http://schemas.microsoft.com/office/drawing/2014/main" id="{1BE65249-4215-DA29-8E6B-9B903B78E7A3}"/>
              </a:ext>
            </a:extLst>
          </p:cNvPr>
          <p:cNvPicPr>
            <a:picLocks noChangeAspect="1"/>
          </p:cNvPicPr>
          <p:nvPr/>
        </p:nvPicPr>
        <p:blipFill>
          <a:blip r:embed="rId5">
            <a:lum bright="100000"/>
          </a:blip>
          <a:stretch>
            <a:fillRect/>
          </a:stretch>
        </p:blipFill>
        <p:spPr>
          <a:xfrm>
            <a:off x="760169" y="970294"/>
            <a:ext cx="2014569" cy="887012"/>
          </a:xfrm>
          <a:prstGeom prst="rect">
            <a:avLst/>
          </a:prstGeom>
        </p:spPr>
      </p:pic>
      <p:sp>
        <p:nvSpPr>
          <p:cNvPr id="7" name="CuadroTexto 6">
            <a:extLst>
              <a:ext uri="{FF2B5EF4-FFF2-40B4-BE49-F238E27FC236}">
                <a16:creationId xmlns:a16="http://schemas.microsoft.com/office/drawing/2014/main" id="{C660440A-5019-719A-379D-2C7DC213A49F}"/>
              </a:ext>
            </a:extLst>
          </p:cNvPr>
          <p:cNvSpPr txBox="1"/>
          <p:nvPr/>
        </p:nvSpPr>
        <p:spPr>
          <a:xfrm>
            <a:off x="544832" y="2148737"/>
            <a:ext cx="3300126" cy="1815882"/>
          </a:xfrm>
          <a:prstGeom prst="rect">
            <a:avLst/>
          </a:prstGeom>
          <a:noFill/>
        </p:spPr>
        <p:txBody>
          <a:bodyPr wrap="square">
            <a:spAutoFit/>
          </a:bodyPr>
          <a:lstStyle/>
          <a:p>
            <a:r>
              <a:rPr lang="es-CO" sz="2800">
                <a:solidFill>
                  <a:schemeClr val="bg1"/>
                </a:solidFill>
                <a:latin typeface="Source Sans Pro" panose="020B0503030403020204" pitchFamily="34" charset="0"/>
                <a:ea typeface="Source Sans Pro" panose="020B0503030403020204" pitchFamily="34" charset="0"/>
              </a:rPr>
              <a:t>La próxima </a:t>
            </a:r>
            <a:r>
              <a:rPr lang="es-CO" sz="2800" b="1">
                <a:solidFill>
                  <a:schemeClr val="bg1"/>
                </a:solidFill>
                <a:latin typeface="Source Sans Pro" panose="020B0503030403020204" pitchFamily="34" charset="0"/>
                <a:ea typeface="Source Sans Pro" panose="020B0503030403020204" pitchFamily="34" charset="0"/>
              </a:rPr>
              <a:t>generación del tejido empresarial</a:t>
            </a:r>
            <a:r>
              <a:rPr lang="es-CO" sz="2800">
                <a:solidFill>
                  <a:schemeClr val="bg1"/>
                </a:solidFill>
                <a:latin typeface="Source Sans Pro" panose="020B0503030403020204" pitchFamily="34" charset="0"/>
                <a:ea typeface="Source Sans Pro" panose="020B0503030403020204" pitchFamily="34" charset="0"/>
              </a:rPr>
              <a:t> del Distrito.</a:t>
            </a:r>
          </a:p>
        </p:txBody>
      </p:sp>
      <p:grpSp>
        <p:nvGrpSpPr>
          <p:cNvPr id="13" name="Grupo 12">
            <a:extLst>
              <a:ext uri="{FF2B5EF4-FFF2-40B4-BE49-F238E27FC236}">
                <a16:creationId xmlns:a16="http://schemas.microsoft.com/office/drawing/2014/main" id="{C617D565-6FCB-ABC8-B9C5-21EEABA63D22}"/>
              </a:ext>
            </a:extLst>
          </p:cNvPr>
          <p:cNvGrpSpPr/>
          <p:nvPr/>
        </p:nvGrpSpPr>
        <p:grpSpPr>
          <a:xfrm>
            <a:off x="5347957" y="605150"/>
            <a:ext cx="5931285" cy="5858394"/>
            <a:chOff x="4986789" y="666125"/>
            <a:chExt cx="5931285" cy="5644349"/>
          </a:xfrm>
        </p:grpSpPr>
        <p:sp>
          <p:nvSpPr>
            <p:cNvPr id="6" name="Rectángulo redondeado 5">
              <a:extLst>
                <a:ext uri="{FF2B5EF4-FFF2-40B4-BE49-F238E27FC236}">
                  <a16:creationId xmlns:a16="http://schemas.microsoft.com/office/drawing/2014/main" id="{75BB59AE-A2E2-CDCB-E980-205D2475E0E8}"/>
                </a:ext>
              </a:extLst>
            </p:cNvPr>
            <p:cNvSpPr/>
            <p:nvPr/>
          </p:nvSpPr>
          <p:spPr>
            <a:xfrm>
              <a:off x="4986789" y="666125"/>
              <a:ext cx="2798619" cy="2647149"/>
            </a:xfrm>
            <a:prstGeom prst="roundRect">
              <a:avLst>
                <a:gd name="adj" fmla="val 5281"/>
              </a:avLst>
            </a:prstGeom>
            <a:solidFill>
              <a:schemeClr val="bg2">
                <a:lumMod val="10000"/>
                <a:alpha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redondeado 8">
              <a:extLst>
                <a:ext uri="{FF2B5EF4-FFF2-40B4-BE49-F238E27FC236}">
                  <a16:creationId xmlns:a16="http://schemas.microsoft.com/office/drawing/2014/main" id="{5816D8FE-52EE-9963-67D7-697BA58FFA1F}"/>
                </a:ext>
              </a:extLst>
            </p:cNvPr>
            <p:cNvSpPr/>
            <p:nvPr/>
          </p:nvSpPr>
          <p:spPr>
            <a:xfrm>
              <a:off x="8119455" y="666125"/>
              <a:ext cx="2798619" cy="2647149"/>
            </a:xfrm>
            <a:prstGeom prst="roundRect">
              <a:avLst>
                <a:gd name="adj" fmla="val 5281"/>
              </a:avLst>
            </a:prstGeom>
            <a:solidFill>
              <a:schemeClr val="bg2">
                <a:lumMod val="10000"/>
                <a:alpha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redondeado 9">
              <a:extLst>
                <a:ext uri="{FF2B5EF4-FFF2-40B4-BE49-F238E27FC236}">
                  <a16:creationId xmlns:a16="http://schemas.microsoft.com/office/drawing/2014/main" id="{55775167-93E0-F134-FCDD-5EEA2F52E4A0}"/>
                </a:ext>
              </a:extLst>
            </p:cNvPr>
            <p:cNvSpPr/>
            <p:nvPr/>
          </p:nvSpPr>
          <p:spPr>
            <a:xfrm>
              <a:off x="4986789" y="3663325"/>
              <a:ext cx="2798619" cy="2647149"/>
            </a:xfrm>
            <a:prstGeom prst="roundRect">
              <a:avLst>
                <a:gd name="adj" fmla="val 5281"/>
              </a:avLst>
            </a:prstGeom>
            <a:solidFill>
              <a:schemeClr val="bg2">
                <a:lumMod val="10000"/>
                <a:alpha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redondeado 10">
              <a:extLst>
                <a:ext uri="{FF2B5EF4-FFF2-40B4-BE49-F238E27FC236}">
                  <a16:creationId xmlns:a16="http://schemas.microsoft.com/office/drawing/2014/main" id="{7DD58728-91FA-F233-EA7A-FDE641145828}"/>
                </a:ext>
              </a:extLst>
            </p:cNvPr>
            <p:cNvSpPr/>
            <p:nvPr/>
          </p:nvSpPr>
          <p:spPr>
            <a:xfrm>
              <a:off x="8119455" y="3663325"/>
              <a:ext cx="2798619" cy="2647149"/>
            </a:xfrm>
            <a:prstGeom prst="roundRect">
              <a:avLst>
                <a:gd name="adj" fmla="val 5281"/>
              </a:avLst>
            </a:prstGeom>
            <a:solidFill>
              <a:schemeClr val="bg2">
                <a:lumMod val="10000"/>
                <a:alpha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8" name="CuadroTexto 7">
            <a:extLst>
              <a:ext uri="{FF2B5EF4-FFF2-40B4-BE49-F238E27FC236}">
                <a16:creationId xmlns:a16="http://schemas.microsoft.com/office/drawing/2014/main" id="{F3D11AAD-8716-6F3C-9487-DFE9E3B12C02}"/>
              </a:ext>
            </a:extLst>
          </p:cNvPr>
          <p:cNvSpPr txBox="1"/>
          <p:nvPr/>
        </p:nvSpPr>
        <p:spPr>
          <a:xfrm>
            <a:off x="9408703" y="4005322"/>
            <a:ext cx="1801510" cy="677108"/>
          </a:xfrm>
          <a:prstGeom prst="rect">
            <a:avLst/>
          </a:prstGeom>
          <a:noFill/>
        </p:spPr>
        <p:txBody>
          <a:bodyPr wrap="square" lIns="91440" tIns="45720" rIns="91440" bIns="45720" anchor="t">
            <a:spAutoFit/>
          </a:bodyPr>
          <a:lstStyle/>
          <a:p>
            <a:r>
              <a:rPr lang="es-419" sz="1900">
                <a:solidFill>
                  <a:schemeClr val="bg1"/>
                </a:solidFill>
                <a:latin typeface="Source Sans Pro"/>
                <a:ea typeface="Source Sans Pro"/>
              </a:rPr>
              <a:t>Publicaciones en</a:t>
            </a:r>
            <a:r>
              <a:rPr lang="es-419" sz="1900" b="1">
                <a:solidFill>
                  <a:schemeClr val="bg1"/>
                </a:solidFill>
                <a:latin typeface="Source Sans Pro"/>
                <a:ea typeface="Source Sans Pro"/>
              </a:rPr>
              <a:t> prensa.   </a:t>
            </a:r>
            <a:endParaRPr lang="es-419" sz="1900">
              <a:solidFill>
                <a:schemeClr val="bg1"/>
              </a:solidFill>
              <a:latin typeface="Source Sans Pro Light"/>
              <a:ea typeface="Source Sans Pro Light"/>
            </a:endParaRPr>
          </a:p>
        </p:txBody>
      </p:sp>
      <p:sp>
        <p:nvSpPr>
          <p:cNvPr id="15" name="CuadroTexto 14">
            <a:extLst>
              <a:ext uri="{FF2B5EF4-FFF2-40B4-BE49-F238E27FC236}">
                <a16:creationId xmlns:a16="http://schemas.microsoft.com/office/drawing/2014/main" id="{2E9C7784-A78E-39F5-2C52-360E44D4C09D}"/>
              </a:ext>
            </a:extLst>
          </p:cNvPr>
          <p:cNvSpPr txBox="1"/>
          <p:nvPr/>
        </p:nvSpPr>
        <p:spPr>
          <a:xfrm>
            <a:off x="8786057" y="3914668"/>
            <a:ext cx="829733" cy="707886"/>
          </a:xfrm>
          <a:prstGeom prst="rect">
            <a:avLst/>
          </a:prstGeom>
          <a:noFill/>
        </p:spPr>
        <p:txBody>
          <a:bodyPr wrap="square" lIns="91440" tIns="45720" rIns="91440" bIns="45720" anchor="t">
            <a:spAutoFit/>
          </a:bodyPr>
          <a:lstStyle/>
          <a:p>
            <a:r>
              <a:rPr lang="es-CO" sz="4000" b="1">
                <a:solidFill>
                  <a:schemeClr val="accent3"/>
                </a:solidFill>
                <a:latin typeface="Source Sans Pro"/>
                <a:ea typeface="Source Sans Pro"/>
              </a:rPr>
              <a:t>59</a:t>
            </a:r>
            <a:endParaRPr lang="es-CO" sz="4000">
              <a:solidFill>
                <a:schemeClr val="accent3"/>
              </a:solidFill>
            </a:endParaRPr>
          </a:p>
        </p:txBody>
      </p:sp>
      <p:sp>
        <p:nvSpPr>
          <p:cNvPr id="18" name="CuadroTexto 17">
            <a:extLst>
              <a:ext uri="{FF2B5EF4-FFF2-40B4-BE49-F238E27FC236}">
                <a16:creationId xmlns:a16="http://schemas.microsoft.com/office/drawing/2014/main" id="{397F9125-6C07-C670-D740-53FAB85A0A03}"/>
              </a:ext>
            </a:extLst>
          </p:cNvPr>
          <p:cNvSpPr txBox="1"/>
          <p:nvPr/>
        </p:nvSpPr>
        <p:spPr>
          <a:xfrm>
            <a:off x="5549317" y="4464223"/>
            <a:ext cx="2563522" cy="1846659"/>
          </a:xfrm>
          <a:prstGeom prst="rect">
            <a:avLst/>
          </a:prstGeom>
          <a:noFill/>
        </p:spPr>
        <p:txBody>
          <a:bodyPr wrap="square" lIns="91440" tIns="45720" rIns="91440" bIns="45720" anchor="t">
            <a:spAutoFit/>
          </a:bodyPr>
          <a:lstStyle/>
          <a:p>
            <a:r>
              <a:rPr lang="es-419" sz="1900" b="1">
                <a:solidFill>
                  <a:schemeClr val="bg1"/>
                </a:solidFill>
                <a:latin typeface="Source Sans Pro"/>
                <a:ea typeface="Source Sans Pro"/>
              </a:rPr>
              <a:t>Horas de fortalecimiento. </a:t>
            </a:r>
            <a:r>
              <a:rPr lang="es-419" sz="1900">
                <a:solidFill>
                  <a:schemeClr val="bg1"/>
                </a:solidFill>
                <a:latin typeface="Source Sans Pro"/>
                <a:ea typeface="Source Sans Pro"/>
              </a:rPr>
              <a:t>30 por startup en promedio.</a:t>
            </a:r>
          </a:p>
          <a:p>
            <a:endParaRPr lang="es-419" sz="1900">
              <a:solidFill>
                <a:schemeClr val="bg1"/>
              </a:solidFill>
              <a:latin typeface="Source Sans Pro"/>
              <a:ea typeface="Source Sans Pro"/>
            </a:endParaRPr>
          </a:p>
          <a:p>
            <a:r>
              <a:rPr lang="es-419" sz="1900">
                <a:solidFill>
                  <a:schemeClr val="bg1"/>
                </a:solidFill>
                <a:latin typeface="Source Sans Pro"/>
                <a:ea typeface="Source Sans Pro"/>
              </a:rPr>
              <a:t>Mentorías, </a:t>
            </a:r>
            <a:r>
              <a:rPr lang="es-419" sz="1900" err="1">
                <a:solidFill>
                  <a:schemeClr val="bg1"/>
                </a:solidFill>
                <a:latin typeface="Source Sans Pro"/>
                <a:ea typeface="Source Sans Pro"/>
              </a:rPr>
              <a:t>cone</a:t>
            </a:r>
            <a:r>
              <a:rPr lang="es-419" sz="1900">
                <a:solidFill>
                  <a:schemeClr val="bg1"/>
                </a:solidFill>
                <a:latin typeface="Source Sans Pro"/>
                <a:ea typeface="Source Sans Pro"/>
              </a:rPr>
              <a:t>xiones</a:t>
            </a:r>
          </a:p>
        </p:txBody>
      </p:sp>
      <p:sp>
        <p:nvSpPr>
          <p:cNvPr id="19" name="CuadroTexto 18">
            <a:extLst>
              <a:ext uri="{FF2B5EF4-FFF2-40B4-BE49-F238E27FC236}">
                <a16:creationId xmlns:a16="http://schemas.microsoft.com/office/drawing/2014/main" id="{A5B968D1-CC75-136E-8448-AD17A6448BCE}"/>
              </a:ext>
            </a:extLst>
          </p:cNvPr>
          <p:cNvSpPr txBox="1"/>
          <p:nvPr/>
        </p:nvSpPr>
        <p:spPr>
          <a:xfrm>
            <a:off x="5766363" y="3882220"/>
            <a:ext cx="1478001" cy="707886"/>
          </a:xfrm>
          <a:prstGeom prst="rect">
            <a:avLst/>
          </a:prstGeom>
          <a:noFill/>
        </p:spPr>
        <p:txBody>
          <a:bodyPr wrap="square" lIns="91440" tIns="45720" rIns="91440" bIns="45720" anchor="t">
            <a:spAutoFit/>
          </a:bodyPr>
          <a:lstStyle/>
          <a:p>
            <a:r>
              <a:rPr lang="es-CO" sz="4000" b="1">
                <a:solidFill>
                  <a:schemeClr val="accent3"/>
                </a:solidFill>
                <a:latin typeface="Source Sans Pro"/>
                <a:ea typeface="Source Sans Pro"/>
              </a:rPr>
              <a:t>+750</a:t>
            </a:r>
            <a:endParaRPr lang="en-US">
              <a:solidFill>
                <a:schemeClr val="accent3"/>
              </a:solidFill>
            </a:endParaRPr>
          </a:p>
        </p:txBody>
      </p:sp>
      <p:sp>
        <p:nvSpPr>
          <p:cNvPr id="20" name="CuadroTexto 19">
            <a:extLst>
              <a:ext uri="{FF2B5EF4-FFF2-40B4-BE49-F238E27FC236}">
                <a16:creationId xmlns:a16="http://schemas.microsoft.com/office/drawing/2014/main" id="{71C84B69-B0F9-D3D2-407F-466AA9C5DD5B}"/>
              </a:ext>
            </a:extLst>
          </p:cNvPr>
          <p:cNvSpPr txBox="1"/>
          <p:nvPr/>
        </p:nvSpPr>
        <p:spPr>
          <a:xfrm>
            <a:off x="8791617" y="1413800"/>
            <a:ext cx="2423855" cy="1554272"/>
          </a:xfrm>
          <a:prstGeom prst="rect">
            <a:avLst/>
          </a:prstGeom>
          <a:noFill/>
        </p:spPr>
        <p:txBody>
          <a:bodyPr wrap="square" lIns="91440" tIns="45720" rIns="91440" bIns="45720" anchor="t">
            <a:spAutoFit/>
          </a:bodyPr>
          <a:lstStyle/>
          <a:p>
            <a:r>
              <a:rPr lang="es-CO" sz="1900" b="1" err="1">
                <a:solidFill>
                  <a:schemeClr val="bg1"/>
                </a:solidFill>
                <a:latin typeface="Source Sans Pro"/>
                <a:ea typeface="Source Sans Pro"/>
              </a:rPr>
              <a:t>Scaleups</a:t>
            </a:r>
            <a:r>
              <a:rPr lang="es-CO" sz="1900" b="1">
                <a:solidFill>
                  <a:schemeClr val="bg1"/>
                </a:solidFill>
                <a:latin typeface="Source Sans Pro"/>
                <a:ea typeface="Source Sans Pro"/>
              </a:rPr>
              <a:t> </a:t>
            </a:r>
            <a:r>
              <a:rPr lang="es-CO" sz="1900">
                <a:solidFill>
                  <a:schemeClr val="bg1"/>
                </a:solidFill>
                <a:latin typeface="Source Sans Pro"/>
                <a:ea typeface="Source Sans Pro"/>
              </a:rPr>
              <a:t>seleccionadas como el </a:t>
            </a:r>
            <a:r>
              <a:rPr lang="es-CO" sz="1900" b="1">
                <a:solidFill>
                  <a:schemeClr val="bg1"/>
                </a:solidFill>
                <a:latin typeface="Source Sans Pro"/>
                <a:ea typeface="Source Sans Pro"/>
              </a:rPr>
              <a:t>TOP FIVE.</a:t>
            </a:r>
          </a:p>
          <a:p>
            <a:endParaRPr lang="es-CO" sz="1900" b="1">
              <a:solidFill>
                <a:schemeClr val="bg1"/>
              </a:solidFill>
              <a:latin typeface="Source Sans Pro"/>
              <a:ea typeface="Source Sans Pro"/>
            </a:endParaRPr>
          </a:p>
          <a:p>
            <a:r>
              <a:rPr lang="es-CO" sz="1900" b="1">
                <a:solidFill>
                  <a:schemeClr val="bg1"/>
                </a:solidFill>
                <a:latin typeface="Source Sans Pro"/>
                <a:ea typeface="Source Sans Pro"/>
              </a:rPr>
              <a:t>Legado e inspiración</a:t>
            </a:r>
          </a:p>
        </p:txBody>
      </p:sp>
      <p:sp>
        <p:nvSpPr>
          <p:cNvPr id="21" name="CuadroTexto 20">
            <a:extLst>
              <a:ext uri="{FF2B5EF4-FFF2-40B4-BE49-F238E27FC236}">
                <a16:creationId xmlns:a16="http://schemas.microsoft.com/office/drawing/2014/main" id="{401E3232-615F-09A6-BF2F-3C3DE0DDD150}"/>
              </a:ext>
            </a:extLst>
          </p:cNvPr>
          <p:cNvSpPr txBox="1"/>
          <p:nvPr/>
        </p:nvSpPr>
        <p:spPr>
          <a:xfrm>
            <a:off x="8786057" y="876651"/>
            <a:ext cx="829733" cy="707886"/>
          </a:xfrm>
          <a:prstGeom prst="rect">
            <a:avLst/>
          </a:prstGeom>
          <a:noFill/>
        </p:spPr>
        <p:txBody>
          <a:bodyPr wrap="square" lIns="91440" tIns="45720" rIns="91440" bIns="45720" anchor="t">
            <a:spAutoFit/>
          </a:bodyPr>
          <a:lstStyle/>
          <a:p>
            <a:r>
              <a:rPr lang="es-CO" sz="4000" b="1">
                <a:solidFill>
                  <a:schemeClr val="accent3"/>
                </a:solidFill>
                <a:latin typeface="Source Sans Pro"/>
                <a:ea typeface="Source Sans Pro"/>
              </a:rPr>
              <a:t>5</a:t>
            </a:r>
            <a:endParaRPr lang="es-CO" sz="4000">
              <a:solidFill>
                <a:schemeClr val="accent3"/>
              </a:solidFill>
            </a:endParaRPr>
          </a:p>
        </p:txBody>
      </p:sp>
      <p:sp>
        <p:nvSpPr>
          <p:cNvPr id="24" name="CuadroTexto 23">
            <a:extLst>
              <a:ext uri="{FF2B5EF4-FFF2-40B4-BE49-F238E27FC236}">
                <a16:creationId xmlns:a16="http://schemas.microsoft.com/office/drawing/2014/main" id="{775C7EA1-A403-27E5-690F-06D92BA76363}"/>
              </a:ext>
            </a:extLst>
          </p:cNvPr>
          <p:cNvSpPr txBox="1"/>
          <p:nvPr/>
        </p:nvSpPr>
        <p:spPr>
          <a:xfrm>
            <a:off x="5777484" y="2212858"/>
            <a:ext cx="2452277" cy="969496"/>
          </a:xfrm>
          <a:prstGeom prst="rect">
            <a:avLst/>
          </a:prstGeom>
          <a:noFill/>
        </p:spPr>
        <p:txBody>
          <a:bodyPr wrap="square" lIns="91440" tIns="45720" rIns="91440" bIns="45720" anchor="t">
            <a:spAutoFit/>
          </a:bodyPr>
          <a:lstStyle/>
          <a:p>
            <a:r>
              <a:rPr lang="es-CO" sz="1900" b="1">
                <a:solidFill>
                  <a:schemeClr val="bg1"/>
                </a:solidFill>
                <a:latin typeface="Source Sans Pro"/>
                <a:ea typeface="Source Sans Pro"/>
              </a:rPr>
              <a:t>Startups </a:t>
            </a:r>
            <a:r>
              <a:rPr lang="es-CO" sz="1900">
                <a:solidFill>
                  <a:schemeClr val="bg1"/>
                </a:solidFill>
                <a:latin typeface="Source Sans Pro"/>
                <a:ea typeface="Source Sans Pro"/>
              </a:rPr>
              <a:t>más potentes del Distrito seleccionadas</a:t>
            </a:r>
          </a:p>
        </p:txBody>
      </p:sp>
      <p:sp>
        <p:nvSpPr>
          <p:cNvPr id="25" name="CuadroTexto 24">
            <a:extLst>
              <a:ext uri="{FF2B5EF4-FFF2-40B4-BE49-F238E27FC236}">
                <a16:creationId xmlns:a16="http://schemas.microsoft.com/office/drawing/2014/main" id="{A2AC7C72-76FE-E32D-E1D9-9B6D4489B971}"/>
              </a:ext>
            </a:extLst>
          </p:cNvPr>
          <p:cNvSpPr txBox="1"/>
          <p:nvPr/>
        </p:nvSpPr>
        <p:spPr>
          <a:xfrm>
            <a:off x="5771924" y="1650024"/>
            <a:ext cx="829733" cy="707886"/>
          </a:xfrm>
          <a:prstGeom prst="rect">
            <a:avLst/>
          </a:prstGeom>
          <a:noFill/>
        </p:spPr>
        <p:txBody>
          <a:bodyPr wrap="square">
            <a:spAutoFit/>
          </a:bodyPr>
          <a:lstStyle/>
          <a:p>
            <a:r>
              <a:rPr lang="es-CO" sz="4000" b="1">
                <a:solidFill>
                  <a:schemeClr val="accent3"/>
                </a:solidFill>
                <a:latin typeface="Source Sans Pro" panose="020B0503030403020204" pitchFamily="34" charset="0"/>
                <a:ea typeface="Source Sans Pro" panose="020B0503030403020204" pitchFamily="34" charset="0"/>
              </a:rPr>
              <a:t>20</a:t>
            </a:r>
            <a:endParaRPr lang="es-CO" sz="4000">
              <a:solidFill>
                <a:schemeClr val="accent3"/>
              </a:solidFill>
            </a:endParaRPr>
          </a:p>
        </p:txBody>
      </p:sp>
      <p:sp>
        <p:nvSpPr>
          <p:cNvPr id="4" name="CuadroTexto 14">
            <a:extLst>
              <a:ext uri="{FF2B5EF4-FFF2-40B4-BE49-F238E27FC236}">
                <a16:creationId xmlns:a16="http://schemas.microsoft.com/office/drawing/2014/main" id="{10B61E50-8142-3B30-FECE-E437CAFD4AEF}"/>
              </a:ext>
            </a:extLst>
          </p:cNvPr>
          <p:cNvSpPr txBox="1"/>
          <p:nvPr/>
        </p:nvSpPr>
        <p:spPr>
          <a:xfrm>
            <a:off x="8786056" y="4766514"/>
            <a:ext cx="2171763" cy="523220"/>
          </a:xfrm>
          <a:prstGeom prst="rect">
            <a:avLst/>
          </a:prstGeom>
          <a:noFill/>
        </p:spPr>
        <p:txBody>
          <a:bodyPr wrap="square" lIns="91440" tIns="45720" rIns="91440" bIns="45720" anchor="t">
            <a:spAutoFit/>
          </a:bodyPr>
          <a:lstStyle/>
          <a:p>
            <a:r>
              <a:rPr lang="es-CO" sz="2800" b="1">
                <a:solidFill>
                  <a:schemeClr val="accent3"/>
                </a:solidFill>
                <a:latin typeface="Source Sans Pro"/>
                <a:ea typeface="Source Sans Pro"/>
              </a:rPr>
              <a:t>+18.9 M</a:t>
            </a:r>
            <a:endParaRPr lang="en-US" sz="1200">
              <a:solidFill>
                <a:schemeClr val="accent3"/>
              </a:solidFill>
            </a:endParaRPr>
          </a:p>
        </p:txBody>
      </p:sp>
      <p:sp>
        <p:nvSpPr>
          <p:cNvPr id="2" name="CuadroTexto 7">
            <a:extLst>
              <a:ext uri="{FF2B5EF4-FFF2-40B4-BE49-F238E27FC236}">
                <a16:creationId xmlns:a16="http://schemas.microsoft.com/office/drawing/2014/main" id="{98D2E64A-E95A-5DB3-BB3D-C8FECCD5A71F}"/>
              </a:ext>
            </a:extLst>
          </p:cNvPr>
          <p:cNvSpPr txBox="1"/>
          <p:nvPr/>
        </p:nvSpPr>
        <p:spPr>
          <a:xfrm>
            <a:off x="8802989" y="5147378"/>
            <a:ext cx="2042811" cy="1107996"/>
          </a:xfrm>
          <a:prstGeom prst="rect">
            <a:avLst/>
          </a:prstGeom>
          <a:noFill/>
        </p:spPr>
        <p:txBody>
          <a:bodyPr wrap="square" lIns="91440" tIns="45720" rIns="91440" bIns="45720" anchor="t">
            <a:spAutoFit/>
          </a:bodyPr>
          <a:lstStyle/>
          <a:p>
            <a:r>
              <a:rPr lang="es-419" sz="1900" b="1">
                <a:solidFill>
                  <a:schemeClr val="bg1"/>
                </a:solidFill>
                <a:latin typeface="Source Sans Pro"/>
                <a:ea typeface="Source Sans Pro"/>
              </a:rPr>
              <a:t>Personas </a:t>
            </a:r>
            <a:r>
              <a:rPr lang="es-419" sz="1900">
                <a:solidFill>
                  <a:schemeClr val="bg1"/>
                </a:solidFill>
                <a:latin typeface="Source Sans Pro"/>
                <a:ea typeface="Source Sans Pro"/>
              </a:rPr>
              <a:t>impactadas.</a:t>
            </a:r>
          </a:p>
          <a:p>
            <a:r>
              <a:rPr lang="es-419" sz="1400" i="1">
                <a:solidFill>
                  <a:schemeClr val="bg1"/>
                </a:solidFill>
                <a:latin typeface="Source Sans Pro Light" panose="020B0403030403020204" pitchFamily="34" charset="0"/>
                <a:ea typeface="Source Sans Pro Light" panose="020B0403030403020204" pitchFamily="34" charset="0"/>
              </a:rPr>
              <a:t>Visibilidad y posicionamiento</a:t>
            </a:r>
          </a:p>
        </p:txBody>
      </p:sp>
      <p:sp>
        <p:nvSpPr>
          <p:cNvPr id="12" name="CuadroTexto 23">
            <a:extLst>
              <a:ext uri="{FF2B5EF4-FFF2-40B4-BE49-F238E27FC236}">
                <a16:creationId xmlns:a16="http://schemas.microsoft.com/office/drawing/2014/main" id="{C7372072-F049-43AD-9540-31465F833116}"/>
              </a:ext>
            </a:extLst>
          </p:cNvPr>
          <p:cNvSpPr txBox="1"/>
          <p:nvPr/>
        </p:nvSpPr>
        <p:spPr>
          <a:xfrm>
            <a:off x="5766110" y="1314378"/>
            <a:ext cx="2338546" cy="384721"/>
          </a:xfrm>
          <a:prstGeom prst="rect">
            <a:avLst/>
          </a:prstGeom>
          <a:noFill/>
        </p:spPr>
        <p:txBody>
          <a:bodyPr wrap="square" lIns="91440" tIns="45720" rIns="91440" bIns="45720" anchor="t">
            <a:spAutoFit/>
          </a:bodyPr>
          <a:lstStyle/>
          <a:p>
            <a:r>
              <a:rPr lang="es-CO" sz="1900">
                <a:solidFill>
                  <a:schemeClr val="bg1"/>
                </a:solidFill>
                <a:latin typeface="Source Sans Pro"/>
                <a:ea typeface="Source Sans Pro"/>
              </a:rPr>
              <a:t>Startups</a:t>
            </a:r>
            <a:r>
              <a:rPr lang="es-CO" sz="1900" b="1">
                <a:solidFill>
                  <a:schemeClr val="bg1"/>
                </a:solidFill>
                <a:latin typeface="Source Sans Pro"/>
                <a:ea typeface="Source Sans Pro"/>
              </a:rPr>
              <a:t> postuladas</a:t>
            </a:r>
            <a:endParaRPr lang="es-CO" sz="1900">
              <a:solidFill>
                <a:schemeClr val="bg1"/>
              </a:solidFill>
              <a:latin typeface="Source Sans Pro"/>
              <a:ea typeface="Source Sans Pro"/>
            </a:endParaRPr>
          </a:p>
        </p:txBody>
      </p:sp>
      <p:sp>
        <p:nvSpPr>
          <p:cNvPr id="14" name="CuadroTexto 24">
            <a:extLst>
              <a:ext uri="{FF2B5EF4-FFF2-40B4-BE49-F238E27FC236}">
                <a16:creationId xmlns:a16="http://schemas.microsoft.com/office/drawing/2014/main" id="{0DEC0152-518A-76C0-1977-69BAEFCE9B57}"/>
              </a:ext>
            </a:extLst>
          </p:cNvPr>
          <p:cNvSpPr txBox="1"/>
          <p:nvPr/>
        </p:nvSpPr>
        <p:spPr>
          <a:xfrm>
            <a:off x="5760550" y="683306"/>
            <a:ext cx="829733" cy="707886"/>
          </a:xfrm>
          <a:prstGeom prst="rect">
            <a:avLst/>
          </a:prstGeom>
          <a:noFill/>
        </p:spPr>
        <p:txBody>
          <a:bodyPr wrap="square" lIns="91440" tIns="45720" rIns="91440" bIns="45720" anchor="t">
            <a:spAutoFit/>
          </a:bodyPr>
          <a:lstStyle/>
          <a:p>
            <a:r>
              <a:rPr lang="es-CO" sz="4000" b="1">
                <a:solidFill>
                  <a:schemeClr val="accent3"/>
                </a:solidFill>
                <a:latin typeface="Source Sans Pro"/>
                <a:ea typeface="Source Sans Pro"/>
              </a:rPr>
              <a:t>65</a:t>
            </a:r>
            <a:endParaRPr lang="es-CO" sz="4000">
              <a:solidFill>
                <a:schemeClr val="accent3"/>
              </a:solidFill>
            </a:endParaRPr>
          </a:p>
        </p:txBody>
      </p:sp>
    </p:spTree>
    <p:extLst>
      <p:ext uri="{BB962C8B-B14F-4D97-AF65-F5344CB8AC3E}">
        <p14:creationId xmlns:p14="http://schemas.microsoft.com/office/powerpoint/2010/main" val="20030050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574710B-914C-C28A-21E9-933B31601134}"/>
            </a:ext>
          </a:extLst>
        </p:cNvPr>
        <p:cNvGrpSpPr/>
        <p:nvPr/>
      </p:nvGrpSpPr>
      <p:grpSpPr>
        <a:xfrm>
          <a:off x="0" y="0"/>
          <a:ext cx="0" cy="0"/>
          <a:chOff x="0" y="0"/>
          <a:chExt cx="0" cy="0"/>
        </a:xfrm>
      </p:grpSpPr>
      <p:pic>
        <p:nvPicPr>
          <p:cNvPr id="18" name="Imagen 17">
            <a:extLst>
              <a:ext uri="{FF2B5EF4-FFF2-40B4-BE49-F238E27FC236}">
                <a16:creationId xmlns:a16="http://schemas.microsoft.com/office/drawing/2014/main" id="{09206ADC-8F3F-5EC1-A01D-9184F251F944}"/>
              </a:ext>
            </a:extLst>
          </p:cNvPr>
          <p:cNvPicPr>
            <a:picLocks noChangeAspect="1"/>
          </p:cNvPicPr>
          <p:nvPr/>
        </p:nvPicPr>
        <p:blipFill>
          <a:blip r:embed="rId4" cstate="screen">
            <a:extLst>
              <a:ext uri="{BEBA8EAE-BF5A-486C-A8C5-ECC9F3942E4B}">
                <a14:imgProps xmlns:a14="http://schemas.microsoft.com/office/drawing/2010/main">
                  <a14:imgLayer r:embed="rId5">
                    <a14:imgEffect>
                      <a14:brightnessContrast bright="-62000" contrast="20000"/>
                    </a14:imgEffect>
                  </a14:imgLayer>
                </a14:imgProps>
              </a:ext>
              <a:ext uri="{28A0092B-C50C-407E-A947-70E740481C1C}">
                <a14:useLocalDpi xmlns:a14="http://schemas.microsoft.com/office/drawing/2010/main"/>
              </a:ext>
            </a:extLst>
          </a:blip>
          <a:srcRect/>
          <a:stretch/>
        </p:blipFill>
        <p:spPr>
          <a:xfrm>
            <a:off x="1" y="0"/>
            <a:ext cx="12192000" cy="6858000"/>
          </a:xfrm>
          <a:prstGeom prst="rect">
            <a:avLst/>
          </a:prstGeom>
        </p:spPr>
      </p:pic>
      <p:pic>
        <p:nvPicPr>
          <p:cNvPr id="5" name="Imagen 4">
            <a:extLst>
              <a:ext uri="{FF2B5EF4-FFF2-40B4-BE49-F238E27FC236}">
                <a16:creationId xmlns:a16="http://schemas.microsoft.com/office/drawing/2014/main" id="{AE83748C-04E9-8934-FA11-834DE8D76530}"/>
              </a:ext>
            </a:extLst>
          </p:cNvPr>
          <p:cNvPicPr>
            <a:picLocks noChangeAspect="1"/>
          </p:cNvPicPr>
          <p:nvPr/>
        </p:nvPicPr>
        <p:blipFill>
          <a:blip r:embed="rId6">
            <a:lum bright="100000"/>
          </a:blip>
          <a:stretch>
            <a:fillRect/>
          </a:stretch>
        </p:blipFill>
        <p:spPr>
          <a:xfrm>
            <a:off x="1384246" y="2054944"/>
            <a:ext cx="2014569" cy="887012"/>
          </a:xfrm>
          <a:prstGeom prst="rect">
            <a:avLst/>
          </a:prstGeom>
        </p:spPr>
      </p:pic>
      <p:sp>
        <p:nvSpPr>
          <p:cNvPr id="7" name="CuadroTexto 6">
            <a:extLst>
              <a:ext uri="{FF2B5EF4-FFF2-40B4-BE49-F238E27FC236}">
                <a16:creationId xmlns:a16="http://schemas.microsoft.com/office/drawing/2014/main" id="{B9336BF5-4798-9D6F-3CA6-B969BCE49446}"/>
              </a:ext>
            </a:extLst>
          </p:cNvPr>
          <p:cNvSpPr txBox="1"/>
          <p:nvPr/>
        </p:nvSpPr>
        <p:spPr>
          <a:xfrm>
            <a:off x="1254940" y="3205452"/>
            <a:ext cx="2261922" cy="2616101"/>
          </a:xfrm>
          <a:prstGeom prst="rect">
            <a:avLst/>
          </a:prstGeom>
          <a:noFill/>
        </p:spPr>
        <p:txBody>
          <a:bodyPr wrap="square" lIns="91440" tIns="45720" rIns="91440" bIns="45720" anchor="t">
            <a:spAutoFit/>
          </a:bodyPr>
          <a:lstStyle/>
          <a:p>
            <a:r>
              <a:rPr lang="es-CO" sz="1600">
                <a:solidFill>
                  <a:schemeClr val="bg1"/>
                </a:solidFill>
                <a:latin typeface="Source Sans Pro"/>
                <a:ea typeface="Source Sans Pro"/>
              </a:rPr>
              <a:t>Aceleración, orientada a la maduración de</a:t>
            </a:r>
            <a:r>
              <a:rPr lang="es-CO" sz="2400">
                <a:solidFill>
                  <a:schemeClr val="bg1"/>
                </a:solidFill>
                <a:latin typeface="Source Sans Pro"/>
                <a:ea typeface="Source Sans Pro"/>
              </a:rPr>
              <a:t> modelos de negocio en etapa temprana.</a:t>
            </a:r>
            <a:endParaRPr lang="en-US" sz="2400">
              <a:solidFill>
                <a:schemeClr val="bg1"/>
              </a:solidFill>
              <a:latin typeface="Source Sans Pro"/>
              <a:ea typeface="Source Sans Pro"/>
            </a:endParaRPr>
          </a:p>
          <a:p>
            <a:endParaRPr lang="es-CO" sz="2800">
              <a:solidFill>
                <a:schemeClr val="bg1"/>
              </a:solidFill>
              <a:latin typeface="Source Sans Pro"/>
              <a:ea typeface="Source Sans Pro"/>
            </a:endParaRPr>
          </a:p>
        </p:txBody>
      </p:sp>
      <p:sp>
        <p:nvSpPr>
          <p:cNvPr id="4" name="CuadroTexto 3">
            <a:extLst>
              <a:ext uri="{FF2B5EF4-FFF2-40B4-BE49-F238E27FC236}">
                <a16:creationId xmlns:a16="http://schemas.microsoft.com/office/drawing/2014/main" id="{1537178C-D820-23B7-EDC2-A83608EBD337}"/>
              </a:ext>
            </a:extLst>
          </p:cNvPr>
          <p:cNvSpPr txBox="1"/>
          <p:nvPr/>
        </p:nvSpPr>
        <p:spPr>
          <a:xfrm>
            <a:off x="6708516" y="1370464"/>
            <a:ext cx="4099238" cy="461665"/>
          </a:xfrm>
          <a:prstGeom prst="rect">
            <a:avLst/>
          </a:prstGeom>
          <a:noFill/>
        </p:spPr>
        <p:txBody>
          <a:bodyPr wrap="square" lIns="91440" tIns="45720" rIns="91440" bIns="45720" anchor="t">
            <a:spAutoFit/>
          </a:bodyPr>
          <a:lstStyle/>
          <a:p>
            <a:r>
              <a:rPr lang="es-419" sz="2400" b="1">
                <a:solidFill>
                  <a:schemeClr val="bg1"/>
                </a:solidFill>
                <a:latin typeface="Source Sans Pro"/>
                <a:ea typeface="Source Sans Pro"/>
              </a:rPr>
              <a:t>Nuevos empleos</a:t>
            </a:r>
            <a:r>
              <a:rPr lang="es-419" sz="2400">
                <a:solidFill>
                  <a:schemeClr val="bg1"/>
                </a:solidFill>
                <a:latin typeface="Source Sans Pro"/>
                <a:ea typeface="Source Sans Pro"/>
              </a:rPr>
              <a:t> generados.</a:t>
            </a:r>
          </a:p>
        </p:txBody>
      </p:sp>
      <p:sp>
        <p:nvSpPr>
          <p:cNvPr id="6" name="CuadroTexto 5">
            <a:extLst>
              <a:ext uri="{FF2B5EF4-FFF2-40B4-BE49-F238E27FC236}">
                <a16:creationId xmlns:a16="http://schemas.microsoft.com/office/drawing/2014/main" id="{3BAAB6D7-C0AE-C615-36C7-4BC16D60C679}"/>
              </a:ext>
            </a:extLst>
          </p:cNvPr>
          <p:cNvSpPr txBox="1"/>
          <p:nvPr/>
        </p:nvSpPr>
        <p:spPr>
          <a:xfrm>
            <a:off x="5577134" y="1213803"/>
            <a:ext cx="1390374" cy="769441"/>
          </a:xfrm>
          <a:prstGeom prst="rect">
            <a:avLst/>
          </a:prstGeom>
          <a:noFill/>
        </p:spPr>
        <p:txBody>
          <a:bodyPr wrap="square" lIns="91440" tIns="45720" rIns="91440" bIns="45720" anchor="ctr">
            <a:spAutoFit/>
          </a:bodyPr>
          <a:lstStyle/>
          <a:p>
            <a:r>
              <a:rPr lang="es-MX" sz="4400" b="1">
                <a:solidFill>
                  <a:schemeClr val="bg1"/>
                </a:solidFill>
                <a:latin typeface="Source Sans Pro"/>
                <a:ea typeface="Source Sans Pro"/>
              </a:rPr>
              <a:t>+20</a:t>
            </a:r>
            <a:endParaRPr lang="es-CO" sz="4400" b="1">
              <a:solidFill>
                <a:schemeClr val="bg1"/>
              </a:solidFill>
              <a:latin typeface="Source Sans Pro" panose="020B0503030403020204" pitchFamily="34" charset="0"/>
              <a:ea typeface="Source Sans Pro" panose="020B0503030403020204" pitchFamily="34" charset="0"/>
            </a:endParaRPr>
          </a:p>
        </p:txBody>
      </p:sp>
      <p:pic>
        <p:nvPicPr>
          <p:cNvPr id="8" name="Gráfico 7" descr="City contorno">
            <a:extLst>
              <a:ext uri="{FF2B5EF4-FFF2-40B4-BE49-F238E27FC236}">
                <a16:creationId xmlns:a16="http://schemas.microsoft.com/office/drawing/2014/main" id="{68309219-117A-5129-B01B-B955AAAD801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762552" y="1134796"/>
            <a:ext cx="848448" cy="848448"/>
          </a:xfrm>
          <a:prstGeom prst="rect">
            <a:avLst/>
          </a:prstGeom>
        </p:spPr>
      </p:pic>
      <p:cxnSp>
        <p:nvCxnSpPr>
          <p:cNvPr id="10" name="Conector recto 9">
            <a:extLst>
              <a:ext uri="{FF2B5EF4-FFF2-40B4-BE49-F238E27FC236}">
                <a16:creationId xmlns:a16="http://schemas.microsoft.com/office/drawing/2014/main" id="{3E005F1F-33AF-D96F-6E26-205EA2EDA4EF}"/>
              </a:ext>
            </a:extLst>
          </p:cNvPr>
          <p:cNvCxnSpPr/>
          <p:nvPr/>
        </p:nvCxnSpPr>
        <p:spPr>
          <a:xfrm>
            <a:off x="4762552" y="2375123"/>
            <a:ext cx="5960533" cy="0"/>
          </a:xfrm>
          <a:prstGeom prst="line">
            <a:avLst/>
          </a:prstGeom>
          <a:ln w="28575">
            <a:solidFill>
              <a:schemeClr val="accent4"/>
            </a:solidFill>
          </a:ln>
        </p:spPr>
        <p:style>
          <a:lnRef idx="2">
            <a:schemeClr val="accent1"/>
          </a:lnRef>
          <a:fillRef idx="0">
            <a:schemeClr val="accent1"/>
          </a:fillRef>
          <a:effectRef idx="1">
            <a:schemeClr val="accent1"/>
          </a:effectRef>
          <a:fontRef idx="minor">
            <a:schemeClr val="tx1"/>
          </a:fontRef>
        </p:style>
      </p:cxnSp>
      <p:pic>
        <p:nvPicPr>
          <p:cNvPr id="11" name="Gráfico 10" descr="Internet Of Things contorno">
            <a:extLst>
              <a:ext uri="{FF2B5EF4-FFF2-40B4-BE49-F238E27FC236}">
                <a16:creationId xmlns:a16="http://schemas.microsoft.com/office/drawing/2014/main" id="{1A631E0D-CCA9-A405-804D-B55B1001BB0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788236" y="2797620"/>
            <a:ext cx="827950" cy="827950"/>
          </a:xfrm>
          <a:prstGeom prst="rect">
            <a:avLst/>
          </a:prstGeom>
        </p:spPr>
      </p:pic>
      <p:sp>
        <p:nvSpPr>
          <p:cNvPr id="13" name="CuadroTexto 12">
            <a:extLst>
              <a:ext uri="{FF2B5EF4-FFF2-40B4-BE49-F238E27FC236}">
                <a16:creationId xmlns:a16="http://schemas.microsoft.com/office/drawing/2014/main" id="{9204D7F5-192A-E191-EA0D-B5F8B29332A5}"/>
              </a:ext>
            </a:extLst>
          </p:cNvPr>
          <p:cNvSpPr txBox="1"/>
          <p:nvPr/>
        </p:nvSpPr>
        <p:spPr>
          <a:xfrm>
            <a:off x="7470516" y="2792863"/>
            <a:ext cx="4254921" cy="830997"/>
          </a:xfrm>
          <a:prstGeom prst="rect">
            <a:avLst/>
          </a:prstGeom>
          <a:noFill/>
        </p:spPr>
        <p:txBody>
          <a:bodyPr wrap="square" lIns="91440" tIns="45720" rIns="91440" bIns="45720" anchor="t">
            <a:spAutoFit/>
          </a:bodyPr>
          <a:lstStyle/>
          <a:p>
            <a:r>
              <a:rPr lang="es-419" sz="2400">
                <a:solidFill>
                  <a:schemeClr val="bg1"/>
                </a:solidFill>
                <a:latin typeface="Source Sans Pro"/>
                <a:ea typeface="Source Sans Pro"/>
              </a:rPr>
              <a:t>que representan un incremento del </a:t>
            </a:r>
            <a:r>
              <a:rPr lang="es-419" sz="2400" b="1">
                <a:solidFill>
                  <a:schemeClr val="bg1"/>
                </a:solidFill>
                <a:latin typeface="Source Sans Pro"/>
                <a:ea typeface="Source Sans Pro"/>
              </a:rPr>
              <a:t>47% </a:t>
            </a:r>
            <a:r>
              <a:rPr lang="es-419" sz="2400">
                <a:solidFill>
                  <a:schemeClr val="bg1"/>
                </a:solidFill>
                <a:latin typeface="Source Sans Pro"/>
                <a:ea typeface="Source Sans Pro"/>
              </a:rPr>
              <a:t>de</a:t>
            </a:r>
            <a:r>
              <a:rPr lang="es-419" sz="2400" b="1">
                <a:solidFill>
                  <a:schemeClr val="bg1"/>
                </a:solidFill>
                <a:latin typeface="Source Sans Pro"/>
                <a:ea typeface="Source Sans Pro"/>
              </a:rPr>
              <a:t> en ventas</a:t>
            </a:r>
            <a:endParaRPr lang="es-419" sz="2000">
              <a:solidFill>
                <a:schemeClr val="bg1"/>
              </a:solidFill>
              <a:latin typeface="Source Sans Pro" panose="020B0503030403020204" pitchFamily="34" charset="0"/>
              <a:ea typeface="Source Sans Pro" panose="020B0503030403020204" pitchFamily="34" charset="0"/>
            </a:endParaRPr>
          </a:p>
        </p:txBody>
      </p:sp>
      <p:sp>
        <p:nvSpPr>
          <p:cNvPr id="14" name="CuadroTexto 13">
            <a:extLst>
              <a:ext uri="{FF2B5EF4-FFF2-40B4-BE49-F238E27FC236}">
                <a16:creationId xmlns:a16="http://schemas.microsoft.com/office/drawing/2014/main" id="{DF3429C2-9094-DB97-B96D-0CEBD617788C}"/>
              </a:ext>
            </a:extLst>
          </p:cNvPr>
          <p:cNvSpPr txBox="1"/>
          <p:nvPr/>
        </p:nvSpPr>
        <p:spPr>
          <a:xfrm>
            <a:off x="5627429" y="2614440"/>
            <a:ext cx="2033502" cy="1015663"/>
          </a:xfrm>
          <a:prstGeom prst="rect">
            <a:avLst/>
          </a:prstGeom>
          <a:noFill/>
        </p:spPr>
        <p:txBody>
          <a:bodyPr wrap="square" lIns="91440" tIns="45720" rIns="91440" bIns="45720" anchor="ctr">
            <a:spAutoFit/>
          </a:bodyPr>
          <a:lstStyle/>
          <a:p>
            <a:r>
              <a:rPr lang="es-MX" sz="6000" b="1">
                <a:solidFill>
                  <a:schemeClr val="bg1"/>
                </a:solidFill>
                <a:latin typeface="Source Sans Pro"/>
                <a:ea typeface="Source Sans Pro"/>
              </a:rPr>
              <a:t>$609</a:t>
            </a:r>
            <a:endParaRPr lang="es-CO" sz="6000" b="1">
              <a:solidFill>
                <a:schemeClr val="bg1"/>
              </a:solidFill>
              <a:latin typeface="Source Sans Pro" panose="020B0503030403020204" pitchFamily="34" charset="0"/>
              <a:ea typeface="Source Sans Pro" panose="020B0503030403020204" pitchFamily="34" charset="0"/>
            </a:endParaRPr>
          </a:p>
        </p:txBody>
      </p:sp>
      <p:sp>
        <p:nvSpPr>
          <p:cNvPr id="2" name="TextBox 1">
            <a:extLst>
              <a:ext uri="{FF2B5EF4-FFF2-40B4-BE49-F238E27FC236}">
                <a16:creationId xmlns:a16="http://schemas.microsoft.com/office/drawing/2014/main" id="{AB4AC5E8-A083-DE0D-F697-7DB9CEC4774D}"/>
              </a:ext>
            </a:extLst>
          </p:cNvPr>
          <p:cNvSpPr txBox="1"/>
          <p:nvPr/>
        </p:nvSpPr>
        <p:spPr>
          <a:xfrm>
            <a:off x="1251045" y="1370464"/>
            <a:ext cx="2411105"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O" sz="4000" b="1">
                <a:solidFill>
                  <a:srgbClr val="FFFFFF"/>
                </a:solidFill>
                <a:latin typeface="Source Sans Pro"/>
              </a:rPr>
              <a:t>Semillero</a:t>
            </a:r>
            <a:endParaRPr lang="en-US" sz="4000" b="1"/>
          </a:p>
          <a:p>
            <a:pPr algn="ctr"/>
            <a:endParaRPr lang="en-US" b="1"/>
          </a:p>
        </p:txBody>
      </p:sp>
      <p:sp>
        <p:nvSpPr>
          <p:cNvPr id="9" name="CuadroTexto 13">
            <a:extLst>
              <a:ext uri="{FF2B5EF4-FFF2-40B4-BE49-F238E27FC236}">
                <a16:creationId xmlns:a16="http://schemas.microsoft.com/office/drawing/2014/main" id="{CEAFAD90-39FC-F823-E9D9-ED6043FC9267}"/>
              </a:ext>
            </a:extLst>
          </p:cNvPr>
          <p:cNvSpPr txBox="1"/>
          <p:nvPr/>
        </p:nvSpPr>
        <p:spPr>
          <a:xfrm>
            <a:off x="5627429" y="3435003"/>
            <a:ext cx="1533083" cy="523220"/>
          </a:xfrm>
          <a:prstGeom prst="rect">
            <a:avLst/>
          </a:prstGeom>
          <a:noFill/>
        </p:spPr>
        <p:txBody>
          <a:bodyPr wrap="square" lIns="91440" tIns="45720" rIns="91440" bIns="45720" anchor="ctr">
            <a:spAutoFit/>
          </a:bodyPr>
          <a:lstStyle/>
          <a:p>
            <a:r>
              <a:rPr lang="es-MX" sz="2800">
                <a:solidFill>
                  <a:schemeClr val="bg1"/>
                </a:solidFill>
                <a:latin typeface="Source Sans Pro"/>
                <a:ea typeface="Source Sans Pro"/>
              </a:rPr>
              <a:t>MCOP</a:t>
            </a:r>
            <a:endParaRPr lang="en-US" sz="2800">
              <a:solidFill>
                <a:schemeClr val="bg1"/>
              </a:solidFill>
            </a:endParaRPr>
          </a:p>
        </p:txBody>
      </p:sp>
      <p:cxnSp>
        <p:nvCxnSpPr>
          <p:cNvPr id="12" name="Conector recto 14">
            <a:extLst>
              <a:ext uri="{FF2B5EF4-FFF2-40B4-BE49-F238E27FC236}">
                <a16:creationId xmlns:a16="http://schemas.microsoft.com/office/drawing/2014/main" id="{D6DC0834-2A1B-DAC1-583C-72823CC67510}"/>
              </a:ext>
            </a:extLst>
          </p:cNvPr>
          <p:cNvCxnSpPr>
            <a:cxnSpLocks/>
          </p:cNvCxnSpPr>
          <p:nvPr/>
        </p:nvCxnSpPr>
        <p:spPr>
          <a:xfrm>
            <a:off x="4830790" y="4295918"/>
            <a:ext cx="5960533" cy="0"/>
          </a:xfrm>
          <a:prstGeom prst="line">
            <a:avLst/>
          </a:prstGeom>
          <a:ln w="28575">
            <a:solidFill>
              <a:schemeClr val="accent4"/>
            </a:solidFill>
          </a:ln>
        </p:spPr>
        <p:style>
          <a:lnRef idx="2">
            <a:schemeClr val="accent1"/>
          </a:lnRef>
          <a:fillRef idx="0">
            <a:schemeClr val="accent1"/>
          </a:fillRef>
          <a:effectRef idx="1">
            <a:schemeClr val="accent1"/>
          </a:effectRef>
          <a:fontRef idx="minor">
            <a:schemeClr val="tx1"/>
          </a:fontRef>
        </p:style>
      </p:cxnSp>
      <p:sp>
        <p:nvSpPr>
          <p:cNvPr id="19" name="CuadroTexto 15">
            <a:extLst>
              <a:ext uri="{FF2B5EF4-FFF2-40B4-BE49-F238E27FC236}">
                <a16:creationId xmlns:a16="http://schemas.microsoft.com/office/drawing/2014/main" id="{112BC5EF-6B56-8000-AEA1-29140CB78667}"/>
              </a:ext>
            </a:extLst>
          </p:cNvPr>
          <p:cNvSpPr txBox="1"/>
          <p:nvPr/>
        </p:nvSpPr>
        <p:spPr>
          <a:xfrm>
            <a:off x="6526545" y="5030085"/>
            <a:ext cx="4471770" cy="461665"/>
          </a:xfrm>
          <a:prstGeom prst="rect">
            <a:avLst/>
          </a:prstGeom>
          <a:noFill/>
        </p:spPr>
        <p:txBody>
          <a:bodyPr wrap="square" lIns="91440" tIns="45720" rIns="91440" bIns="45720" anchor="t">
            <a:spAutoFit/>
          </a:bodyPr>
          <a:lstStyle/>
          <a:p>
            <a:r>
              <a:rPr lang="es-419" sz="2400" b="1">
                <a:solidFill>
                  <a:schemeClr val="bg1"/>
                </a:solidFill>
                <a:latin typeface="Source Sans Pro"/>
                <a:ea typeface="Source Sans Pro"/>
              </a:rPr>
              <a:t>Conexiones </a:t>
            </a:r>
            <a:r>
              <a:rPr lang="es-419" sz="2400">
                <a:solidFill>
                  <a:schemeClr val="bg1"/>
                </a:solidFill>
                <a:latin typeface="Source Sans Pro"/>
                <a:ea typeface="Source Sans Pro"/>
              </a:rPr>
              <a:t>estratégicas</a:t>
            </a:r>
          </a:p>
        </p:txBody>
      </p:sp>
      <p:sp>
        <p:nvSpPr>
          <p:cNvPr id="20" name="CuadroTexto 16">
            <a:extLst>
              <a:ext uri="{FF2B5EF4-FFF2-40B4-BE49-F238E27FC236}">
                <a16:creationId xmlns:a16="http://schemas.microsoft.com/office/drawing/2014/main" id="{14686FAC-4B57-E7ED-B3A1-FE4F13B01A12}"/>
              </a:ext>
            </a:extLst>
          </p:cNvPr>
          <p:cNvSpPr txBox="1"/>
          <p:nvPr/>
        </p:nvSpPr>
        <p:spPr>
          <a:xfrm>
            <a:off x="5577133" y="4839305"/>
            <a:ext cx="1390374" cy="769441"/>
          </a:xfrm>
          <a:prstGeom prst="rect">
            <a:avLst/>
          </a:prstGeom>
          <a:noFill/>
        </p:spPr>
        <p:txBody>
          <a:bodyPr wrap="square" lIns="91440" tIns="45720" rIns="91440" bIns="45720" anchor="ctr">
            <a:spAutoFit/>
          </a:bodyPr>
          <a:lstStyle/>
          <a:p>
            <a:r>
              <a:rPr lang="es-MX" sz="4400" b="1">
                <a:solidFill>
                  <a:schemeClr val="bg1"/>
                </a:solidFill>
                <a:latin typeface="Source Sans Pro"/>
                <a:ea typeface="Source Sans Pro"/>
              </a:rPr>
              <a:t>44</a:t>
            </a:r>
            <a:endParaRPr lang="en-US"/>
          </a:p>
        </p:txBody>
      </p:sp>
      <p:pic>
        <p:nvPicPr>
          <p:cNvPr id="21" name="Gráfico 17" descr="Rocket contorno">
            <a:extLst>
              <a:ext uri="{FF2B5EF4-FFF2-40B4-BE49-F238E27FC236}">
                <a16:creationId xmlns:a16="http://schemas.microsoft.com/office/drawing/2014/main" id="{DF854256-0E16-3707-18A3-0C09601A92A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762551" y="4917411"/>
            <a:ext cx="691335" cy="691335"/>
          </a:xfrm>
          <a:prstGeom prst="rect">
            <a:avLst/>
          </a:prstGeom>
        </p:spPr>
      </p:pic>
    </p:spTree>
    <p:extLst>
      <p:ext uri="{BB962C8B-B14F-4D97-AF65-F5344CB8AC3E}">
        <p14:creationId xmlns:p14="http://schemas.microsoft.com/office/powerpoint/2010/main" val="1894892864"/>
      </p:ext>
    </p:extLst>
  </p:cSld>
  <p:clrMapOvr>
    <a:masterClrMapping/>
  </p:clrMapOvr>
  <p:extLst>
    <p:ext uri="{6950BFC3-D8DA-4A85-94F7-54DA5524770B}">
      <p188:commentRel xmlns:p188="http://schemas.microsoft.com/office/powerpoint/2018/8/main" r:id="rId3"/>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06120-B18A-2BDF-447D-B45A074BC28D}"/>
            </a:ext>
          </a:extLst>
        </p:cNvPr>
        <p:cNvGrpSpPr/>
        <p:nvPr/>
      </p:nvGrpSpPr>
      <p:grpSpPr>
        <a:xfrm>
          <a:off x="0" y="0"/>
          <a:ext cx="0" cy="0"/>
          <a:chOff x="0" y="0"/>
          <a:chExt cx="0" cy="0"/>
        </a:xfrm>
      </p:grpSpPr>
      <p:pic>
        <p:nvPicPr>
          <p:cNvPr id="1026" name="Picture 2" descr="No hay descripción alternativa para esta imagen">
            <a:extLst>
              <a:ext uri="{FF2B5EF4-FFF2-40B4-BE49-F238E27FC236}">
                <a16:creationId xmlns:a16="http://schemas.microsoft.com/office/drawing/2014/main" id="{BAE4F897-9FAA-045A-5714-1A9C0E95BC8B}"/>
              </a:ext>
            </a:extLst>
          </p:cNvPr>
          <p:cNvPicPr>
            <a:picLocks noChangeAspect="1" noChangeArrowheads="1"/>
          </p:cNvPicPr>
          <p:nvPr/>
        </p:nvPicPr>
        <p:blipFill rotWithShape="1">
          <a:blip r:embed="rId4" cstate="screen">
            <a:extLst>
              <a:ext uri="{BEBA8EAE-BF5A-486C-A8C5-ECC9F3942E4B}">
                <a14:imgProps xmlns:a14="http://schemas.microsoft.com/office/drawing/2010/main">
                  <a14:imgLayer r:embed="rId5">
                    <a14:imgEffect>
                      <a14:brightnessContrast bright="-60000" contrast="40000"/>
                    </a14:imgEffect>
                  </a14:imgLayer>
                </a14:imgProps>
              </a:ext>
              <a:ext uri="{28A0092B-C50C-407E-A947-70E740481C1C}">
                <a14:useLocalDpi xmlns:a14="http://schemas.microsoft.com/office/drawing/2010/main"/>
              </a:ext>
            </a:extLst>
          </a:blip>
          <a:srcRect l="-1" r="-434" b="-1837"/>
          <a:stretch/>
        </p:blipFill>
        <p:spPr bwMode="auto">
          <a:xfrm>
            <a:off x="-1" y="12353"/>
            <a:ext cx="12294973" cy="6956857"/>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redondeado 2">
            <a:extLst>
              <a:ext uri="{FF2B5EF4-FFF2-40B4-BE49-F238E27FC236}">
                <a16:creationId xmlns:a16="http://schemas.microsoft.com/office/drawing/2014/main" id="{35484100-9D8A-15D7-FB4E-2C5D50891312}"/>
              </a:ext>
            </a:extLst>
          </p:cNvPr>
          <p:cNvSpPr/>
          <p:nvPr/>
        </p:nvSpPr>
        <p:spPr>
          <a:xfrm>
            <a:off x="2130015" y="933997"/>
            <a:ext cx="2277606" cy="2946101"/>
          </a:xfrm>
          <a:prstGeom prst="roundRect">
            <a:avLst>
              <a:gd name="adj" fmla="val 5281"/>
            </a:avLst>
          </a:prstGeom>
          <a:solidFill>
            <a:schemeClr val="tx1">
              <a:alpha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ángulo redondeado 3">
            <a:extLst>
              <a:ext uri="{FF2B5EF4-FFF2-40B4-BE49-F238E27FC236}">
                <a16:creationId xmlns:a16="http://schemas.microsoft.com/office/drawing/2014/main" id="{699BC42A-4E50-8AF8-ADBC-0CFE4F7143F0}"/>
              </a:ext>
            </a:extLst>
          </p:cNvPr>
          <p:cNvSpPr/>
          <p:nvPr/>
        </p:nvSpPr>
        <p:spPr>
          <a:xfrm>
            <a:off x="4569220" y="933997"/>
            <a:ext cx="2717069" cy="2946101"/>
          </a:xfrm>
          <a:prstGeom prst="roundRect">
            <a:avLst>
              <a:gd name="adj" fmla="val 5281"/>
            </a:avLst>
          </a:prstGeom>
          <a:solidFill>
            <a:schemeClr val="tx1">
              <a:alpha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CuadroTexto 7">
            <a:extLst>
              <a:ext uri="{FF2B5EF4-FFF2-40B4-BE49-F238E27FC236}">
                <a16:creationId xmlns:a16="http://schemas.microsoft.com/office/drawing/2014/main" id="{4E2C81BE-979F-0329-F16A-DC0E59CD77E2}"/>
              </a:ext>
            </a:extLst>
          </p:cNvPr>
          <p:cNvSpPr txBox="1"/>
          <p:nvPr/>
        </p:nvSpPr>
        <p:spPr>
          <a:xfrm>
            <a:off x="2399929" y="1289296"/>
            <a:ext cx="1798726" cy="2246769"/>
          </a:xfrm>
          <a:prstGeom prst="rect">
            <a:avLst/>
          </a:prstGeom>
          <a:noFill/>
        </p:spPr>
        <p:txBody>
          <a:bodyPr wrap="square" lIns="91440" tIns="45720" rIns="91440" bIns="45720" anchor="t">
            <a:spAutoFit/>
          </a:bodyPr>
          <a:lstStyle/>
          <a:p>
            <a:r>
              <a:rPr lang="es-419" sz="2000">
                <a:solidFill>
                  <a:schemeClr val="bg1"/>
                </a:solidFill>
                <a:latin typeface="Source Sans Pro" panose="020B0503030403020204" pitchFamily="34" charset="0"/>
                <a:ea typeface="Source Sans Pro" panose="020B0503030403020204" pitchFamily="34" charset="0"/>
              </a:rPr>
              <a:t>Centros de servicios compartidos: </a:t>
            </a:r>
            <a:r>
              <a:rPr lang="es-419" sz="2000" b="1">
                <a:solidFill>
                  <a:schemeClr val="accent2"/>
                </a:solidFill>
                <a:latin typeface="Source Sans Pro"/>
                <a:ea typeface="Source Sans Pro"/>
              </a:rPr>
              <a:t>20 startups fortalecidas </a:t>
            </a:r>
            <a:r>
              <a:rPr lang="es-419" sz="2000">
                <a:solidFill>
                  <a:schemeClr val="bg1"/>
                </a:solidFill>
                <a:latin typeface="Source Sans Pro Light" panose="020B0403030403020204" pitchFamily="34" charset="0"/>
                <a:ea typeface="Source Sans Pro Light" panose="020B0403030403020204" pitchFamily="34" charset="0"/>
              </a:rPr>
              <a:t>en capacidades operativas.</a:t>
            </a:r>
            <a:endParaRPr lang="es-CO" sz="2000">
              <a:solidFill>
                <a:schemeClr val="bg1"/>
              </a:solidFill>
              <a:latin typeface="Source Sans Pro Light" panose="020B0403030403020204" pitchFamily="34" charset="0"/>
              <a:ea typeface="Source Sans Pro Light" panose="020B0403030403020204" pitchFamily="34" charset="0"/>
            </a:endParaRPr>
          </a:p>
        </p:txBody>
      </p:sp>
      <p:sp>
        <p:nvSpPr>
          <p:cNvPr id="9" name="CuadroTexto 8">
            <a:extLst>
              <a:ext uri="{FF2B5EF4-FFF2-40B4-BE49-F238E27FC236}">
                <a16:creationId xmlns:a16="http://schemas.microsoft.com/office/drawing/2014/main" id="{A50D5BB1-E4D1-98F6-50B5-1E2A7E782338}"/>
              </a:ext>
            </a:extLst>
          </p:cNvPr>
          <p:cNvSpPr txBox="1"/>
          <p:nvPr/>
        </p:nvSpPr>
        <p:spPr>
          <a:xfrm>
            <a:off x="4889131" y="1289296"/>
            <a:ext cx="2244757" cy="2246769"/>
          </a:xfrm>
          <a:prstGeom prst="rect">
            <a:avLst/>
          </a:prstGeom>
          <a:noFill/>
        </p:spPr>
        <p:txBody>
          <a:bodyPr wrap="square" lIns="91440" tIns="45720" rIns="91440" bIns="45720" anchor="t">
            <a:spAutoFit/>
          </a:bodyPr>
          <a:lstStyle/>
          <a:p>
            <a:r>
              <a:rPr lang="es-419" sz="2000" b="1">
                <a:solidFill>
                  <a:schemeClr val="accent2"/>
                </a:solidFill>
                <a:latin typeface="Source Sans Pro"/>
                <a:ea typeface="Source Sans Pro"/>
              </a:rPr>
              <a:t>2 programas de aceleración internacional </a:t>
            </a:r>
            <a:r>
              <a:rPr lang="es-419" sz="2000">
                <a:solidFill>
                  <a:schemeClr val="bg1"/>
                </a:solidFill>
                <a:latin typeface="Source Sans Pro" panose="020B0503030403020204" pitchFamily="34" charset="0"/>
                <a:ea typeface="Source Sans Pro" panose="020B0503030403020204" pitchFamily="34" charset="0"/>
              </a:rPr>
              <a:t>a Reino Unido y Suiza con 20 </a:t>
            </a:r>
            <a:r>
              <a:rPr lang="es-419" sz="2000">
                <a:solidFill>
                  <a:schemeClr val="bg1"/>
                </a:solidFill>
                <a:latin typeface="Source Sans Pro Light" panose="020B0403030403020204" pitchFamily="34" charset="0"/>
                <a:ea typeface="Source Sans Pro Light" panose="020B0403030403020204" pitchFamily="34" charset="0"/>
              </a:rPr>
              <a:t>emprendimientos beneficiados.</a:t>
            </a:r>
          </a:p>
        </p:txBody>
      </p:sp>
      <p:sp>
        <p:nvSpPr>
          <p:cNvPr id="10" name="Rectángulo redondeado 9">
            <a:extLst>
              <a:ext uri="{FF2B5EF4-FFF2-40B4-BE49-F238E27FC236}">
                <a16:creationId xmlns:a16="http://schemas.microsoft.com/office/drawing/2014/main" id="{6839785C-EA97-1A89-3E01-5453A1AC7AC6}"/>
              </a:ext>
            </a:extLst>
          </p:cNvPr>
          <p:cNvSpPr/>
          <p:nvPr/>
        </p:nvSpPr>
        <p:spPr>
          <a:xfrm>
            <a:off x="7447886" y="933997"/>
            <a:ext cx="2717069" cy="2946101"/>
          </a:xfrm>
          <a:prstGeom prst="roundRect">
            <a:avLst>
              <a:gd name="adj" fmla="val 5281"/>
            </a:avLst>
          </a:prstGeom>
          <a:solidFill>
            <a:schemeClr val="tx1">
              <a:alpha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CuadroTexto 10">
            <a:extLst>
              <a:ext uri="{FF2B5EF4-FFF2-40B4-BE49-F238E27FC236}">
                <a16:creationId xmlns:a16="http://schemas.microsoft.com/office/drawing/2014/main" id="{9125CFC7-B9C5-4ED0-90C8-9142F37A0C00}"/>
              </a:ext>
            </a:extLst>
          </p:cNvPr>
          <p:cNvSpPr txBox="1"/>
          <p:nvPr/>
        </p:nvSpPr>
        <p:spPr>
          <a:xfrm>
            <a:off x="7767797" y="1289296"/>
            <a:ext cx="2244757" cy="2246769"/>
          </a:xfrm>
          <a:prstGeom prst="rect">
            <a:avLst/>
          </a:prstGeom>
          <a:noFill/>
        </p:spPr>
        <p:txBody>
          <a:bodyPr wrap="square" lIns="91440" tIns="45720" rIns="91440" bIns="45720" anchor="t">
            <a:spAutoFit/>
          </a:bodyPr>
          <a:lstStyle/>
          <a:p>
            <a:r>
              <a:rPr lang="es-419" sz="2000" b="1">
                <a:solidFill>
                  <a:schemeClr val="accent2"/>
                </a:solidFill>
                <a:latin typeface="Source Sans Pro"/>
                <a:ea typeface="Source Sans Pro"/>
              </a:rPr>
              <a:t>+50 emprendedores </a:t>
            </a:r>
            <a:r>
              <a:rPr lang="es-419" sz="2000">
                <a:solidFill>
                  <a:schemeClr val="bg1"/>
                </a:solidFill>
                <a:latin typeface="Source Sans Pro" panose="020B0503030403020204" pitchFamily="34" charset="0"/>
                <a:ea typeface="Source Sans Pro" panose="020B0503030403020204" pitchFamily="34" charset="0"/>
              </a:rPr>
              <a:t>con mayor visibilidad local e internacional </a:t>
            </a:r>
            <a:r>
              <a:rPr lang="es-419" sz="2000">
                <a:solidFill>
                  <a:schemeClr val="bg1"/>
                </a:solidFill>
                <a:latin typeface="Source Sans Pro Light" panose="020B0403030403020204" pitchFamily="34" charset="0"/>
                <a:ea typeface="Source Sans Pro Light" panose="020B0403030403020204" pitchFamily="34" charset="0"/>
              </a:rPr>
              <a:t>con presencia en medios</a:t>
            </a:r>
          </a:p>
        </p:txBody>
      </p:sp>
      <p:sp>
        <p:nvSpPr>
          <p:cNvPr id="12" name="Rectángulo redondeado 11">
            <a:extLst>
              <a:ext uri="{FF2B5EF4-FFF2-40B4-BE49-F238E27FC236}">
                <a16:creationId xmlns:a16="http://schemas.microsoft.com/office/drawing/2014/main" id="{F515A909-1D33-8ACE-B8B5-99710110FDA3}"/>
              </a:ext>
            </a:extLst>
          </p:cNvPr>
          <p:cNvSpPr/>
          <p:nvPr/>
        </p:nvSpPr>
        <p:spPr>
          <a:xfrm>
            <a:off x="2130014" y="4049731"/>
            <a:ext cx="4428139" cy="1997833"/>
          </a:xfrm>
          <a:prstGeom prst="roundRect">
            <a:avLst>
              <a:gd name="adj" fmla="val 5281"/>
            </a:avLst>
          </a:prstGeom>
          <a:solidFill>
            <a:schemeClr val="tx1">
              <a:alpha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CuadroTexto 12">
            <a:extLst>
              <a:ext uri="{FF2B5EF4-FFF2-40B4-BE49-F238E27FC236}">
                <a16:creationId xmlns:a16="http://schemas.microsoft.com/office/drawing/2014/main" id="{C99C422E-5F9E-8C8B-D155-350E5B45D03A}"/>
              </a:ext>
            </a:extLst>
          </p:cNvPr>
          <p:cNvSpPr txBox="1"/>
          <p:nvPr/>
        </p:nvSpPr>
        <p:spPr>
          <a:xfrm>
            <a:off x="2399929" y="4405030"/>
            <a:ext cx="3904224" cy="1323439"/>
          </a:xfrm>
          <a:prstGeom prst="rect">
            <a:avLst/>
          </a:prstGeom>
          <a:noFill/>
        </p:spPr>
        <p:txBody>
          <a:bodyPr wrap="square" lIns="91440" tIns="45720" rIns="91440" bIns="45720" anchor="t">
            <a:spAutoFit/>
          </a:bodyPr>
          <a:lstStyle/>
          <a:p>
            <a:r>
              <a:rPr lang="es-419" sz="2000" b="1">
                <a:solidFill>
                  <a:schemeClr val="accent2"/>
                </a:solidFill>
                <a:latin typeface="Source Sans Pro"/>
                <a:ea typeface="Source Sans Pro"/>
              </a:rPr>
              <a:t>+10 corporativos en conexión </a:t>
            </a:r>
            <a:r>
              <a:rPr lang="es-419" sz="2000">
                <a:solidFill>
                  <a:schemeClr val="bg1"/>
                </a:solidFill>
                <a:latin typeface="Source Sans Pro" panose="020B0503030403020204" pitchFamily="34" charset="0"/>
                <a:ea typeface="Source Sans Pro" panose="020B0503030403020204" pitchFamily="34" charset="0"/>
              </a:rPr>
              <a:t>con emprendimientos de la ciudad </a:t>
            </a:r>
            <a:r>
              <a:rPr lang="es-419" sz="2000">
                <a:solidFill>
                  <a:schemeClr val="bg1"/>
                </a:solidFill>
                <a:latin typeface="Source Sans Pro Light" panose="020B0403030403020204" pitchFamily="34" charset="0"/>
                <a:ea typeface="Source Sans Pro Light" panose="020B0403030403020204" pitchFamily="34" charset="0"/>
              </a:rPr>
              <a:t>a través de retos y oportunidades de crecimiento conjunto.</a:t>
            </a:r>
          </a:p>
        </p:txBody>
      </p:sp>
      <p:sp>
        <p:nvSpPr>
          <p:cNvPr id="14" name="Rectángulo redondeado 13">
            <a:extLst>
              <a:ext uri="{FF2B5EF4-FFF2-40B4-BE49-F238E27FC236}">
                <a16:creationId xmlns:a16="http://schemas.microsoft.com/office/drawing/2014/main" id="{07692E4B-9D5F-E6E1-369E-E4DBF8E22300}"/>
              </a:ext>
            </a:extLst>
          </p:cNvPr>
          <p:cNvSpPr/>
          <p:nvPr/>
        </p:nvSpPr>
        <p:spPr>
          <a:xfrm>
            <a:off x="6715432" y="4049731"/>
            <a:ext cx="3420537" cy="1997833"/>
          </a:xfrm>
          <a:prstGeom prst="roundRect">
            <a:avLst>
              <a:gd name="adj" fmla="val 5281"/>
            </a:avLst>
          </a:prstGeom>
          <a:solidFill>
            <a:schemeClr val="tx1">
              <a:alpha val="50000"/>
            </a:schemeClr>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CuadroTexto 14">
            <a:extLst>
              <a:ext uri="{FF2B5EF4-FFF2-40B4-BE49-F238E27FC236}">
                <a16:creationId xmlns:a16="http://schemas.microsoft.com/office/drawing/2014/main" id="{72F6E9C9-8331-555A-74C4-0F42E7ADE76F}"/>
              </a:ext>
            </a:extLst>
          </p:cNvPr>
          <p:cNvSpPr txBox="1"/>
          <p:nvPr/>
        </p:nvSpPr>
        <p:spPr>
          <a:xfrm>
            <a:off x="6985348" y="4405030"/>
            <a:ext cx="3027206" cy="1323439"/>
          </a:xfrm>
          <a:prstGeom prst="rect">
            <a:avLst/>
          </a:prstGeom>
          <a:noFill/>
        </p:spPr>
        <p:txBody>
          <a:bodyPr wrap="square" lIns="91440" tIns="45720" rIns="91440" bIns="45720" anchor="t">
            <a:spAutoFit/>
          </a:bodyPr>
          <a:lstStyle/>
          <a:p>
            <a:r>
              <a:rPr lang="es-419" sz="2000" b="1">
                <a:solidFill>
                  <a:schemeClr val="accent2"/>
                </a:solidFill>
                <a:latin typeface="Source Sans Pro"/>
                <a:ea typeface="Source Sans Pro"/>
              </a:rPr>
              <a:t>4 intra-emprendimientos del Grupo EPM </a:t>
            </a:r>
            <a:r>
              <a:rPr lang="es-419" sz="2000">
                <a:solidFill>
                  <a:schemeClr val="bg1"/>
                </a:solidFill>
                <a:latin typeface="Source Sans Pro Light" panose="020B0403030403020204" pitchFamily="34" charset="0"/>
                <a:ea typeface="Source Sans Pro Light" panose="020B0403030403020204" pitchFamily="34" charset="0"/>
              </a:rPr>
              <a:t>escalados a nivel comercial y tecnológico.</a:t>
            </a:r>
          </a:p>
        </p:txBody>
      </p:sp>
    </p:spTree>
    <p:extLst>
      <p:ext uri="{BB962C8B-B14F-4D97-AF65-F5344CB8AC3E}">
        <p14:creationId xmlns:p14="http://schemas.microsoft.com/office/powerpoint/2010/main" val="593326216"/>
      </p:ext>
    </p:extLst>
  </p:cSld>
  <p:clrMapOvr>
    <a:masterClrMapping/>
  </p:clrMapOvr>
  <p:extLst>
    <p:ext uri="{6950BFC3-D8DA-4A85-94F7-54DA5524770B}">
      <p188:commentRel xmlns:p188="http://schemas.microsoft.com/office/powerpoint/2018/8/main" r:id="rId3"/>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5A3B4D73-4B3F-E9DB-C81C-75F8EC4E216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298" y="0"/>
            <a:ext cx="12185702" cy="6854457"/>
          </a:xfrm>
          <a:prstGeom prst="rect">
            <a:avLst/>
          </a:prstGeom>
        </p:spPr>
      </p:pic>
      <p:sp>
        <p:nvSpPr>
          <p:cNvPr id="29" name="Rectángulo 28">
            <a:extLst>
              <a:ext uri="{FF2B5EF4-FFF2-40B4-BE49-F238E27FC236}">
                <a16:creationId xmlns:a16="http://schemas.microsoft.com/office/drawing/2014/main" id="{D8E7CE98-5836-C9A7-A1DE-46E2ECCCA781}"/>
              </a:ext>
            </a:extLst>
          </p:cNvPr>
          <p:cNvSpPr/>
          <p:nvPr/>
        </p:nvSpPr>
        <p:spPr>
          <a:xfrm rot="10800000">
            <a:off x="6640642" y="0"/>
            <a:ext cx="5561763" cy="6858000"/>
          </a:xfrm>
          <a:prstGeom prst="rect">
            <a:avLst/>
          </a:prstGeom>
          <a:gradFill>
            <a:gsLst>
              <a:gs pos="17000">
                <a:schemeClr val="tx1"/>
              </a:gs>
              <a:gs pos="100000">
                <a:schemeClr val="tx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Título 1">
            <a:extLst>
              <a:ext uri="{FF2B5EF4-FFF2-40B4-BE49-F238E27FC236}">
                <a16:creationId xmlns:a16="http://schemas.microsoft.com/office/drawing/2014/main" id="{D925E62F-923D-26C5-183D-14C9F5C36617}"/>
              </a:ext>
            </a:extLst>
          </p:cNvPr>
          <p:cNvSpPr>
            <a:spLocks noGrp="1"/>
          </p:cNvSpPr>
          <p:nvPr>
            <p:ph type="ctrTitle"/>
          </p:nvPr>
        </p:nvSpPr>
        <p:spPr>
          <a:xfrm>
            <a:off x="832581" y="2358506"/>
            <a:ext cx="3483360" cy="2050356"/>
          </a:xfrm>
        </p:spPr>
        <p:txBody>
          <a:bodyPr anchor="ctr"/>
          <a:lstStyle/>
          <a:p>
            <a:pPr algn="l">
              <a:lnSpc>
                <a:spcPts val="5500"/>
              </a:lnSpc>
            </a:pPr>
            <a:r>
              <a:rPr lang="es-CO" b="1">
                <a:solidFill>
                  <a:schemeClr val="bg1"/>
                </a:solidFill>
              </a:rPr>
              <a:t>Gestión de prensa</a:t>
            </a:r>
          </a:p>
        </p:txBody>
      </p:sp>
      <p:sp>
        <p:nvSpPr>
          <p:cNvPr id="7" name="CuadroTexto 6">
            <a:extLst>
              <a:ext uri="{FF2B5EF4-FFF2-40B4-BE49-F238E27FC236}">
                <a16:creationId xmlns:a16="http://schemas.microsoft.com/office/drawing/2014/main" id="{689D1895-B84B-E5C5-57A6-D225454956BC}"/>
              </a:ext>
            </a:extLst>
          </p:cNvPr>
          <p:cNvSpPr txBox="1"/>
          <p:nvPr/>
        </p:nvSpPr>
        <p:spPr>
          <a:xfrm>
            <a:off x="847095" y="4108730"/>
            <a:ext cx="3624839" cy="461665"/>
          </a:xfrm>
          <a:prstGeom prst="rect">
            <a:avLst/>
          </a:prstGeom>
          <a:solidFill>
            <a:schemeClr val="accent1"/>
          </a:solidFill>
        </p:spPr>
        <p:txBody>
          <a:bodyPr wrap="square" lIns="91440" tIns="45720" rIns="91440" bIns="45720" anchor="ctr">
            <a:spAutoFit/>
          </a:bodyPr>
          <a:lstStyle/>
          <a:p>
            <a:pPr algn="ctr" fontAlgn="ctr">
              <a:buNone/>
            </a:pPr>
            <a:r>
              <a:rPr lang="es-CO" sz="2400" b="1" u="none" strike="noStrike">
                <a:solidFill>
                  <a:schemeClr val="bg1"/>
                </a:solidFill>
                <a:effectLst/>
                <a:latin typeface="Source Sans Pro"/>
                <a:ea typeface="Source Sans Pro"/>
              </a:rPr>
              <a:t>01/08/2025</a:t>
            </a:r>
            <a:r>
              <a:rPr lang="es-CO" sz="2400" b="1" u="none" strike="noStrike">
                <a:solidFill>
                  <a:schemeClr val="bg1"/>
                </a:solidFill>
                <a:effectLst/>
                <a:latin typeface="Source Sans Pro Black"/>
                <a:ea typeface="Source Sans Pro Black"/>
              </a:rPr>
              <a:t> </a:t>
            </a:r>
            <a:r>
              <a:rPr lang="es-CO" sz="2400" u="none" strike="noStrike">
                <a:solidFill>
                  <a:schemeClr val="bg1"/>
                </a:solidFill>
                <a:effectLst/>
                <a:latin typeface="Source Sans Pro ExtraLight"/>
                <a:ea typeface="Source Sans Pro ExtraLight"/>
              </a:rPr>
              <a:t>a</a:t>
            </a:r>
            <a:r>
              <a:rPr lang="es-CO" sz="2400" b="1" u="none" strike="noStrike">
                <a:solidFill>
                  <a:schemeClr val="bg1"/>
                </a:solidFill>
                <a:effectLst/>
                <a:latin typeface="Source Sans Pro"/>
                <a:ea typeface="Source Sans Pro"/>
              </a:rPr>
              <a:t> </a:t>
            </a:r>
            <a:r>
              <a:rPr lang="es-CO" sz="2400" b="1">
                <a:solidFill>
                  <a:schemeClr val="bg1"/>
                </a:solidFill>
                <a:latin typeface="Source Sans Pro"/>
                <a:ea typeface="Source Sans Pro"/>
              </a:rPr>
              <a:t>11/12/2025</a:t>
            </a:r>
            <a:endParaRPr lang="es-CO" sz="2400" b="1" u="none" strike="noStrike">
              <a:solidFill>
                <a:schemeClr val="bg1"/>
              </a:solidFill>
              <a:effectLst/>
              <a:latin typeface="Source Sans Pro" panose="020B0503030403020204" pitchFamily="34" charset="0"/>
              <a:ea typeface="Source Sans Pro" panose="020B0503030403020204" pitchFamily="34" charset="0"/>
            </a:endParaRPr>
          </a:p>
        </p:txBody>
      </p:sp>
      <p:pic>
        <p:nvPicPr>
          <p:cNvPr id="9" name="Gráfico 8" descr="Megaphone1 contorno">
            <a:extLst>
              <a:ext uri="{FF2B5EF4-FFF2-40B4-BE49-F238E27FC236}">
                <a16:creationId xmlns:a16="http://schemas.microsoft.com/office/drawing/2014/main" id="{33437E77-C6C3-8BDF-BD16-DDE1BFDB8C6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868318" y="4258546"/>
            <a:ext cx="654061" cy="654061"/>
          </a:xfrm>
          <a:prstGeom prst="rect">
            <a:avLst/>
          </a:prstGeom>
        </p:spPr>
      </p:pic>
      <p:pic>
        <p:nvPicPr>
          <p:cNvPr id="11" name="Gráfico 10" descr="Newspaper contorno">
            <a:extLst>
              <a:ext uri="{FF2B5EF4-FFF2-40B4-BE49-F238E27FC236}">
                <a16:creationId xmlns:a16="http://schemas.microsoft.com/office/drawing/2014/main" id="{B7716B8F-DE62-966B-BBE9-B626757C4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68319" y="1986937"/>
            <a:ext cx="654061" cy="654061"/>
          </a:xfrm>
          <a:prstGeom prst="rect">
            <a:avLst/>
          </a:prstGeom>
        </p:spPr>
      </p:pic>
      <p:pic>
        <p:nvPicPr>
          <p:cNvPr id="13" name="Gráfico 12" descr="Coins contorno">
            <a:extLst>
              <a:ext uri="{FF2B5EF4-FFF2-40B4-BE49-F238E27FC236}">
                <a16:creationId xmlns:a16="http://schemas.microsoft.com/office/drawing/2014/main" id="{919A6B3C-2CF3-9433-9A1A-D2028E9D943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868319" y="3218641"/>
            <a:ext cx="654061" cy="654061"/>
          </a:xfrm>
          <a:prstGeom prst="rect">
            <a:avLst/>
          </a:prstGeom>
        </p:spPr>
      </p:pic>
      <p:sp>
        <p:nvSpPr>
          <p:cNvPr id="15" name="CuadroTexto 14">
            <a:extLst>
              <a:ext uri="{FF2B5EF4-FFF2-40B4-BE49-F238E27FC236}">
                <a16:creationId xmlns:a16="http://schemas.microsoft.com/office/drawing/2014/main" id="{33B35578-B760-B7AF-D73C-8627B784D76A}"/>
              </a:ext>
            </a:extLst>
          </p:cNvPr>
          <p:cNvSpPr txBox="1"/>
          <p:nvPr/>
        </p:nvSpPr>
        <p:spPr>
          <a:xfrm>
            <a:off x="8451490" y="2552073"/>
            <a:ext cx="1468904" cy="338554"/>
          </a:xfrm>
          <a:prstGeom prst="rect">
            <a:avLst/>
          </a:prstGeom>
          <a:noFill/>
        </p:spPr>
        <p:txBody>
          <a:bodyPr wrap="square">
            <a:spAutoFit/>
          </a:bodyPr>
          <a:lstStyle/>
          <a:p>
            <a:pPr algn="l" fontAlgn="b">
              <a:buNone/>
            </a:pPr>
            <a:r>
              <a:rPr lang="es-CO" sz="1600">
                <a:solidFill>
                  <a:schemeClr val="bg1"/>
                </a:solidFill>
                <a:latin typeface="Source Sans Pro" panose="020B0503030403020204" pitchFamily="34" charset="0"/>
                <a:ea typeface="Source Sans Pro" panose="020B0503030403020204" pitchFamily="34" charset="0"/>
              </a:rPr>
              <a:t># Noticias</a:t>
            </a:r>
          </a:p>
        </p:txBody>
      </p:sp>
      <p:sp>
        <p:nvSpPr>
          <p:cNvPr id="17" name="CuadroTexto 16">
            <a:extLst>
              <a:ext uri="{FF2B5EF4-FFF2-40B4-BE49-F238E27FC236}">
                <a16:creationId xmlns:a16="http://schemas.microsoft.com/office/drawing/2014/main" id="{664C00D8-5DC1-2339-6B99-7D9494394D99}"/>
              </a:ext>
            </a:extLst>
          </p:cNvPr>
          <p:cNvSpPr txBox="1"/>
          <p:nvPr/>
        </p:nvSpPr>
        <p:spPr>
          <a:xfrm>
            <a:off x="8422462" y="1840440"/>
            <a:ext cx="2036841" cy="923330"/>
          </a:xfrm>
          <a:prstGeom prst="rect">
            <a:avLst/>
          </a:prstGeom>
          <a:noFill/>
        </p:spPr>
        <p:txBody>
          <a:bodyPr wrap="square" lIns="91440" tIns="45720" rIns="91440" bIns="45720" anchor="t">
            <a:spAutoFit/>
          </a:bodyPr>
          <a:lstStyle/>
          <a:p>
            <a:pPr fontAlgn="b">
              <a:buNone/>
            </a:pPr>
            <a:r>
              <a:rPr lang="es-CO" sz="5400" b="1">
                <a:solidFill>
                  <a:schemeClr val="accent3"/>
                </a:solidFill>
                <a:latin typeface="Source Sans Pro"/>
                <a:ea typeface="Source Sans Pro"/>
                <a:cs typeface="+mj-cs"/>
              </a:rPr>
              <a:t>665</a:t>
            </a:r>
            <a:endParaRPr lang="es-CO" sz="5400" b="1">
              <a:solidFill>
                <a:schemeClr val="accent3"/>
              </a:solidFill>
              <a:latin typeface="Source Sans Pro" panose="020B0503030403020204" pitchFamily="34" charset="0"/>
              <a:ea typeface="Source Sans Pro" panose="020B0503030403020204" pitchFamily="34" charset="0"/>
              <a:cs typeface="+mj-cs"/>
            </a:endParaRPr>
          </a:p>
        </p:txBody>
      </p:sp>
      <p:sp>
        <p:nvSpPr>
          <p:cNvPr id="18" name="CuadroTexto 17">
            <a:extLst>
              <a:ext uri="{FF2B5EF4-FFF2-40B4-BE49-F238E27FC236}">
                <a16:creationId xmlns:a16="http://schemas.microsoft.com/office/drawing/2014/main" id="{A972025B-9C21-8C9E-7099-00F2202C8D71}"/>
              </a:ext>
            </a:extLst>
          </p:cNvPr>
          <p:cNvSpPr txBox="1"/>
          <p:nvPr/>
        </p:nvSpPr>
        <p:spPr>
          <a:xfrm>
            <a:off x="8451490" y="3707034"/>
            <a:ext cx="2565106" cy="338554"/>
          </a:xfrm>
          <a:prstGeom prst="rect">
            <a:avLst/>
          </a:prstGeom>
          <a:noFill/>
        </p:spPr>
        <p:txBody>
          <a:bodyPr wrap="square">
            <a:spAutoFit/>
          </a:bodyPr>
          <a:lstStyle/>
          <a:p>
            <a:pPr algn="l" fontAlgn="b">
              <a:buNone/>
            </a:pPr>
            <a:r>
              <a:rPr lang="es-CO" sz="1600">
                <a:solidFill>
                  <a:schemeClr val="bg1"/>
                </a:solidFill>
                <a:latin typeface="Source Sans Pro" panose="020B0503030403020204" pitchFamily="34" charset="0"/>
                <a:ea typeface="Source Sans Pro" panose="020B0503030403020204" pitchFamily="34" charset="0"/>
              </a:rPr>
              <a:t>Free </a:t>
            </a:r>
            <a:r>
              <a:rPr lang="es-CO" sz="1600" err="1">
                <a:solidFill>
                  <a:schemeClr val="bg1"/>
                </a:solidFill>
                <a:latin typeface="Source Sans Pro" panose="020B0503030403020204" pitchFamily="34" charset="0"/>
                <a:ea typeface="Source Sans Pro" panose="020B0503030403020204" pitchFamily="34" charset="0"/>
              </a:rPr>
              <a:t>Press</a:t>
            </a:r>
            <a:endParaRPr lang="es-CO" sz="1600">
              <a:solidFill>
                <a:schemeClr val="bg1"/>
              </a:solidFill>
              <a:latin typeface="Source Sans Pro" panose="020B0503030403020204" pitchFamily="34" charset="0"/>
              <a:ea typeface="Source Sans Pro" panose="020B0503030403020204" pitchFamily="34" charset="0"/>
            </a:endParaRPr>
          </a:p>
        </p:txBody>
      </p:sp>
      <p:sp>
        <p:nvSpPr>
          <p:cNvPr id="19" name="CuadroTexto 18">
            <a:extLst>
              <a:ext uri="{FF2B5EF4-FFF2-40B4-BE49-F238E27FC236}">
                <a16:creationId xmlns:a16="http://schemas.microsoft.com/office/drawing/2014/main" id="{7543FB74-F44B-6386-BD28-6E4FCB5B1CCC}"/>
              </a:ext>
            </a:extLst>
          </p:cNvPr>
          <p:cNvSpPr txBox="1"/>
          <p:nvPr/>
        </p:nvSpPr>
        <p:spPr>
          <a:xfrm>
            <a:off x="8434368" y="3127106"/>
            <a:ext cx="3714625" cy="707886"/>
          </a:xfrm>
          <a:prstGeom prst="rect">
            <a:avLst/>
          </a:prstGeom>
          <a:noFill/>
        </p:spPr>
        <p:txBody>
          <a:bodyPr wrap="square" lIns="91440" tIns="45720" rIns="91440" bIns="45720" anchor="t">
            <a:spAutoFit/>
          </a:bodyPr>
          <a:lstStyle/>
          <a:p>
            <a:r>
              <a:rPr lang="es-CO" sz="4000" b="1">
                <a:solidFill>
                  <a:schemeClr val="accent3"/>
                </a:solidFill>
                <a:latin typeface="Source Sans Pro"/>
                <a:ea typeface="Source Sans Pro"/>
                <a:cs typeface="+mj-cs"/>
              </a:rPr>
              <a:t>$4.616.066.197</a:t>
            </a:r>
            <a:endParaRPr lang="es-CO" sz="4000" b="1">
              <a:solidFill>
                <a:schemeClr val="accent3"/>
              </a:solidFill>
              <a:latin typeface="Source Sans Pro" panose="020B0503030403020204" pitchFamily="34" charset="0"/>
              <a:ea typeface="Source Sans Pro" panose="020B0503030403020204" pitchFamily="34" charset="0"/>
              <a:cs typeface="+mj-cs"/>
            </a:endParaRPr>
          </a:p>
        </p:txBody>
      </p:sp>
      <p:sp>
        <p:nvSpPr>
          <p:cNvPr id="22" name="CuadroTexto 21">
            <a:extLst>
              <a:ext uri="{FF2B5EF4-FFF2-40B4-BE49-F238E27FC236}">
                <a16:creationId xmlns:a16="http://schemas.microsoft.com/office/drawing/2014/main" id="{4B029CC1-77B7-AE68-ADFD-EFC09E7282D1}"/>
              </a:ext>
            </a:extLst>
          </p:cNvPr>
          <p:cNvSpPr txBox="1"/>
          <p:nvPr/>
        </p:nvSpPr>
        <p:spPr>
          <a:xfrm>
            <a:off x="8451490" y="4758964"/>
            <a:ext cx="3702410" cy="338554"/>
          </a:xfrm>
          <a:prstGeom prst="rect">
            <a:avLst/>
          </a:prstGeom>
          <a:noFill/>
        </p:spPr>
        <p:txBody>
          <a:bodyPr wrap="square">
            <a:spAutoFit/>
          </a:bodyPr>
          <a:lstStyle/>
          <a:p>
            <a:pPr algn="l" fontAlgn="b">
              <a:buNone/>
            </a:pPr>
            <a:r>
              <a:rPr lang="es-CO" sz="1600" err="1">
                <a:solidFill>
                  <a:schemeClr val="bg1"/>
                </a:solidFill>
                <a:latin typeface="Source Sans Pro" panose="020B0503030403020204" pitchFamily="34" charset="0"/>
                <a:ea typeface="Source Sans Pro" panose="020B0503030403020204" pitchFamily="34" charset="0"/>
              </a:rPr>
              <a:t>Lecturabilidad</a:t>
            </a:r>
            <a:r>
              <a:rPr lang="es-CO" sz="1600">
                <a:solidFill>
                  <a:schemeClr val="bg1"/>
                </a:solidFill>
                <a:latin typeface="Source Sans Pro" panose="020B0503030403020204" pitchFamily="34" charset="0"/>
                <a:ea typeface="Source Sans Pro" panose="020B0503030403020204" pitchFamily="34" charset="0"/>
              </a:rPr>
              <a:t> / Audiencia impactada</a:t>
            </a:r>
          </a:p>
        </p:txBody>
      </p:sp>
      <p:sp>
        <p:nvSpPr>
          <p:cNvPr id="23" name="CuadroTexto 22">
            <a:extLst>
              <a:ext uri="{FF2B5EF4-FFF2-40B4-BE49-F238E27FC236}">
                <a16:creationId xmlns:a16="http://schemas.microsoft.com/office/drawing/2014/main" id="{AC6C8DB7-44BD-D125-15C4-A09FAE8E86A7}"/>
              </a:ext>
            </a:extLst>
          </p:cNvPr>
          <p:cNvSpPr txBox="1"/>
          <p:nvPr/>
        </p:nvSpPr>
        <p:spPr>
          <a:xfrm>
            <a:off x="8451491" y="4204721"/>
            <a:ext cx="3372154" cy="707886"/>
          </a:xfrm>
          <a:prstGeom prst="rect">
            <a:avLst/>
          </a:prstGeom>
          <a:noFill/>
        </p:spPr>
        <p:txBody>
          <a:bodyPr wrap="square" lIns="91440" tIns="45720" rIns="91440" bIns="45720" anchor="t">
            <a:spAutoFit/>
          </a:bodyPr>
          <a:lstStyle/>
          <a:p>
            <a:r>
              <a:rPr lang="es-CO" sz="4000" b="1">
                <a:solidFill>
                  <a:schemeClr val="accent3"/>
                </a:solidFill>
                <a:latin typeface="Source Sans Pro"/>
                <a:ea typeface="Source Sans Pro"/>
                <a:cs typeface="+mj-cs"/>
              </a:rPr>
              <a:t>227.164.731</a:t>
            </a:r>
            <a:endParaRPr lang="es-CO" sz="4000" b="1">
              <a:solidFill>
                <a:schemeClr val="accent3"/>
              </a:solidFill>
              <a:latin typeface="Source Sans Pro" panose="020B0503030403020204" pitchFamily="34" charset="0"/>
              <a:ea typeface="Source Sans Pro" panose="020B0503030403020204" pitchFamily="34" charset="0"/>
              <a:cs typeface="+mj-cs"/>
            </a:endParaRPr>
          </a:p>
        </p:txBody>
      </p:sp>
      <p:cxnSp>
        <p:nvCxnSpPr>
          <p:cNvPr id="27" name="Conector recto 26">
            <a:extLst>
              <a:ext uri="{FF2B5EF4-FFF2-40B4-BE49-F238E27FC236}">
                <a16:creationId xmlns:a16="http://schemas.microsoft.com/office/drawing/2014/main" id="{C1D77484-D381-041F-B773-4B90D272CC82}"/>
              </a:ext>
            </a:extLst>
          </p:cNvPr>
          <p:cNvCxnSpPr/>
          <p:nvPr/>
        </p:nvCxnSpPr>
        <p:spPr>
          <a:xfrm>
            <a:off x="7868318" y="4180498"/>
            <a:ext cx="3955327" cy="0"/>
          </a:xfrm>
          <a:prstGeom prst="line">
            <a:avLst/>
          </a:prstGeom>
          <a:ln w="635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28" name="Conector recto 27">
            <a:extLst>
              <a:ext uri="{FF2B5EF4-FFF2-40B4-BE49-F238E27FC236}">
                <a16:creationId xmlns:a16="http://schemas.microsoft.com/office/drawing/2014/main" id="{7EC45C1B-475C-F24D-9B0D-1B6AB492B21B}"/>
              </a:ext>
            </a:extLst>
          </p:cNvPr>
          <p:cNvCxnSpPr/>
          <p:nvPr/>
        </p:nvCxnSpPr>
        <p:spPr>
          <a:xfrm>
            <a:off x="7868318" y="3056236"/>
            <a:ext cx="3955327" cy="0"/>
          </a:xfrm>
          <a:prstGeom prst="line">
            <a:avLst/>
          </a:prstGeom>
          <a:ln w="6350">
            <a:solidFill>
              <a:schemeClr val="accent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7014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F727C-ACBE-B9BD-FDF6-36CB001FECFF}"/>
            </a:ext>
          </a:extLst>
        </p:cNvPr>
        <p:cNvGrpSpPr/>
        <p:nvPr/>
      </p:nvGrpSpPr>
      <p:grpSpPr>
        <a:xfrm>
          <a:off x="0" y="0"/>
          <a:ext cx="0" cy="0"/>
          <a:chOff x="0" y="0"/>
          <a:chExt cx="0" cy="0"/>
        </a:xfrm>
      </p:grpSpPr>
      <p:pic>
        <p:nvPicPr>
          <p:cNvPr id="4" name="Imagen 3" descr="Un barco en el mar&#10;&#10;El contenido generado por IA puede ser incorrecto.">
            <a:extLst>
              <a:ext uri="{FF2B5EF4-FFF2-40B4-BE49-F238E27FC236}">
                <a16:creationId xmlns:a16="http://schemas.microsoft.com/office/drawing/2014/main" id="{B3C90FAB-03BD-9398-3321-E27825996C3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034073" y="-1940766"/>
            <a:ext cx="17933086" cy="10077060"/>
          </a:xfrm>
          <a:prstGeom prst="roundRect">
            <a:avLst>
              <a:gd name="adj" fmla="val 0"/>
            </a:avLst>
          </a:prstGeom>
        </p:spPr>
      </p:pic>
      <p:sp>
        <p:nvSpPr>
          <p:cNvPr id="2" name="Rectángulo: esquinas redondeadas 2">
            <a:extLst>
              <a:ext uri="{FF2B5EF4-FFF2-40B4-BE49-F238E27FC236}">
                <a16:creationId xmlns:a16="http://schemas.microsoft.com/office/drawing/2014/main" id="{784DD0D3-F5FE-25A9-AB47-A0DD66D065DD}"/>
              </a:ext>
            </a:extLst>
          </p:cNvPr>
          <p:cNvSpPr/>
          <p:nvPr/>
        </p:nvSpPr>
        <p:spPr>
          <a:xfrm>
            <a:off x="843642" y="1216452"/>
            <a:ext cx="4789714" cy="4627984"/>
          </a:xfrm>
          <a:prstGeom prst="roundRect">
            <a:avLst>
              <a:gd name="adj" fmla="val 8144"/>
            </a:avLst>
          </a:prstGeom>
          <a:solidFill>
            <a:schemeClr val="tx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CuadroTexto 2">
            <a:extLst>
              <a:ext uri="{FF2B5EF4-FFF2-40B4-BE49-F238E27FC236}">
                <a16:creationId xmlns:a16="http://schemas.microsoft.com/office/drawing/2014/main" id="{0FFA2FFD-01A9-E217-54DC-9D0DD9B021A9}"/>
              </a:ext>
            </a:extLst>
          </p:cNvPr>
          <p:cNvSpPr txBox="1"/>
          <p:nvPr/>
        </p:nvSpPr>
        <p:spPr>
          <a:xfrm>
            <a:off x="1338942" y="2486377"/>
            <a:ext cx="3830218" cy="2677656"/>
          </a:xfrm>
          <a:prstGeom prst="rect">
            <a:avLst/>
          </a:prstGeom>
          <a:noFill/>
        </p:spPr>
        <p:txBody>
          <a:bodyPr wrap="square" rtlCol="0">
            <a:spAutoFit/>
          </a:bodyPr>
          <a:lstStyle/>
          <a:p>
            <a:r>
              <a:rPr lang="es-MX" sz="2400">
                <a:solidFill>
                  <a:schemeClr val="bg1">
                    <a:lumMod val="95000"/>
                  </a:schemeClr>
                </a:solidFill>
                <a:latin typeface="Source Sans Pro" panose="020B0503030403020204" pitchFamily="34" charset="0"/>
                <a:ea typeface="Source Sans Pro" panose="020B0503030403020204" pitchFamily="34" charset="0"/>
              </a:rPr>
              <a:t>En Medellín, la ciencia, la tecnología y la innovación son motores de desarrollo social y económico que están cambiando la manera en que vivimos, trabajamos y nos conectamos.</a:t>
            </a:r>
            <a:endParaRPr lang="es-CO" sz="2400">
              <a:latin typeface="Source Sans Pro" panose="020B0503030403020204" pitchFamily="34" charset="0"/>
              <a:ea typeface="Source Sans Pro" panose="020B0503030403020204" pitchFamily="34" charset="0"/>
            </a:endParaRPr>
          </a:p>
        </p:txBody>
      </p:sp>
      <p:pic>
        <p:nvPicPr>
          <p:cNvPr id="6" name="Gráfico 5">
            <a:extLst>
              <a:ext uri="{FF2B5EF4-FFF2-40B4-BE49-F238E27FC236}">
                <a16:creationId xmlns:a16="http://schemas.microsoft.com/office/drawing/2014/main" id="{C777BFD5-A0A0-411B-C087-AB14D864463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15141" y="1957198"/>
            <a:ext cx="413549" cy="346227"/>
          </a:xfrm>
          <a:prstGeom prst="rect">
            <a:avLst/>
          </a:prstGeom>
        </p:spPr>
      </p:pic>
      <p:sp>
        <p:nvSpPr>
          <p:cNvPr id="8" name="CuadroTexto 7">
            <a:extLst>
              <a:ext uri="{FF2B5EF4-FFF2-40B4-BE49-F238E27FC236}">
                <a16:creationId xmlns:a16="http://schemas.microsoft.com/office/drawing/2014/main" id="{325D1644-4E5E-E58F-1EC7-6E7D38C0F2A1}"/>
              </a:ext>
            </a:extLst>
          </p:cNvPr>
          <p:cNvSpPr txBox="1"/>
          <p:nvPr/>
        </p:nvSpPr>
        <p:spPr>
          <a:xfrm>
            <a:off x="154364" y="6428261"/>
            <a:ext cx="4236241" cy="246221"/>
          </a:xfrm>
          <a:prstGeom prst="rect">
            <a:avLst/>
          </a:prstGeom>
          <a:noFill/>
        </p:spPr>
        <p:txBody>
          <a:bodyPr wrap="square" rtlCol="0" anchor="ctr">
            <a:spAutoFit/>
          </a:bodyPr>
          <a:lstStyle/>
          <a:p>
            <a:r>
              <a:rPr lang="en-US" sz="1000" i="1">
                <a:solidFill>
                  <a:schemeClr val="bg1"/>
                </a:solidFill>
                <a:latin typeface="Source Sans Pro" panose="020B0503030403020204" pitchFamily="34" charset="0"/>
                <a:ea typeface="Source Sans Pro" panose="020B0503030403020204" pitchFamily="34" charset="0"/>
                <a:cs typeface="Calibri" panose="020F0502020204030204" pitchFamily="34" charset="0"/>
              </a:rPr>
              <a:t>Courtesy of the Medellín Bureau and </a:t>
            </a:r>
            <a:r>
              <a:rPr lang="en-US" sz="1000" i="1" err="1">
                <a:solidFill>
                  <a:schemeClr val="bg1"/>
                </a:solidFill>
                <a:latin typeface="Source Sans Pro" panose="020B0503030403020204" pitchFamily="34" charset="0"/>
                <a:ea typeface="Source Sans Pro" panose="020B0503030403020204" pitchFamily="34" charset="0"/>
                <a:cs typeface="Calibri" panose="020F0502020204030204" pitchFamily="34" charset="0"/>
              </a:rPr>
              <a:t>Medellín.travel</a:t>
            </a:r>
            <a:endParaRPr lang="es-ES" sz="1000" i="1">
              <a:solidFill>
                <a:schemeClr val="bg1"/>
              </a:solidFill>
              <a:latin typeface="Source Sans Pro" panose="020B0503030403020204" pitchFamily="34" charset="0"/>
              <a:ea typeface="Source Sans Pro" panose="020B0503030403020204" pitchFamily="34" charset="0"/>
              <a:cs typeface="Calibri" panose="020F0502020204030204" pitchFamily="34" charset="0"/>
            </a:endParaRPr>
          </a:p>
        </p:txBody>
      </p:sp>
    </p:spTree>
    <p:extLst>
      <p:ext uri="{BB962C8B-B14F-4D97-AF65-F5344CB8AC3E}">
        <p14:creationId xmlns:p14="http://schemas.microsoft.com/office/powerpoint/2010/main" val="41014430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18" descr="Icono ALerta Paisa">
            <a:extLst>
              <a:ext uri="{FF2B5EF4-FFF2-40B4-BE49-F238E27FC236}">
                <a16:creationId xmlns:a16="http://schemas.microsoft.com/office/drawing/2014/main" id="{E9D26BF7-98AB-981A-0AD4-910EF80790B4}"/>
              </a:ext>
            </a:extLst>
          </p:cNvPr>
          <p:cNvSpPr>
            <a:spLocks noChangeAspect="1" noChangeArrowheads="1"/>
          </p:cNvSpPr>
          <p:nvPr/>
        </p:nvSpPr>
        <p:spPr bwMode="auto">
          <a:xfrm>
            <a:off x="5694921" y="10372687"/>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grpSp>
        <p:nvGrpSpPr>
          <p:cNvPr id="54" name="Grupo 53">
            <a:extLst>
              <a:ext uri="{FF2B5EF4-FFF2-40B4-BE49-F238E27FC236}">
                <a16:creationId xmlns:a16="http://schemas.microsoft.com/office/drawing/2014/main" id="{C60979AA-F032-ED80-2F07-88DCB6A61C41}"/>
              </a:ext>
            </a:extLst>
          </p:cNvPr>
          <p:cNvGrpSpPr/>
          <p:nvPr/>
        </p:nvGrpSpPr>
        <p:grpSpPr>
          <a:xfrm>
            <a:off x="234565" y="263106"/>
            <a:ext cx="11688364" cy="6262776"/>
            <a:chOff x="234565" y="263106"/>
            <a:chExt cx="11688364" cy="6262776"/>
          </a:xfrm>
        </p:grpSpPr>
        <p:pic>
          <p:nvPicPr>
            <p:cNvPr id="2050" name="Picture 2" descr="logo-rcn - Asomedios">
              <a:extLst>
                <a:ext uri="{FF2B5EF4-FFF2-40B4-BE49-F238E27FC236}">
                  <a16:creationId xmlns:a16="http://schemas.microsoft.com/office/drawing/2014/main" id="{57DFE191-27B7-9911-918E-CD8D8FE13DF3}"/>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24450" y="308396"/>
              <a:ext cx="958960" cy="68497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5052E7D2-4030-DA32-BA92-B2414BB7E958}"/>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a:fillRect/>
            </a:stretch>
          </p:blipFill>
          <p:spPr bwMode="auto">
            <a:xfrm>
              <a:off x="2353231" y="1297557"/>
              <a:ext cx="1399248" cy="39470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MSN Colombia | Bogotá">
              <a:extLst>
                <a:ext uri="{FF2B5EF4-FFF2-40B4-BE49-F238E27FC236}">
                  <a16:creationId xmlns:a16="http://schemas.microsoft.com/office/drawing/2014/main" id="{9E2E479F-B7DC-4761-ECE0-1473F7EFF8E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23073" y="1019680"/>
              <a:ext cx="906077" cy="90607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La República' ahora pertenece a la Organización Ardila Lülle - Comunicación  | Revista P&amp;M">
              <a:extLst>
                <a:ext uri="{FF2B5EF4-FFF2-40B4-BE49-F238E27FC236}">
                  <a16:creationId xmlns:a16="http://schemas.microsoft.com/office/drawing/2014/main" id="{E81A5BB0-74F9-7C77-D56D-55F17021791B}"/>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396360" y="1112031"/>
              <a:ext cx="873235" cy="873235"/>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El Colombiano - Wikipedia, la enciclopedia libre">
              <a:extLst>
                <a:ext uri="{FF2B5EF4-FFF2-40B4-BE49-F238E27FC236}">
                  <a16:creationId xmlns:a16="http://schemas.microsoft.com/office/drawing/2014/main" id="{3108561B-1432-D164-A8E6-7C0E7D3D04C1}"/>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45807" y="2172913"/>
              <a:ext cx="594510" cy="632690"/>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Valora Analitik - Wikipedia, la enciclopedia libre">
              <a:extLst>
                <a:ext uri="{FF2B5EF4-FFF2-40B4-BE49-F238E27FC236}">
                  <a16:creationId xmlns:a16="http://schemas.microsoft.com/office/drawing/2014/main" id="{5E91F2DF-C47A-3761-E861-A4FFCA5859F1}"/>
                </a:ext>
              </a:extLst>
            </p:cNvPr>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t="4018" b="8385"/>
            <a:stretch>
              <a:fillRect/>
            </a:stretch>
          </p:blipFill>
          <p:spPr bwMode="auto">
            <a:xfrm>
              <a:off x="234565" y="3002626"/>
              <a:ext cx="1165431" cy="685559"/>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a:extLst>
                <a:ext uri="{FF2B5EF4-FFF2-40B4-BE49-F238E27FC236}">
                  <a16:creationId xmlns:a16="http://schemas.microsoft.com/office/drawing/2014/main" id="{B3000449-D68C-3583-D211-E8157F127604}"/>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08633" y="4018378"/>
              <a:ext cx="1944598" cy="292315"/>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a:extLst>
                <a:ext uri="{FF2B5EF4-FFF2-40B4-BE49-F238E27FC236}">
                  <a16:creationId xmlns:a16="http://schemas.microsoft.com/office/drawing/2014/main" id="{95B2597B-8031-AC18-2451-168114B86859}"/>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848552" y="1276305"/>
              <a:ext cx="1521783" cy="415955"/>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a:extLst>
                <a:ext uri="{FF2B5EF4-FFF2-40B4-BE49-F238E27FC236}">
                  <a16:creationId xmlns:a16="http://schemas.microsoft.com/office/drawing/2014/main" id="{55D79F3E-4581-F95E-143E-59072F3E5013}"/>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8812065" y="2183137"/>
              <a:ext cx="966404" cy="394866"/>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ABC Economía">
              <a:extLst>
                <a:ext uri="{FF2B5EF4-FFF2-40B4-BE49-F238E27FC236}">
                  <a16:creationId xmlns:a16="http://schemas.microsoft.com/office/drawing/2014/main" id="{815D5A24-F63D-F642-0538-09D34A659ED0}"/>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1567185" y="3194918"/>
              <a:ext cx="762044" cy="396898"/>
            </a:xfrm>
            <a:prstGeom prst="rect">
              <a:avLst/>
            </a:prstGeom>
            <a:noFill/>
            <a:extLst>
              <a:ext uri="{909E8E84-426E-40DD-AFC4-6F175D3DCCD1}">
                <a14:hiddenFill xmlns:a14="http://schemas.microsoft.com/office/drawing/2010/main">
                  <a:solidFill>
                    <a:srgbClr val="FFFFFF"/>
                  </a:solidFill>
                </a14:hiddenFill>
              </a:ext>
            </a:extLst>
          </p:spPr>
        </p:pic>
        <p:pic>
          <p:nvPicPr>
            <p:cNvPr id="2076" name="Picture 28" descr="Proimágenes Colombia">
              <a:extLst>
                <a:ext uri="{FF2B5EF4-FFF2-40B4-BE49-F238E27FC236}">
                  <a16:creationId xmlns:a16="http://schemas.microsoft.com/office/drawing/2014/main" id="{F488825F-E4BF-816E-9813-208F76169B45}"/>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6792206" y="2173384"/>
              <a:ext cx="514228" cy="514228"/>
            </a:xfrm>
            <a:prstGeom prst="rect">
              <a:avLst/>
            </a:prstGeom>
            <a:noFill/>
            <a:extLst>
              <a:ext uri="{909E8E84-426E-40DD-AFC4-6F175D3DCCD1}">
                <a14:hiddenFill xmlns:a14="http://schemas.microsoft.com/office/drawing/2010/main">
                  <a:solidFill>
                    <a:srgbClr val="FFFFFF"/>
                  </a:solidFill>
                </a14:hiddenFill>
              </a:ext>
            </a:extLst>
          </p:spPr>
        </p:pic>
        <p:pic>
          <p:nvPicPr>
            <p:cNvPr id="2080" name="Picture 32" descr="Escuchar Radio Munera en vivo">
              <a:extLst>
                <a:ext uri="{FF2B5EF4-FFF2-40B4-BE49-F238E27FC236}">
                  <a16:creationId xmlns:a16="http://schemas.microsoft.com/office/drawing/2014/main" id="{46B321EF-8F63-3A9B-E330-5D8D8D19CA32}"/>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9211357" y="1084109"/>
              <a:ext cx="696647" cy="696647"/>
            </a:xfrm>
            <a:prstGeom prst="rect">
              <a:avLst/>
            </a:prstGeom>
            <a:noFill/>
            <a:extLst>
              <a:ext uri="{909E8E84-426E-40DD-AFC4-6F175D3DCCD1}">
                <a14:hiddenFill xmlns:a14="http://schemas.microsoft.com/office/drawing/2010/main">
                  <a:solidFill>
                    <a:srgbClr val="FFFFFF"/>
                  </a:solidFill>
                </a14:hiddenFill>
              </a:ext>
            </a:extLst>
          </p:spPr>
        </p:pic>
        <p:pic>
          <p:nvPicPr>
            <p:cNvPr id="2082" name="Picture 34" descr="IFMNOTICIAS - Información de Verdad - Noticias de Medellín y Colombia">
              <a:extLst>
                <a:ext uri="{FF2B5EF4-FFF2-40B4-BE49-F238E27FC236}">
                  <a16:creationId xmlns:a16="http://schemas.microsoft.com/office/drawing/2014/main" id="{B85FFEE9-772B-27DA-EC22-98A8FCE391EC}"/>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4737070" y="3204533"/>
              <a:ext cx="1124861" cy="384744"/>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n 13">
              <a:extLst>
                <a:ext uri="{FF2B5EF4-FFF2-40B4-BE49-F238E27FC236}">
                  <a16:creationId xmlns:a16="http://schemas.microsoft.com/office/drawing/2014/main" id="{70C9A32D-23C9-FA18-B8C6-D2B1656EAE05}"/>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4044977" y="346187"/>
              <a:ext cx="1521784" cy="419803"/>
            </a:xfrm>
            <a:prstGeom prst="rect">
              <a:avLst/>
            </a:prstGeom>
          </p:spPr>
        </p:pic>
        <p:pic>
          <p:nvPicPr>
            <p:cNvPr id="16" name="Imagen 15">
              <a:extLst>
                <a:ext uri="{FF2B5EF4-FFF2-40B4-BE49-F238E27FC236}">
                  <a16:creationId xmlns:a16="http://schemas.microsoft.com/office/drawing/2014/main" id="{2D457532-146C-307C-A109-AD1C92CF3BE0}"/>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7461681" y="3922762"/>
              <a:ext cx="948777" cy="344146"/>
            </a:xfrm>
            <a:prstGeom prst="rect">
              <a:avLst/>
            </a:prstGeom>
          </p:spPr>
        </p:pic>
        <p:pic>
          <p:nvPicPr>
            <p:cNvPr id="2094" name="Picture 46" descr="Noticias de Cali, el Valle y Colombia">
              <a:extLst>
                <a:ext uri="{FF2B5EF4-FFF2-40B4-BE49-F238E27FC236}">
                  <a16:creationId xmlns:a16="http://schemas.microsoft.com/office/drawing/2014/main" id="{0D2AFD09-DA31-06CB-A3A3-372FDDA8FAF3}"/>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2498440" y="4058743"/>
              <a:ext cx="1587801" cy="192687"/>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n 17">
              <a:extLst>
                <a:ext uri="{FF2B5EF4-FFF2-40B4-BE49-F238E27FC236}">
                  <a16:creationId xmlns:a16="http://schemas.microsoft.com/office/drawing/2014/main" id="{8A070B42-5A01-6F2E-E8CB-7C6388350B42}"/>
                </a:ext>
              </a:extLst>
            </p:cNvPr>
            <p:cNvPicPr>
              <a:picLocks noChangeAspect="1"/>
            </p:cNvPicPr>
            <p:nvPr/>
          </p:nvPicPr>
          <p:blipFill>
            <a:blip r:embed="rId18" cstate="screen">
              <a:extLst>
                <a:ext uri="{28A0092B-C50C-407E-A947-70E740481C1C}">
                  <a14:useLocalDpi xmlns:a14="http://schemas.microsoft.com/office/drawing/2010/main"/>
                </a:ext>
              </a:extLst>
            </a:blip>
            <a:srcRect/>
            <a:stretch/>
          </p:blipFill>
          <p:spPr>
            <a:xfrm>
              <a:off x="8698187" y="3181490"/>
              <a:ext cx="954589" cy="307878"/>
            </a:xfrm>
            <a:prstGeom prst="rect">
              <a:avLst/>
            </a:prstGeom>
          </p:spPr>
        </p:pic>
        <p:pic>
          <p:nvPicPr>
            <p:cNvPr id="2096" name="Picture 48" descr="Vite logo">
              <a:extLst>
                <a:ext uri="{FF2B5EF4-FFF2-40B4-BE49-F238E27FC236}">
                  <a16:creationId xmlns:a16="http://schemas.microsoft.com/office/drawing/2014/main" id="{E6F01923-ABC1-9B0D-7708-2A1D09AE6AD0}"/>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3262174" y="2298256"/>
              <a:ext cx="1020405" cy="340135"/>
            </a:xfrm>
            <a:prstGeom prst="rect">
              <a:avLst/>
            </a:prstGeom>
            <a:noFill/>
            <a:extLst>
              <a:ext uri="{909E8E84-426E-40DD-AFC4-6F175D3DCCD1}">
                <a14:hiddenFill xmlns:a14="http://schemas.microsoft.com/office/drawing/2010/main">
                  <a:solidFill>
                    <a:srgbClr val="FFFFFF"/>
                  </a:solidFill>
                </a14:hiddenFill>
              </a:ext>
            </a:extLst>
          </p:spPr>
        </p:pic>
        <p:pic>
          <p:nvPicPr>
            <p:cNvPr id="2098" name="Picture 50" descr="Technocio">
              <a:extLst>
                <a:ext uri="{FF2B5EF4-FFF2-40B4-BE49-F238E27FC236}">
                  <a16:creationId xmlns:a16="http://schemas.microsoft.com/office/drawing/2014/main" id="{B435BDA4-3069-598E-B021-E16E60A3E6F4}"/>
                </a:ext>
              </a:extLst>
            </p:cNvPr>
            <p:cNvPicPr>
              <a:picLocks noChangeAspect="1" noChangeArrowheads="1"/>
            </p:cNvPicPr>
            <p:nvPr/>
          </p:nvPicPr>
          <p:blipFill>
            <a:blip r:embed="rId20" cstate="screen">
              <a:extLst>
                <a:ext uri="{28A0092B-C50C-407E-A947-70E740481C1C}">
                  <a14:useLocalDpi xmlns:a14="http://schemas.microsoft.com/office/drawing/2010/main"/>
                </a:ext>
              </a:extLst>
            </a:blip>
            <a:srcRect/>
            <a:stretch>
              <a:fillRect/>
            </a:stretch>
          </p:blipFill>
          <p:spPr bwMode="auto">
            <a:xfrm>
              <a:off x="2635060" y="3194918"/>
              <a:ext cx="981557" cy="379467"/>
            </a:xfrm>
            <a:prstGeom prst="rect">
              <a:avLst/>
            </a:prstGeom>
            <a:noFill/>
            <a:extLst>
              <a:ext uri="{909E8E84-426E-40DD-AFC4-6F175D3DCCD1}">
                <a14:hiddenFill xmlns:a14="http://schemas.microsoft.com/office/drawing/2010/main">
                  <a:solidFill>
                    <a:srgbClr val="FFFFFF"/>
                  </a:solidFill>
                </a14:hiddenFill>
              </a:ext>
            </a:extLst>
          </p:spPr>
        </p:pic>
        <p:pic>
          <p:nvPicPr>
            <p:cNvPr id="2100" name="Picture 52" descr="Notas y Noticias en la Red">
              <a:extLst>
                <a:ext uri="{FF2B5EF4-FFF2-40B4-BE49-F238E27FC236}">
                  <a16:creationId xmlns:a16="http://schemas.microsoft.com/office/drawing/2014/main" id="{8B576BCA-8AED-2AE9-3D1E-3D4DA561ECCB}"/>
                </a:ext>
              </a:extLst>
            </p:cNvPr>
            <p:cNvPicPr>
              <a:picLocks noChangeAspect="1" noChangeArrowheads="1"/>
            </p:cNvPicPr>
            <p:nvPr/>
          </p:nvPicPr>
          <p:blipFill>
            <a:blip r:embed="rId21" cstate="screen">
              <a:extLst>
                <a:ext uri="{28A0092B-C50C-407E-A947-70E740481C1C}">
                  <a14:useLocalDpi xmlns:a14="http://schemas.microsoft.com/office/drawing/2010/main"/>
                </a:ext>
              </a:extLst>
            </a:blip>
            <a:srcRect/>
            <a:stretch>
              <a:fillRect/>
            </a:stretch>
          </p:blipFill>
          <p:spPr bwMode="auto">
            <a:xfrm>
              <a:off x="2504569" y="424657"/>
              <a:ext cx="1399248" cy="356095"/>
            </a:xfrm>
            <a:prstGeom prst="rect">
              <a:avLst/>
            </a:prstGeom>
            <a:noFill/>
            <a:extLst>
              <a:ext uri="{909E8E84-426E-40DD-AFC4-6F175D3DCCD1}">
                <a14:hiddenFill xmlns:a14="http://schemas.microsoft.com/office/drawing/2010/main">
                  <a:solidFill>
                    <a:srgbClr val="FFFFFF"/>
                  </a:solidFill>
                </a14:hiddenFill>
              </a:ext>
            </a:extLst>
          </p:spPr>
        </p:pic>
        <p:pic>
          <p:nvPicPr>
            <p:cNvPr id="2102" name="Picture 54" descr="Logo">
              <a:extLst>
                <a:ext uri="{FF2B5EF4-FFF2-40B4-BE49-F238E27FC236}">
                  <a16:creationId xmlns:a16="http://schemas.microsoft.com/office/drawing/2014/main" id="{837D7B86-D0FE-609A-BC63-85F84E0193EA}"/>
                </a:ext>
              </a:extLst>
            </p:cNvPr>
            <p:cNvPicPr>
              <a:picLocks noChangeAspect="1" noChangeArrowheads="1"/>
            </p:cNvPicPr>
            <p:nvPr/>
          </p:nvPicPr>
          <p:blipFill>
            <a:blip r:embed="rId22" cstate="screen">
              <a:extLst>
                <a:ext uri="{28A0092B-C50C-407E-A947-70E740481C1C}">
                  <a14:useLocalDpi xmlns:a14="http://schemas.microsoft.com/office/drawing/2010/main"/>
                </a:ext>
              </a:extLst>
            </a:blip>
            <a:srcRect/>
            <a:stretch>
              <a:fillRect/>
            </a:stretch>
          </p:blipFill>
          <p:spPr bwMode="auto">
            <a:xfrm>
              <a:off x="6361991" y="3876274"/>
              <a:ext cx="895886" cy="347604"/>
            </a:xfrm>
            <a:prstGeom prst="rect">
              <a:avLst/>
            </a:prstGeom>
            <a:noFill/>
            <a:extLst>
              <a:ext uri="{909E8E84-426E-40DD-AFC4-6F175D3DCCD1}">
                <a14:hiddenFill xmlns:a14="http://schemas.microsoft.com/office/drawing/2010/main">
                  <a:solidFill>
                    <a:srgbClr val="FFFFFF"/>
                  </a:solidFill>
                </a14:hiddenFill>
              </a:ext>
            </a:extLst>
          </p:spPr>
        </p:pic>
        <p:pic>
          <p:nvPicPr>
            <p:cNvPr id="2104" name="Picture 56" descr="Logo Tecnogus">
              <a:extLst>
                <a:ext uri="{FF2B5EF4-FFF2-40B4-BE49-F238E27FC236}">
                  <a16:creationId xmlns:a16="http://schemas.microsoft.com/office/drawing/2014/main" id="{29664773-B44B-1661-AFA2-898C2059922D}"/>
                </a:ext>
              </a:extLst>
            </p:cNvPr>
            <p:cNvPicPr>
              <a:picLocks noChangeAspect="1" noChangeArrowheads="1"/>
            </p:cNvPicPr>
            <p:nvPr/>
          </p:nvPicPr>
          <p:blipFill>
            <a:blip r:embed="rId23" cstate="screen">
              <a:extLst>
                <a:ext uri="{28A0092B-C50C-407E-A947-70E740481C1C}">
                  <a14:useLocalDpi xmlns:a14="http://schemas.microsoft.com/office/drawing/2010/main"/>
                </a:ext>
              </a:extLst>
            </a:blip>
            <a:srcRect/>
            <a:stretch>
              <a:fillRect/>
            </a:stretch>
          </p:blipFill>
          <p:spPr bwMode="auto">
            <a:xfrm>
              <a:off x="5255985" y="4008629"/>
              <a:ext cx="972708" cy="278843"/>
            </a:xfrm>
            <a:prstGeom prst="rect">
              <a:avLst/>
            </a:prstGeom>
            <a:noFill/>
            <a:extLst>
              <a:ext uri="{909E8E84-426E-40DD-AFC4-6F175D3DCCD1}">
                <a14:hiddenFill xmlns:a14="http://schemas.microsoft.com/office/drawing/2010/main">
                  <a:solidFill>
                    <a:srgbClr val="FFFFFF"/>
                  </a:solidFill>
                </a14:hiddenFill>
              </a:ext>
            </a:extLst>
          </p:spPr>
        </p:pic>
        <p:sp>
          <p:nvSpPr>
            <p:cNvPr id="19" name="AutoShape 58">
              <a:extLst>
                <a:ext uri="{FF2B5EF4-FFF2-40B4-BE49-F238E27FC236}">
                  <a16:creationId xmlns:a16="http://schemas.microsoft.com/office/drawing/2014/main" id="{616BF458-7912-86F0-A6F5-1CF9887E4D5F}"/>
                </a:ext>
              </a:extLst>
            </p:cNvPr>
            <p:cNvSpPr>
              <a:spLocks noChangeAspect="1" noChangeArrowheads="1"/>
            </p:cNvSpPr>
            <p:nvPr/>
          </p:nvSpPr>
          <p:spPr bwMode="auto">
            <a:xfrm>
              <a:off x="6868995" y="3688442"/>
              <a:ext cx="227662" cy="22766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22" name="Imagen 21">
              <a:extLst>
                <a:ext uri="{FF2B5EF4-FFF2-40B4-BE49-F238E27FC236}">
                  <a16:creationId xmlns:a16="http://schemas.microsoft.com/office/drawing/2014/main" id="{9C0F15E2-5554-386B-ED16-CB38C58BD2F9}"/>
                </a:ext>
              </a:extLst>
            </p:cNvPr>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1364238" y="529990"/>
              <a:ext cx="937477" cy="263792"/>
            </a:xfrm>
            <a:prstGeom prst="rect">
              <a:avLst/>
            </a:prstGeom>
          </p:spPr>
        </p:pic>
        <p:pic>
          <p:nvPicPr>
            <p:cNvPr id="2112" name="Picture 64" descr="EXTRA | El Diario de Todos">
              <a:extLst>
                <a:ext uri="{FF2B5EF4-FFF2-40B4-BE49-F238E27FC236}">
                  <a16:creationId xmlns:a16="http://schemas.microsoft.com/office/drawing/2014/main" id="{2191CA39-B529-5A21-D04D-E5FC82A9257C}"/>
                </a:ext>
              </a:extLst>
            </p:cNvPr>
            <p:cNvPicPr>
              <a:picLocks noChangeAspect="1" noChangeArrowheads="1"/>
            </p:cNvPicPr>
            <p:nvPr/>
          </p:nvPicPr>
          <p:blipFill>
            <a:blip r:embed="rId25" cstate="screen">
              <a:extLst>
                <a:ext uri="{28A0092B-C50C-407E-A947-70E740481C1C}">
                  <a14:useLocalDpi xmlns:a14="http://schemas.microsoft.com/office/drawing/2010/main"/>
                </a:ext>
              </a:extLst>
            </a:blip>
            <a:srcRect/>
            <a:stretch>
              <a:fillRect/>
            </a:stretch>
          </p:blipFill>
          <p:spPr bwMode="auto">
            <a:xfrm>
              <a:off x="4250300" y="4018115"/>
              <a:ext cx="819720" cy="273943"/>
            </a:xfrm>
            <a:prstGeom prst="rect">
              <a:avLst/>
            </a:prstGeom>
            <a:noFill/>
            <a:extLst>
              <a:ext uri="{909E8E84-426E-40DD-AFC4-6F175D3DCCD1}">
                <a14:hiddenFill xmlns:a14="http://schemas.microsoft.com/office/drawing/2010/main">
                  <a:solidFill>
                    <a:srgbClr val="FFFFFF"/>
                  </a:solidFill>
                </a14:hiddenFill>
              </a:ext>
            </a:extLst>
          </p:spPr>
        </p:pic>
        <p:pic>
          <p:nvPicPr>
            <p:cNvPr id="2114" name="Picture 66" descr="Diario del Cauca">
              <a:extLst>
                <a:ext uri="{FF2B5EF4-FFF2-40B4-BE49-F238E27FC236}">
                  <a16:creationId xmlns:a16="http://schemas.microsoft.com/office/drawing/2014/main" id="{7F089AEF-3D54-DE89-04B1-82E0A3B169ED}"/>
                </a:ext>
              </a:extLst>
            </p:cNvPr>
            <p:cNvPicPr>
              <a:picLocks noChangeAspect="1" noChangeArrowheads="1"/>
            </p:cNvPicPr>
            <p:nvPr/>
          </p:nvPicPr>
          <p:blipFill>
            <a:blip r:embed="rId26" cstate="screen">
              <a:extLst>
                <a:ext uri="{28A0092B-C50C-407E-A947-70E740481C1C}">
                  <a14:useLocalDpi xmlns:a14="http://schemas.microsoft.com/office/drawing/2010/main"/>
                </a:ext>
              </a:extLst>
            </a:blip>
            <a:srcRect/>
            <a:stretch>
              <a:fillRect/>
            </a:stretch>
          </p:blipFill>
          <p:spPr bwMode="auto">
            <a:xfrm>
              <a:off x="7275129" y="1066106"/>
              <a:ext cx="813223" cy="813223"/>
            </a:xfrm>
            <a:prstGeom prst="rect">
              <a:avLst/>
            </a:prstGeom>
            <a:noFill/>
            <a:extLst>
              <a:ext uri="{909E8E84-426E-40DD-AFC4-6F175D3DCCD1}">
                <a14:hiddenFill xmlns:a14="http://schemas.microsoft.com/office/drawing/2010/main">
                  <a:solidFill>
                    <a:srgbClr val="FFFFFF"/>
                  </a:solidFill>
                </a14:hiddenFill>
              </a:ext>
            </a:extLst>
          </p:spPr>
        </p:pic>
        <p:pic>
          <p:nvPicPr>
            <p:cNvPr id="2116" name="Picture 68" descr="HSB NOTICIAS">
              <a:extLst>
                <a:ext uri="{FF2B5EF4-FFF2-40B4-BE49-F238E27FC236}">
                  <a16:creationId xmlns:a16="http://schemas.microsoft.com/office/drawing/2014/main" id="{8167DD5F-DD34-0309-AFB2-232BB0EB9F82}"/>
                </a:ext>
              </a:extLst>
            </p:cNvPr>
            <p:cNvPicPr>
              <a:picLocks noChangeAspect="1" noChangeArrowheads="1"/>
            </p:cNvPicPr>
            <p:nvPr/>
          </p:nvPicPr>
          <p:blipFill>
            <a:blip r:embed="rId27" cstate="screen">
              <a:extLst>
                <a:ext uri="{28A0092B-C50C-407E-A947-70E740481C1C}">
                  <a14:useLocalDpi xmlns:a14="http://schemas.microsoft.com/office/drawing/2010/main"/>
                </a:ext>
              </a:extLst>
            </a:blip>
            <a:srcRect/>
            <a:stretch>
              <a:fillRect/>
            </a:stretch>
          </p:blipFill>
          <p:spPr bwMode="auto">
            <a:xfrm>
              <a:off x="9550175" y="482283"/>
              <a:ext cx="668512" cy="374558"/>
            </a:xfrm>
            <a:prstGeom prst="rect">
              <a:avLst/>
            </a:prstGeom>
            <a:noFill/>
            <a:extLst>
              <a:ext uri="{909E8E84-426E-40DD-AFC4-6F175D3DCCD1}">
                <a14:hiddenFill xmlns:a14="http://schemas.microsoft.com/office/drawing/2010/main">
                  <a:solidFill>
                    <a:srgbClr val="FFFFFF"/>
                  </a:solidFill>
                </a14:hiddenFill>
              </a:ext>
            </a:extLst>
          </p:spPr>
        </p:pic>
        <p:pic>
          <p:nvPicPr>
            <p:cNvPr id="2118" name="Picture 70" descr="Valor&amp;Negocios">
              <a:extLst>
                <a:ext uri="{FF2B5EF4-FFF2-40B4-BE49-F238E27FC236}">
                  <a16:creationId xmlns:a16="http://schemas.microsoft.com/office/drawing/2014/main" id="{78854016-FBE5-CB5A-1D4D-471C33688389}"/>
                </a:ext>
              </a:extLst>
            </p:cNvPr>
            <p:cNvPicPr>
              <a:picLocks noChangeAspect="1" noChangeArrowheads="1"/>
            </p:cNvPicPr>
            <p:nvPr/>
          </p:nvPicPr>
          <p:blipFill>
            <a:blip r:embed="rId28">
              <a:extLst>
                <a:ext uri="{28A0092B-C50C-407E-A947-70E740481C1C}">
                  <a14:useLocalDpi xmlns:a14="http://schemas.microsoft.com/office/drawing/2010/main"/>
                </a:ext>
              </a:extLst>
            </a:blip>
            <a:srcRect/>
            <a:stretch>
              <a:fillRect/>
            </a:stretch>
          </p:blipFill>
          <p:spPr bwMode="auto">
            <a:xfrm>
              <a:off x="7330310" y="3156950"/>
              <a:ext cx="1165431" cy="362139"/>
            </a:xfrm>
            <a:prstGeom prst="rect">
              <a:avLst/>
            </a:prstGeom>
            <a:noFill/>
            <a:extLst>
              <a:ext uri="{909E8E84-426E-40DD-AFC4-6F175D3DCCD1}">
                <a14:hiddenFill xmlns:a14="http://schemas.microsoft.com/office/drawing/2010/main">
                  <a:solidFill>
                    <a:srgbClr val="FFFFFF"/>
                  </a:solidFill>
                </a14:hiddenFill>
              </a:ext>
            </a:extLst>
          </p:spPr>
        </p:pic>
        <p:pic>
          <p:nvPicPr>
            <p:cNvPr id="2120" name="Picture 72" descr="BLU Radio - Apps en Google Play">
              <a:extLst>
                <a:ext uri="{FF2B5EF4-FFF2-40B4-BE49-F238E27FC236}">
                  <a16:creationId xmlns:a16="http://schemas.microsoft.com/office/drawing/2014/main" id="{A13160BC-BB7F-BDB1-B636-D0AC1954F848}"/>
                </a:ext>
              </a:extLst>
            </p:cNvPr>
            <p:cNvPicPr>
              <a:picLocks noChangeAspect="1" noChangeArrowheads="1"/>
            </p:cNvPicPr>
            <p:nvPr/>
          </p:nvPicPr>
          <p:blipFill>
            <a:blip r:embed="rId29" cstate="screen">
              <a:extLst>
                <a:ext uri="{28A0092B-C50C-407E-A947-70E740481C1C}">
                  <a14:useLocalDpi xmlns:a14="http://schemas.microsoft.com/office/drawing/2010/main"/>
                </a:ext>
              </a:extLst>
            </a:blip>
            <a:srcRect/>
            <a:stretch>
              <a:fillRect/>
            </a:stretch>
          </p:blipFill>
          <p:spPr bwMode="auto">
            <a:xfrm>
              <a:off x="10022309" y="993368"/>
              <a:ext cx="813223" cy="813223"/>
            </a:xfrm>
            <a:prstGeom prst="rect">
              <a:avLst/>
            </a:prstGeom>
            <a:noFill/>
            <a:extLst>
              <a:ext uri="{909E8E84-426E-40DD-AFC4-6F175D3DCCD1}">
                <a14:hiddenFill xmlns:a14="http://schemas.microsoft.com/office/drawing/2010/main">
                  <a:solidFill>
                    <a:srgbClr val="FFFFFF"/>
                  </a:solidFill>
                </a14:hiddenFill>
              </a:ext>
            </a:extLst>
          </p:spPr>
        </p:pic>
        <p:pic>
          <p:nvPicPr>
            <p:cNvPr id="24" name="Imagen 23">
              <a:extLst>
                <a:ext uri="{FF2B5EF4-FFF2-40B4-BE49-F238E27FC236}">
                  <a16:creationId xmlns:a16="http://schemas.microsoft.com/office/drawing/2014/main" id="{1D472774-425A-A4F1-7E84-965718B93CD6}"/>
                </a:ext>
              </a:extLst>
            </p:cNvPr>
            <p:cNvPicPr>
              <a:picLocks noChangeAspect="1"/>
            </p:cNvPicPr>
            <p:nvPr/>
          </p:nvPicPr>
          <p:blipFill>
            <a:blip r:embed="rId30" cstate="screen">
              <a:extLst>
                <a:ext uri="{28A0092B-C50C-407E-A947-70E740481C1C}">
                  <a14:useLocalDpi xmlns:a14="http://schemas.microsoft.com/office/drawing/2010/main"/>
                </a:ext>
              </a:extLst>
            </a:blip>
            <a:stretch>
              <a:fillRect/>
            </a:stretch>
          </p:blipFill>
          <p:spPr>
            <a:xfrm>
              <a:off x="3702116" y="3194612"/>
              <a:ext cx="895681" cy="379467"/>
            </a:xfrm>
            <a:prstGeom prst="rect">
              <a:avLst/>
            </a:prstGeom>
          </p:spPr>
        </p:pic>
        <p:pic>
          <p:nvPicPr>
            <p:cNvPr id="2122" name="Picture 74">
              <a:extLst>
                <a:ext uri="{FF2B5EF4-FFF2-40B4-BE49-F238E27FC236}">
                  <a16:creationId xmlns:a16="http://schemas.microsoft.com/office/drawing/2014/main" id="{EC7D595C-6B32-2FFF-8D9B-9E8E10FDEB83}"/>
                </a:ext>
              </a:extLst>
            </p:cNvPr>
            <p:cNvPicPr>
              <a:picLocks noChangeAspect="1" noChangeArrowheads="1"/>
            </p:cNvPicPr>
            <p:nvPr/>
          </p:nvPicPr>
          <p:blipFill>
            <a:blip r:embed="rId31" cstate="screen">
              <a:extLst>
                <a:ext uri="{28A0092B-C50C-407E-A947-70E740481C1C}">
                  <a14:useLocalDpi xmlns:a14="http://schemas.microsoft.com/office/drawing/2010/main"/>
                </a:ext>
              </a:extLst>
            </a:blip>
            <a:srcRect/>
            <a:stretch>
              <a:fillRect/>
            </a:stretch>
          </p:blipFill>
          <p:spPr bwMode="auto">
            <a:xfrm>
              <a:off x="5684978" y="2212531"/>
              <a:ext cx="895886" cy="483076"/>
            </a:xfrm>
            <a:prstGeom prst="rect">
              <a:avLst/>
            </a:prstGeom>
            <a:noFill/>
            <a:extLst>
              <a:ext uri="{909E8E84-426E-40DD-AFC4-6F175D3DCCD1}">
                <a14:hiddenFill xmlns:a14="http://schemas.microsoft.com/office/drawing/2010/main">
                  <a:solidFill>
                    <a:srgbClr val="FFFFFF"/>
                  </a:solidFill>
                </a14:hiddenFill>
              </a:ext>
            </a:extLst>
          </p:spPr>
        </p:pic>
        <p:pic>
          <p:nvPicPr>
            <p:cNvPr id="2128" name="Picture 80" descr="Actualidad Política">
              <a:extLst>
                <a:ext uri="{FF2B5EF4-FFF2-40B4-BE49-F238E27FC236}">
                  <a16:creationId xmlns:a16="http://schemas.microsoft.com/office/drawing/2014/main" id="{6F9C66AF-D268-290D-F429-30F8ED3AF118}"/>
                </a:ext>
              </a:extLst>
            </p:cNvPr>
            <p:cNvPicPr>
              <a:picLocks noChangeAspect="1" noChangeArrowheads="1"/>
            </p:cNvPicPr>
            <p:nvPr/>
          </p:nvPicPr>
          <p:blipFill>
            <a:blip r:embed="rId32" cstate="screen">
              <a:extLst>
                <a:ext uri="{28A0092B-C50C-407E-A947-70E740481C1C}">
                  <a14:useLocalDpi xmlns:a14="http://schemas.microsoft.com/office/drawing/2010/main"/>
                </a:ext>
              </a:extLst>
            </a:blip>
            <a:srcRect/>
            <a:stretch>
              <a:fillRect/>
            </a:stretch>
          </p:blipFill>
          <p:spPr bwMode="auto">
            <a:xfrm>
              <a:off x="7497713" y="2237626"/>
              <a:ext cx="1181610" cy="339366"/>
            </a:xfrm>
            <a:prstGeom prst="rect">
              <a:avLst/>
            </a:prstGeom>
            <a:noFill/>
            <a:extLst>
              <a:ext uri="{909E8E84-426E-40DD-AFC4-6F175D3DCCD1}">
                <a14:hiddenFill xmlns:a14="http://schemas.microsoft.com/office/drawing/2010/main">
                  <a:solidFill>
                    <a:srgbClr val="FFFFFF"/>
                  </a:solidFill>
                </a14:hiddenFill>
              </a:ext>
            </a:extLst>
          </p:spPr>
        </p:pic>
        <p:pic>
          <p:nvPicPr>
            <p:cNvPr id="29" name="Imagen 28">
              <a:extLst>
                <a:ext uri="{FF2B5EF4-FFF2-40B4-BE49-F238E27FC236}">
                  <a16:creationId xmlns:a16="http://schemas.microsoft.com/office/drawing/2014/main" id="{0D290D1C-F5EC-E027-2FD6-6FA9390A5C51}"/>
                </a:ext>
              </a:extLst>
            </p:cNvPr>
            <p:cNvPicPr>
              <a:picLocks noChangeAspect="1"/>
            </p:cNvPicPr>
            <p:nvPr/>
          </p:nvPicPr>
          <p:blipFill>
            <a:blip r:embed="rId33" cstate="screen">
              <a:extLst>
                <a:ext uri="{28A0092B-C50C-407E-A947-70E740481C1C}">
                  <a14:useLocalDpi xmlns:a14="http://schemas.microsoft.com/office/drawing/2010/main"/>
                </a:ext>
              </a:extLst>
            </a:blip>
            <a:stretch>
              <a:fillRect/>
            </a:stretch>
          </p:blipFill>
          <p:spPr>
            <a:xfrm>
              <a:off x="5996463" y="3236905"/>
              <a:ext cx="1174528" cy="278845"/>
            </a:xfrm>
            <a:prstGeom prst="rect">
              <a:avLst/>
            </a:prstGeom>
          </p:spPr>
        </p:pic>
        <p:pic>
          <p:nvPicPr>
            <p:cNvPr id="2" name="Imagen 1">
              <a:extLst>
                <a:ext uri="{FF2B5EF4-FFF2-40B4-BE49-F238E27FC236}">
                  <a16:creationId xmlns:a16="http://schemas.microsoft.com/office/drawing/2014/main" id="{36BA8CFA-AF86-D376-0F45-2B2C3D0EADBF}"/>
                </a:ext>
              </a:extLst>
            </p:cNvPr>
            <p:cNvPicPr>
              <a:picLocks noChangeAspect="1"/>
            </p:cNvPicPr>
            <p:nvPr/>
          </p:nvPicPr>
          <p:blipFill>
            <a:blip r:embed="rId34" cstate="screen">
              <a:extLst>
                <a:ext uri="{28A0092B-C50C-407E-A947-70E740481C1C}">
                  <a14:useLocalDpi xmlns:a14="http://schemas.microsoft.com/office/drawing/2010/main"/>
                </a:ext>
              </a:extLst>
            </a:blip>
            <a:stretch>
              <a:fillRect/>
            </a:stretch>
          </p:blipFill>
          <p:spPr>
            <a:xfrm>
              <a:off x="9891225" y="3151805"/>
              <a:ext cx="918969" cy="316092"/>
            </a:xfrm>
            <a:prstGeom prst="rect">
              <a:avLst/>
            </a:prstGeom>
          </p:spPr>
        </p:pic>
        <p:pic>
          <p:nvPicPr>
            <p:cNvPr id="3" name="Picture 2" descr="RimixRadio - Noticias y Música las 24 horas">
              <a:extLst>
                <a:ext uri="{FF2B5EF4-FFF2-40B4-BE49-F238E27FC236}">
                  <a16:creationId xmlns:a16="http://schemas.microsoft.com/office/drawing/2014/main" id="{7A6CF555-44D3-C705-DF6B-C90966C3EEF1}"/>
                </a:ext>
              </a:extLst>
            </p:cNvPr>
            <p:cNvPicPr>
              <a:picLocks noChangeAspect="1" noChangeArrowheads="1"/>
            </p:cNvPicPr>
            <p:nvPr/>
          </p:nvPicPr>
          <p:blipFill>
            <a:blip r:embed="rId35" cstate="screen">
              <a:extLst>
                <a:ext uri="{28A0092B-C50C-407E-A947-70E740481C1C}">
                  <a14:useLocalDpi xmlns:a14="http://schemas.microsoft.com/office/drawing/2010/main"/>
                </a:ext>
              </a:extLst>
            </a:blip>
            <a:srcRect/>
            <a:stretch>
              <a:fillRect/>
            </a:stretch>
          </p:blipFill>
          <p:spPr bwMode="auto">
            <a:xfrm>
              <a:off x="11189664" y="3747984"/>
              <a:ext cx="561159" cy="5044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a:extLst>
                <a:ext uri="{FF2B5EF4-FFF2-40B4-BE49-F238E27FC236}">
                  <a16:creationId xmlns:a16="http://schemas.microsoft.com/office/drawing/2014/main" id="{DFC08D94-101A-413E-0D30-DC0EBFB01D14}"/>
                </a:ext>
              </a:extLst>
            </p:cNvPr>
            <p:cNvPicPr>
              <a:picLocks noChangeAspect="1" noChangeArrowheads="1"/>
            </p:cNvPicPr>
            <p:nvPr/>
          </p:nvPicPr>
          <p:blipFill>
            <a:blip r:embed="rId36" cstate="screen">
              <a:extLst>
                <a:ext uri="{28A0092B-C50C-407E-A947-70E740481C1C}">
                  <a14:useLocalDpi xmlns:a14="http://schemas.microsoft.com/office/drawing/2010/main"/>
                </a:ext>
              </a:extLst>
            </a:blip>
            <a:srcRect/>
            <a:stretch>
              <a:fillRect/>
            </a:stretch>
          </p:blipFill>
          <p:spPr bwMode="auto">
            <a:xfrm>
              <a:off x="421860" y="5346977"/>
              <a:ext cx="974501" cy="35723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0" descr="Icono Alerta Tolima">
              <a:extLst>
                <a:ext uri="{FF2B5EF4-FFF2-40B4-BE49-F238E27FC236}">
                  <a16:creationId xmlns:a16="http://schemas.microsoft.com/office/drawing/2014/main" id="{7F4F3621-9DC7-1F5E-5CC9-3C9CEB4C5321}"/>
                </a:ext>
              </a:extLst>
            </p:cNvPr>
            <p:cNvPicPr>
              <a:picLocks noChangeAspect="1" noChangeArrowheads="1"/>
            </p:cNvPicPr>
            <p:nvPr/>
          </p:nvPicPr>
          <p:blipFill>
            <a:blip r:embed="rId37">
              <a:extLst>
                <a:ext uri="{28A0092B-C50C-407E-A947-70E740481C1C}">
                  <a14:useLocalDpi xmlns:a14="http://schemas.microsoft.com/office/drawing/2010/main"/>
                </a:ext>
              </a:extLst>
            </a:blip>
            <a:srcRect/>
            <a:stretch>
              <a:fillRect/>
            </a:stretch>
          </p:blipFill>
          <p:spPr bwMode="auto">
            <a:xfrm>
              <a:off x="2778659" y="6020724"/>
              <a:ext cx="1069893" cy="4279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2" descr="Estamos en Línea – Colombia">
              <a:extLst>
                <a:ext uri="{FF2B5EF4-FFF2-40B4-BE49-F238E27FC236}">
                  <a16:creationId xmlns:a16="http://schemas.microsoft.com/office/drawing/2014/main" id="{F198B860-6FA3-5671-5CDB-07FCAF71CA07}"/>
                </a:ext>
              </a:extLst>
            </p:cNvPr>
            <p:cNvPicPr>
              <a:picLocks noChangeAspect="1" noChangeArrowheads="1"/>
            </p:cNvPicPr>
            <p:nvPr/>
          </p:nvPicPr>
          <p:blipFill rotWithShape="1">
            <a:blip r:embed="rId38" cstate="screen">
              <a:extLst>
                <a:ext uri="{28A0092B-C50C-407E-A947-70E740481C1C}">
                  <a14:useLocalDpi xmlns:a14="http://schemas.microsoft.com/office/drawing/2010/main"/>
                </a:ext>
              </a:extLst>
            </a:blip>
            <a:srcRect/>
            <a:stretch/>
          </p:blipFill>
          <p:spPr bwMode="auto">
            <a:xfrm>
              <a:off x="6468227" y="4627966"/>
              <a:ext cx="1633794" cy="43292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4" descr="C-Level: Convergencia y la interoperabilidad, dos tendencias ...">
              <a:extLst>
                <a:ext uri="{FF2B5EF4-FFF2-40B4-BE49-F238E27FC236}">
                  <a16:creationId xmlns:a16="http://schemas.microsoft.com/office/drawing/2014/main" id="{C4A594D6-A3A0-E383-90C2-D06F656A772E}"/>
                </a:ext>
              </a:extLst>
            </p:cNvPr>
            <p:cNvPicPr>
              <a:picLocks noChangeAspect="1" noChangeArrowheads="1"/>
            </p:cNvPicPr>
            <p:nvPr/>
          </p:nvPicPr>
          <p:blipFill rotWithShape="1">
            <a:blip r:embed="rId39" cstate="screen">
              <a:extLst>
                <a:ext uri="{28A0092B-C50C-407E-A947-70E740481C1C}">
                  <a14:useLocalDpi xmlns:a14="http://schemas.microsoft.com/office/drawing/2010/main"/>
                </a:ext>
              </a:extLst>
            </a:blip>
            <a:srcRect/>
            <a:stretch>
              <a:fillRect/>
            </a:stretch>
          </p:blipFill>
          <p:spPr bwMode="auto">
            <a:xfrm>
              <a:off x="11013668" y="3135663"/>
              <a:ext cx="773158" cy="40750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6" descr="ACIS">
              <a:extLst>
                <a:ext uri="{FF2B5EF4-FFF2-40B4-BE49-F238E27FC236}">
                  <a16:creationId xmlns:a16="http://schemas.microsoft.com/office/drawing/2014/main" id="{D69B5F80-4462-37DA-539A-1F76D9A8E934}"/>
                </a:ext>
              </a:extLst>
            </p:cNvPr>
            <p:cNvPicPr>
              <a:picLocks noChangeAspect="1" noChangeArrowheads="1"/>
            </p:cNvPicPr>
            <p:nvPr/>
          </p:nvPicPr>
          <p:blipFill>
            <a:blip r:embed="rId40" cstate="screen">
              <a:extLst>
                <a:ext uri="{28A0092B-C50C-407E-A947-70E740481C1C}">
                  <a14:useLocalDpi xmlns:a14="http://schemas.microsoft.com/office/drawing/2010/main"/>
                </a:ext>
              </a:extLst>
            </a:blip>
            <a:srcRect/>
            <a:stretch>
              <a:fillRect/>
            </a:stretch>
          </p:blipFill>
          <p:spPr bwMode="auto">
            <a:xfrm>
              <a:off x="10970427" y="2132517"/>
              <a:ext cx="805520" cy="42891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8" descr="Nearshore Americas">
              <a:extLst>
                <a:ext uri="{FF2B5EF4-FFF2-40B4-BE49-F238E27FC236}">
                  <a16:creationId xmlns:a16="http://schemas.microsoft.com/office/drawing/2014/main" id="{8B7A0DCF-ADA1-6EA2-7953-6A041B4CCFE7}"/>
                </a:ext>
              </a:extLst>
            </p:cNvPr>
            <p:cNvPicPr>
              <a:picLocks noChangeAspect="1" noChangeArrowheads="1"/>
            </p:cNvPicPr>
            <p:nvPr/>
          </p:nvPicPr>
          <p:blipFill>
            <a:blip r:embed="rId41" cstate="screen">
              <a:extLst>
                <a:ext uri="{28A0092B-C50C-407E-A947-70E740481C1C}">
                  <a14:useLocalDpi xmlns:a14="http://schemas.microsoft.com/office/drawing/2010/main"/>
                </a:ext>
              </a:extLst>
            </a:blip>
            <a:srcRect/>
            <a:stretch>
              <a:fillRect/>
            </a:stretch>
          </p:blipFill>
          <p:spPr bwMode="auto">
            <a:xfrm>
              <a:off x="7233587" y="5319161"/>
              <a:ext cx="1318161" cy="360154"/>
            </a:xfrm>
            <a:prstGeom prst="rect">
              <a:avLst/>
            </a:prstGeom>
            <a:noFill/>
            <a:extLst>
              <a:ext uri="{909E8E84-426E-40DD-AFC4-6F175D3DCCD1}">
                <a14:hiddenFill xmlns:a14="http://schemas.microsoft.com/office/drawing/2010/main">
                  <a:solidFill>
                    <a:srgbClr val="FFFFFF"/>
                  </a:solidFill>
                </a14:hiddenFill>
              </a:ext>
            </a:extLst>
          </p:spPr>
        </p:pic>
        <p:pic>
          <p:nvPicPr>
            <p:cNvPr id="20" name="Imagen 19">
              <a:extLst>
                <a:ext uri="{FF2B5EF4-FFF2-40B4-BE49-F238E27FC236}">
                  <a16:creationId xmlns:a16="http://schemas.microsoft.com/office/drawing/2014/main" id="{BE65A0F8-4360-BC7D-AA31-6A83509B3937}"/>
                </a:ext>
              </a:extLst>
            </p:cNvPr>
            <p:cNvPicPr>
              <a:picLocks noChangeAspect="1"/>
            </p:cNvPicPr>
            <p:nvPr/>
          </p:nvPicPr>
          <p:blipFill>
            <a:blip r:embed="rId42" cstate="screen">
              <a:extLst>
                <a:ext uri="{28A0092B-C50C-407E-A947-70E740481C1C}">
                  <a14:useLocalDpi xmlns:a14="http://schemas.microsoft.com/office/drawing/2010/main"/>
                </a:ext>
              </a:extLst>
            </a:blip>
            <a:srcRect/>
            <a:stretch/>
          </p:blipFill>
          <p:spPr>
            <a:xfrm>
              <a:off x="10470031" y="540458"/>
              <a:ext cx="1263817" cy="257377"/>
            </a:xfrm>
            <a:prstGeom prst="rect">
              <a:avLst/>
            </a:prstGeom>
          </p:spPr>
        </p:pic>
        <p:pic>
          <p:nvPicPr>
            <p:cNvPr id="21" name="Imagen 20">
              <a:extLst>
                <a:ext uri="{FF2B5EF4-FFF2-40B4-BE49-F238E27FC236}">
                  <a16:creationId xmlns:a16="http://schemas.microsoft.com/office/drawing/2014/main" id="{6E1FC8D0-9C7E-D8D3-83B9-1E3B6353187E}"/>
                </a:ext>
              </a:extLst>
            </p:cNvPr>
            <p:cNvPicPr>
              <a:picLocks noChangeAspect="1"/>
            </p:cNvPicPr>
            <p:nvPr/>
          </p:nvPicPr>
          <p:blipFill>
            <a:blip r:embed="rId43" cstate="screen">
              <a:extLst>
                <a:ext uri="{28A0092B-C50C-407E-A947-70E740481C1C}">
                  <a14:useLocalDpi xmlns:a14="http://schemas.microsoft.com/office/drawing/2010/main"/>
                </a:ext>
              </a:extLst>
            </a:blip>
            <a:stretch>
              <a:fillRect/>
            </a:stretch>
          </p:blipFill>
          <p:spPr>
            <a:xfrm>
              <a:off x="5241573" y="6050898"/>
              <a:ext cx="1862931" cy="269510"/>
            </a:xfrm>
            <a:prstGeom prst="rect">
              <a:avLst/>
            </a:prstGeom>
          </p:spPr>
        </p:pic>
        <p:pic>
          <p:nvPicPr>
            <p:cNvPr id="28" name="Picture 36" descr="Hora 13 Noticias">
              <a:extLst>
                <a:ext uri="{FF2B5EF4-FFF2-40B4-BE49-F238E27FC236}">
                  <a16:creationId xmlns:a16="http://schemas.microsoft.com/office/drawing/2014/main" id="{F8905B63-2D09-8934-F509-1ABE67B250D1}"/>
                </a:ext>
              </a:extLst>
            </p:cNvPr>
            <p:cNvPicPr>
              <a:picLocks noChangeAspect="1" noChangeArrowheads="1"/>
            </p:cNvPicPr>
            <p:nvPr/>
          </p:nvPicPr>
          <p:blipFill rotWithShape="1">
            <a:blip r:embed="rId44" cstate="screen">
              <a:extLst>
                <a:ext uri="{28A0092B-C50C-407E-A947-70E740481C1C}">
                  <a14:useLocalDpi xmlns:a14="http://schemas.microsoft.com/office/drawing/2010/main"/>
                </a:ext>
              </a:extLst>
            </a:blip>
            <a:srcRect/>
            <a:stretch/>
          </p:blipFill>
          <p:spPr bwMode="auto">
            <a:xfrm>
              <a:off x="10959130" y="1207722"/>
              <a:ext cx="755106" cy="415488"/>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38" descr="Información de su interés">
              <a:extLst>
                <a:ext uri="{FF2B5EF4-FFF2-40B4-BE49-F238E27FC236}">
                  <a16:creationId xmlns:a16="http://schemas.microsoft.com/office/drawing/2014/main" id="{724FEC7F-EB3B-F9E0-FD3D-8402E951457C}"/>
                </a:ext>
              </a:extLst>
            </p:cNvPr>
            <p:cNvPicPr>
              <a:picLocks noChangeAspect="1" noChangeArrowheads="1"/>
            </p:cNvPicPr>
            <p:nvPr/>
          </p:nvPicPr>
          <p:blipFill>
            <a:blip r:embed="rId45" cstate="screen">
              <a:extLst>
                <a:ext uri="{28A0092B-C50C-407E-A947-70E740481C1C}">
                  <a14:useLocalDpi xmlns:a14="http://schemas.microsoft.com/office/drawing/2010/main"/>
                </a:ext>
              </a:extLst>
            </a:blip>
            <a:srcRect/>
            <a:stretch>
              <a:fillRect/>
            </a:stretch>
          </p:blipFill>
          <p:spPr bwMode="auto">
            <a:xfrm>
              <a:off x="7278884" y="6041185"/>
              <a:ext cx="1184608" cy="389857"/>
            </a:xfrm>
            <a:prstGeom prst="rect">
              <a:avLst/>
            </a:prstGeom>
            <a:noFill/>
            <a:extLst>
              <a:ext uri="{909E8E84-426E-40DD-AFC4-6F175D3DCCD1}">
                <a14:hiddenFill xmlns:a14="http://schemas.microsoft.com/office/drawing/2010/main">
                  <a:solidFill>
                    <a:srgbClr val="FFFFFF"/>
                  </a:solidFill>
                </a14:hiddenFill>
              </a:ext>
            </a:extLst>
          </p:spPr>
        </p:pic>
        <p:pic>
          <p:nvPicPr>
            <p:cNvPr id="31" name="Imagen 30">
              <a:extLst>
                <a:ext uri="{FF2B5EF4-FFF2-40B4-BE49-F238E27FC236}">
                  <a16:creationId xmlns:a16="http://schemas.microsoft.com/office/drawing/2014/main" id="{C0FFF2DF-C1D8-D014-666A-F0C3EAFB8C91}"/>
                </a:ext>
              </a:extLst>
            </p:cNvPr>
            <p:cNvPicPr>
              <a:picLocks noChangeAspect="1"/>
            </p:cNvPicPr>
            <p:nvPr/>
          </p:nvPicPr>
          <p:blipFill>
            <a:blip r:embed="rId46" cstate="screen">
              <a:extLst>
                <a:ext uri="{28A0092B-C50C-407E-A947-70E740481C1C}">
                  <a14:useLocalDpi xmlns:a14="http://schemas.microsoft.com/office/drawing/2010/main"/>
                </a:ext>
              </a:extLst>
            </a:blip>
            <a:stretch>
              <a:fillRect/>
            </a:stretch>
          </p:blipFill>
          <p:spPr>
            <a:xfrm>
              <a:off x="11150000" y="5282831"/>
              <a:ext cx="760933" cy="593658"/>
            </a:xfrm>
            <a:prstGeom prst="rect">
              <a:avLst/>
            </a:prstGeom>
          </p:spPr>
        </p:pic>
        <p:pic>
          <p:nvPicPr>
            <p:cNvPr id="32" name="Imagen 31">
              <a:extLst>
                <a:ext uri="{FF2B5EF4-FFF2-40B4-BE49-F238E27FC236}">
                  <a16:creationId xmlns:a16="http://schemas.microsoft.com/office/drawing/2014/main" id="{8DCC9E44-C92B-64FF-9E30-E538B2CC49E1}"/>
                </a:ext>
              </a:extLst>
            </p:cNvPr>
            <p:cNvPicPr>
              <a:picLocks noChangeAspect="1"/>
            </p:cNvPicPr>
            <p:nvPr/>
          </p:nvPicPr>
          <p:blipFill>
            <a:blip r:embed="rId47" cstate="screen">
              <a:extLst>
                <a:ext uri="{28A0092B-C50C-407E-A947-70E740481C1C}">
                  <a14:useLocalDpi xmlns:a14="http://schemas.microsoft.com/office/drawing/2010/main"/>
                </a:ext>
              </a:extLst>
            </a:blip>
            <a:stretch>
              <a:fillRect/>
            </a:stretch>
          </p:blipFill>
          <p:spPr>
            <a:xfrm>
              <a:off x="8716176" y="5371095"/>
              <a:ext cx="1353771" cy="326647"/>
            </a:xfrm>
            <a:prstGeom prst="rect">
              <a:avLst/>
            </a:prstGeom>
          </p:spPr>
        </p:pic>
        <p:pic>
          <p:nvPicPr>
            <p:cNvPr id="33" name="Imagen 32">
              <a:extLst>
                <a:ext uri="{FF2B5EF4-FFF2-40B4-BE49-F238E27FC236}">
                  <a16:creationId xmlns:a16="http://schemas.microsoft.com/office/drawing/2014/main" id="{9CFFDE77-25C0-ABF0-3CF2-EAEAA6304FE8}"/>
                </a:ext>
              </a:extLst>
            </p:cNvPr>
            <p:cNvPicPr>
              <a:picLocks noChangeAspect="1"/>
            </p:cNvPicPr>
            <p:nvPr/>
          </p:nvPicPr>
          <p:blipFill>
            <a:blip r:embed="rId48" cstate="screen">
              <a:extLst>
                <a:ext uri="{28A0092B-C50C-407E-A947-70E740481C1C}">
                  <a14:useLocalDpi xmlns:a14="http://schemas.microsoft.com/office/drawing/2010/main"/>
                </a:ext>
              </a:extLst>
            </a:blip>
            <a:stretch>
              <a:fillRect/>
            </a:stretch>
          </p:blipFill>
          <p:spPr>
            <a:xfrm>
              <a:off x="9768564" y="2255148"/>
              <a:ext cx="1080808" cy="271617"/>
            </a:xfrm>
            <a:prstGeom prst="rect">
              <a:avLst/>
            </a:prstGeom>
          </p:spPr>
        </p:pic>
        <p:pic>
          <p:nvPicPr>
            <p:cNvPr id="34" name="Picture 46">
              <a:extLst>
                <a:ext uri="{FF2B5EF4-FFF2-40B4-BE49-F238E27FC236}">
                  <a16:creationId xmlns:a16="http://schemas.microsoft.com/office/drawing/2014/main" id="{D7893052-DAF1-B803-6095-612699318E1B}"/>
                </a:ext>
              </a:extLst>
            </p:cNvPr>
            <p:cNvPicPr>
              <a:picLocks noChangeAspect="1" noChangeArrowheads="1"/>
            </p:cNvPicPr>
            <p:nvPr/>
          </p:nvPicPr>
          <p:blipFill>
            <a:blip r:embed="rId49" cstate="screen">
              <a:extLst>
                <a:ext uri="{28A0092B-C50C-407E-A947-70E740481C1C}">
                  <a14:useLocalDpi xmlns:a14="http://schemas.microsoft.com/office/drawing/2010/main"/>
                </a:ext>
              </a:extLst>
            </a:blip>
            <a:srcRect/>
            <a:stretch>
              <a:fillRect/>
            </a:stretch>
          </p:blipFill>
          <p:spPr bwMode="auto">
            <a:xfrm>
              <a:off x="4742114" y="5372383"/>
              <a:ext cx="1191296" cy="297824"/>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50" descr="Las2orillas.co">
              <a:extLst>
                <a:ext uri="{FF2B5EF4-FFF2-40B4-BE49-F238E27FC236}">
                  <a16:creationId xmlns:a16="http://schemas.microsoft.com/office/drawing/2014/main" id="{71429147-0768-291E-5846-FAD3EEAD5EFC}"/>
                </a:ext>
              </a:extLst>
            </p:cNvPr>
            <p:cNvPicPr>
              <a:picLocks noChangeAspect="1" noChangeArrowheads="1"/>
            </p:cNvPicPr>
            <p:nvPr/>
          </p:nvPicPr>
          <p:blipFill>
            <a:blip r:embed="rId50" cstate="screen">
              <a:extLst>
                <a:ext uri="{28A0092B-C50C-407E-A947-70E740481C1C}">
                  <a14:useLocalDpi xmlns:a14="http://schemas.microsoft.com/office/drawing/2010/main"/>
                </a:ext>
              </a:extLst>
            </a:blip>
            <a:srcRect/>
            <a:stretch>
              <a:fillRect/>
            </a:stretch>
          </p:blipFill>
          <p:spPr bwMode="auto">
            <a:xfrm>
              <a:off x="2854104" y="5324379"/>
              <a:ext cx="659128" cy="35677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52" descr="CámaraFM 95.9">
              <a:extLst>
                <a:ext uri="{FF2B5EF4-FFF2-40B4-BE49-F238E27FC236}">
                  <a16:creationId xmlns:a16="http://schemas.microsoft.com/office/drawing/2014/main" id="{0A60E63D-7ACB-DB5D-E213-E1F07543AC1F}"/>
                </a:ext>
              </a:extLst>
            </p:cNvPr>
            <p:cNvPicPr>
              <a:picLocks noChangeAspect="1" noChangeArrowheads="1"/>
            </p:cNvPicPr>
            <p:nvPr/>
          </p:nvPicPr>
          <p:blipFill>
            <a:blip r:embed="rId51">
              <a:extLst>
                <a:ext uri="{28A0092B-C50C-407E-A947-70E740481C1C}">
                  <a14:useLocalDpi xmlns:a14="http://schemas.microsoft.com/office/drawing/2010/main"/>
                </a:ext>
              </a:extLst>
            </a:blip>
            <a:srcRect/>
            <a:stretch>
              <a:fillRect/>
            </a:stretch>
          </p:blipFill>
          <p:spPr bwMode="auto">
            <a:xfrm>
              <a:off x="9574736" y="4512178"/>
              <a:ext cx="2240187" cy="465091"/>
            </a:xfrm>
            <a:prstGeom prst="rect">
              <a:avLst/>
            </a:prstGeom>
            <a:noFill/>
            <a:extLst>
              <a:ext uri="{909E8E84-426E-40DD-AFC4-6F175D3DCCD1}">
                <a14:hiddenFill xmlns:a14="http://schemas.microsoft.com/office/drawing/2010/main">
                  <a:solidFill>
                    <a:srgbClr val="FFFFFF"/>
                  </a:solidFill>
                </a14:hiddenFill>
              </a:ext>
            </a:extLst>
          </p:spPr>
        </p:pic>
        <p:pic>
          <p:nvPicPr>
            <p:cNvPr id="38" name="Imagen 37">
              <a:extLst>
                <a:ext uri="{FF2B5EF4-FFF2-40B4-BE49-F238E27FC236}">
                  <a16:creationId xmlns:a16="http://schemas.microsoft.com/office/drawing/2014/main" id="{9B698346-2F6D-D1A7-A693-78C01F9A6E08}"/>
                </a:ext>
              </a:extLst>
            </p:cNvPr>
            <p:cNvPicPr>
              <a:picLocks noChangeAspect="1"/>
            </p:cNvPicPr>
            <p:nvPr/>
          </p:nvPicPr>
          <p:blipFill>
            <a:blip r:embed="rId52" cstate="screen">
              <a:extLst>
                <a:ext uri="{28A0092B-C50C-407E-A947-70E740481C1C}">
                  <a14:useLocalDpi xmlns:a14="http://schemas.microsoft.com/office/drawing/2010/main"/>
                </a:ext>
              </a:extLst>
            </a:blip>
            <a:srcRect/>
            <a:stretch/>
          </p:blipFill>
          <p:spPr>
            <a:xfrm>
              <a:off x="4834011" y="4654163"/>
              <a:ext cx="1430687" cy="224155"/>
            </a:xfrm>
            <a:prstGeom prst="rect">
              <a:avLst/>
            </a:prstGeom>
          </p:spPr>
        </p:pic>
        <p:pic>
          <p:nvPicPr>
            <p:cNvPr id="39" name="Picture 54" descr="Octavioprensa">
              <a:extLst>
                <a:ext uri="{FF2B5EF4-FFF2-40B4-BE49-F238E27FC236}">
                  <a16:creationId xmlns:a16="http://schemas.microsoft.com/office/drawing/2014/main" id="{39361A13-66E6-0103-F652-410B18B070EC}"/>
                </a:ext>
              </a:extLst>
            </p:cNvPr>
            <p:cNvPicPr>
              <a:picLocks noChangeAspect="1" noChangeArrowheads="1"/>
            </p:cNvPicPr>
            <p:nvPr/>
          </p:nvPicPr>
          <p:blipFill>
            <a:blip r:embed="rId53" cstate="screen">
              <a:extLst>
                <a:ext uri="{28A0092B-C50C-407E-A947-70E740481C1C}">
                  <a14:useLocalDpi xmlns:a14="http://schemas.microsoft.com/office/drawing/2010/main"/>
                </a:ext>
              </a:extLst>
            </a:blip>
            <a:srcRect/>
            <a:stretch>
              <a:fillRect/>
            </a:stretch>
          </p:blipFill>
          <p:spPr bwMode="auto">
            <a:xfrm>
              <a:off x="8584654" y="3887709"/>
              <a:ext cx="1649787" cy="419518"/>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56" descr="DPL News">
              <a:extLst>
                <a:ext uri="{FF2B5EF4-FFF2-40B4-BE49-F238E27FC236}">
                  <a16:creationId xmlns:a16="http://schemas.microsoft.com/office/drawing/2014/main" id="{B36ACB4C-4E39-BBCE-8741-7713CA18A447}"/>
                </a:ext>
              </a:extLst>
            </p:cNvPr>
            <p:cNvPicPr>
              <a:picLocks noChangeAspect="1" noChangeArrowheads="1"/>
            </p:cNvPicPr>
            <p:nvPr/>
          </p:nvPicPr>
          <p:blipFill>
            <a:blip r:embed="rId54" cstate="screen">
              <a:extLst>
                <a:ext uri="{28A0092B-C50C-407E-A947-70E740481C1C}">
                  <a14:useLocalDpi xmlns:a14="http://schemas.microsoft.com/office/drawing/2010/main"/>
                </a:ext>
              </a:extLst>
            </a:blip>
            <a:srcRect/>
            <a:stretch>
              <a:fillRect/>
            </a:stretch>
          </p:blipFill>
          <p:spPr bwMode="auto">
            <a:xfrm>
              <a:off x="1643650" y="5364974"/>
              <a:ext cx="1078253" cy="356776"/>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58" descr="Logo">
              <a:extLst>
                <a:ext uri="{FF2B5EF4-FFF2-40B4-BE49-F238E27FC236}">
                  <a16:creationId xmlns:a16="http://schemas.microsoft.com/office/drawing/2014/main" id="{CE05E5D8-ADF4-65F0-A7CB-9D137EF17ED1}"/>
                </a:ext>
              </a:extLst>
            </p:cNvPr>
            <p:cNvPicPr>
              <a:picLocks noChangeAspect="1" noChangeArrowheads="1"/>
            </p:cNvPicPr>
            <p:nvPr/>
          </p:nvPicPr>
          <p:blipFill>
            <a:blip r:embed="rId55" cstate="screen">
              <a:extLst>
                <a:ext uri="{28A0092B-C50C-407E-A947-70E740481C1C}">
                  <a14:useLocalDpi xmlns:a14="http://schemas.microsoft.com/office/drawing/2010/main"/>
                </a:ext>
              </a:extLst>
            </a:blip>
            <a:srcRect/>
            <a:stretch>
              <a:fillRect/>
            </a:stretch>
          </p:blipFill>
          <p:spPr bwMode="auto">
            <a:xfrm>
              <a:off x="8625519" y="6080498"/>
              <a:ext cx="870373" cy="299483"/>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64" descr="Logo Cablenoticias">
              <a:extLst>
                <a:ext uri="{FF2B5EF4-FFF2-40B4-BE49-F238E27FC236}">
                  <a16:creationId xmlns:a16="http://schemas.microsoft.com/office/drawing/2014/main" id="{9538C88B-8F98-CE3A-4E87-AA3A6F64522A}"/>
                </a:ext>
              </a:extLst>
            </p:cNvPr>
            <p:cNvPicPr>
              <a:picLocks noChangeAspect="1" noChangeArrowheads="1"/>
            </p:cNvPicPr>
            <p:nvPr/>
          </p:nvPicPr>
          <p:blipFill>
            <a:blip r:embed="rId56" cstate="screen">
              <a:extLst>
                <a:ext uri="{28A0092B-C50C-407E-A947-70E740481C1C}">
                  <a14:useLocalDpi xmlns:a14="http://schemas.microsoft.com/office/drawing/2010/main"/>
                </a:ext>
              </a:extLst>
            </a:blip>
            <a:srcRect/>
            <a:stretch>
              <a:fillRect/>
            </a:stretch>
          </p:blipFill>
          <p:spPr bwMode="auto">
            <a:xfrm>
              <a:off x="1995810" y="5984963"/>
              <a:ext cx="686962" cy="443091"/>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66">
              <a:extLst>
                <a:ext uri="{FF2B5EF4-FFF2-40B4-BE49-F238E27FC236}">
                  <a16:creationId xmlns:a16="http://schemas.microsoft.com/office/drawing/2014/main" id="{216FA7F0-467C-4325-2228-C4F39FA8E581}"/>
                </a:ext>
              </a:extLst>
            </p:cNvPr>
            <p:cNvPicPr>
              <a:picLocks noChangeAspect="1" noChangeArrowheads="1"/>
            </p:cNvPicPr>
            <p:nvPr/>
          </p:nvPicPr>
          <p:blipFill>
            <a:blip r:embed="rId57" cstate="screen">
              <a:extLst>
                <a:ext uri="{28A0092B-C50C-407E-A947-70E740481C1C}">
                  <a14:useLocalDpi xmlns:a14="http://schemas.microsoft.com/office/drawing/2010/main"/>
                </a:ext>
              </a:extLst>
            </a:blip>
            <a:srcRect/>
            <a:stretch>
              <a:fillRect/>
            </a:stretch>
          </p:blipFill>
          <p:spPr bwMode="auto">
            <a:xfrm>
              <a:off x="1209743" y="2216794"/>
              <a:ext cx="761675" cy="521889"/>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70" descr="Inicio">
              <a:extLst>
                <a:ext uri="{FF2B5EF4-FFF2-40B4-BE49-F238E27FC236}">
                  <a16:creationId xmlns:a16="http://schemas.microsoft.com/office/drawing/2014/main" id="{00DB3A9C-CE61-307D-08B5-DAC01DA16A2E}"/>
                </a:ext>
              </a:extLst>
            </p:cNvPr>
            <p:cNvPicPr>
              <a:picLocks noChangeAspect="1" noChangeArrowheads="1"/>
            </p:cNvPicPr>
            <p:nvPr/>
          </p:nvPicPr>
          <p:blipFill>
            <a:blip r:embed="rId58" cstate="screen">
              <a:extLst>
                <a:ext uri="{28A0092B-C50C-407E-A947-70E740481C1C}">
                  <a14:useLocalDpi xmlns:a14="http://schemas.microsoft.com/office/drawing/2010/main"/>
                </a:ext>
              </a:extLst>
            </a:blip>
            <a:srcRect/>
            <a:stretch>
              <a:fillRect/>
            </a:stretch>
          </p:blipFill>
          <p:spPr bwMode="auto">
            <a:xfrm>
              <a:off x="8229523" y="4568438"/>
              <a:ext cx="1130008" cy="441527"/>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72" descr="Teline V">
              <a:extLst>
                <a:ext uri="{FF2B5EF4-FFF2-40B4-BE49-F238E27FC236}">
                  <a16:creationId xmlns:a16="http://schemas.microsoft.com/office/drawing/2014/main" id="{2160501E-CF71-0B52-62EF-0729AF774F30}"/>
                </a:ext>
              </a:extLst>
            </p:cNvPr>
            <p:cNvPicPr>
              <a:picLocks noChangeAspect="1" noChangeArrowheads="1"/>
            </p:cNvPicPr>
            <p:nvPr/>
          </p:nvPicPr>
          <p:blipFill>
            <a:blip r:embed="rId59" cstate="screen">
              <a:extLst>
                <a:ext uri="{28A0092B-C50C-407E-A947-70E740481C1C}">
                  <a14:useLocalDpi xmlns:a14="http://schemas.microsoft.com/office/drawing/2010/main"/>
                </a:ext>
              </a:extLst>
            </a:blip>
            <a:srcRect/>
            <a:stretch>
              <a:fillRect/>
            </a:stretch>
          </p:blipFill>
          <p:spPr bwMode="auto">
            <a:xfrm>
              <a:off x="2071648" y="4579710"/>
              <a:ext cx="1130006" cy="374071"/>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74" descr="Inicio">
              <a:extLst>
                <a:ext uri="{FF2B5EF4-FFF2-40B4-BE49-F238E27FC236}">
                  <a16:creationId xmlns:a16="http://schemas.microsoft.com/office/drawing/2014/main" id="{5A78DDB9-F571-F1D7-73EE-CF5B40D3AAFE}"/>
                </a:ext>
              </a:extLst>
            </p:cNvPr>
            <p:cNvPicPr>
              <a:picLocks noChangeAspect="1" noChangeArrowheads="1"/>
            </p:cNvPicPr>
            <p:nvPr/>
          </p:nvPicPr>
          <p:blipFill>
            <a:blip r:embed="rId60" cstate="screen">
              <a:extLst>
                <a:ext uri="{28A0092B-C50C-407E-A947-70E740481C1C}">
                  <a14:useLocalDpi xmlns:a14="http://schemas.microsoft.com/office/drawing/2010/main"/>
                </a:ext>
              </a:extLst>
            </a:blip>
            <a:srcRect/>
            <a:stretch>
              <a:fillRect/>
            </a:stretch>
          </p:blipFill>
          <p:spPr bwMode="auto">
            <a:xfrm>
              <a:off x="3269897" y="4722353"/>
              <a:ext cx="1459866" cy="134426"/>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76" descr="Emisora UdeA">
              <a:extLst>
                <a:ext uri="{FF2B5EF4-FFF2-40B4-BE49-F238E27FC236}">
                  <a16:creationId xmlns:a16="http://schemas.microsoft.com/office/drawing/2014/main" id="{2DDD60E4-573F-FE46-8976-6813B1312361}"/>
                </a:ext>
              </a:extLst>
            </p:cNvPr>
            <p:cNvPicPr>
              <a:picLocks noChangeAspect="1" noChangeArrowheads="1"/>
            </p:cNvPicPr>
            <p:nvPr/>
          </p:nvPicPr>
          <p:blipFill>
            <a:blip r:embed="rId61" cstate="screen">
              <a:extLst>
                <a:ext uri="{28A0092B-C50C-407E-A947-70E740481C1C}">
                  <a14:useLocalDpi xmlns:a14="http://schemas.microsoft.com/office/drawing/2010/main"/>
                </a:ext>
              </a:extLst>
            </a:blip>
            <a:srcRect/>
            <a:stretch>
              <a:fillRect/>
            </a:stretch>
          </p:blipFill>
          <p:spPr bwMode="auto">
            <a:xfrm>
              <a:off x="6065611" y="5210217"/>
              <a:ext cx="972168" cy="602931"/>
            </a:xfrm>
            <a:prstGeom prst="rect">
              <a:avLst/>
            </a:prstGeom>
            <a:noFill/>
            <a:extLst>
              <a:ext uri="{909E8E84-426E-40DD-AFC4-6F175D3DCCD1}">
                <a14:hiddenFill xmlns:a14="http://schemas.microsoft.com/office/drawing/2010/main">
                  <a:solidFill>
                    <a:srgbClr val="FFFFFF"/>
                  </a:solidFill>
                </a14:hiddenFill>
              </a:ext>
            </a:extLst>
          </p:spPr>
        </p:pic>
        <p:pic>
          <p:nvPicPr>
            <p:cNvPr id="49" name="Imagen 48">
              <a:extLst>
                <a:ext uri="{FF2B5EF4-FFF2-40B4-BE49-F238E27FC236}">
                  <a16:creationId xmlns:a16="http://schemas.microsoft.com/office/drawing/2014/main" id="{5711C338-40C4-7BB1-CE0F-DE4EC51C723F}"/>
                </a:ext>
              </a:extLst>
            </p:cNvPr>
            <p:cNvPicPr>
              <a:picLocks noChangeAspect="1"/>
            </p:cNvPicPr>
            <p:nvPr/>
          </p:nvPicPr>
          <p:blipFill>
            <a:blip r:embed="rId62" cstate="screen">
              <a:extLst>
                <a:ext uri="{28A0092B-C50C-407E-A947-70E740481C1C}">
                  <a14:useLocalDpi xmlns:a14="http://schemas.microsoft.com/office/drawing/2010/main"/>
                </a:ext>
              </a:extLst>
            </a:blip>
            <a:stretch>
              <a:fillRect/>
            </a:stretch>
          </p:blipFill>
          <p:spPr>
            <a:xfrm>
              <a:off x="3630218" y="5403761"/>
              <a:ext cx="995913" cy="261317"/>
            </a:xfrm>
            <a:prstGeom prst="rect">
              <a:avLst/>
            </a:prstGeom>
          </p:spPr>
        </p:pic>
        <p:grpSp>
          <p:nvGrpSpPr>
            <p:cNvPr id="51" name="Grupo 50">
              <a:extLst>
                <a:ext uri="{FF2B5EF4-FFF2-40B4-BE49-F238E27FC236}">
                  <a16:creationId xmlns:a16="http://schemas.microsoft.com/office/drawing/2014/main" id="{7A056AA2-1203-3C82-8795-D13045ABD955}"/>
                </a:ext>
              </a:extLst>
            </p:cNvPr>
            <p:cNvGrpSpPr/>
            <p:nvPr/>
          </p:nvGrpSpPr>
          <p:grpSpPr>
            <a:xfrm>
              <a:off x="5656663" y="1172757"/>
              <a:ext cx="1477170" cy="571173"/>
              <a:chOff x="-1307664" y="-1192093"/>
              <a:chExt cx="2815448" cy="1088640"/>
            </a:xfrm>
          </p:grpSpPr>
          <p:pic>
            <p:nvPicPr>
              <p:cNvPr id="1026" name="Picture 2" descr="Inicio - Análisis Urbano">
                <a:extLst>
                  <a:ext uri="{FF2B5EF4-FFF2-40B4-BE49-F238E27FC236}">
                    <a16:creationId xmlns:a16="http://schemas.microsoft.com/office/drawing/2014/main" id="{C76C531C-AE86-4162-3EFE-B42D413460BE}"/>
                  </a:ext>
                </a:extLst>
              </p:cNvPr>
              <p:cNvPicPr>
                <a:picLocks noChangeAspect="1" noChangeArrowheads="1"/>
              </p:cNvPicPr>
              <p:nvPr/>
            </p:nvPicPr>
            <p:blipFill rotWithShape="1">
              <a:blip r:embed="rId63" cstate="screen">
                <a:extLst>
                  <a:ext uri="{28A0092B-C50C-407E-A947-70E740481C1C}">
                    <a14:useLocalDpi xmlns:a14="http://schemas.microsoft.com/office/drawing/2010/main"/>
                  </a:ext>
                </a:extLst>
              </a:blip>
              <a:srcRect/>
              <a:stretch/>
            </p:blipFill>
            <p:spPr bwMode="auto">
              <a:xfrm>
                <a:off x="-1307664" y="-1192093"/>
                <a:ext cx="1117164" cy="1088640"/>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descr="Inicio - Análisis Urbano">
                <a:extLst>
                  <a:ext uri="{FF2B5EF4-FFF2-40B4-BE49-F238E27FC236}">
                    <a16:creationId xmlns:a16="http://schemas.microsoft.com/office/drawing/2014/main" id="{189B7868-848D-5ADE-FD7C-994D6D6EEDA2}"/>
                  </a:ext>
                </a:extLst>
              </p:cNvPr>
              <p:cNvPicPr>
                <a:picLocks noChangeAspect="1" noChangeArrowheads="1"/>
              </p:cNvPicPr>
              <p:nvPr/>
            </p:nvPicPr>
            <p:blipFill rotWithShape="1">
              <a:blip r:embed="rId64" cstate="screen">
                <a:extLst>
                  <a:ext uri="{BEBA8EAE-BF5A-486C-A8C5-ECC9F3942E4B}">
                    <a14:imgProps xmlns:a14="http://schemas.microsoft.com/office/drawing/2010/main">
                      <a14:imgLayer r:embed="rId65">
                        <a14:imgEffect>
                          <a14:brightnessContrast bright="-100000"/>
                        </a14:imgEffect>
                      </a14:imgLayer>
                    </a14:imgProps>
                  </a:ext>
                  <a:ext uri="{28A0092B-C50C-407E-A947-70E740481C1C}">
                    <a14:useLocalDpi xmlns:a14="http://schemas.microsoft.com/office/drawing/2010/main"/>
                  </a:ext>
                </a:extLst>
              </a:blip>
              <a:srcRect/>
              <a:stretch/>
            </p:blipFill>
            <p:spPr bwMode="auto">
              <a:xfrm>
                <a:off x="-190500" y="-1192093"/>
                <a:ext cx="1698284" cy="1088640"/>
              </a:xfrm>
              <a:prstGeom prst="rect">
                <a:avLst/>
              </a:prstGeom>
              <a:noFill/>
              <a:extLst>
                <a:ext uri="{909E8E84-426E-40DD-AFC4-6F175D3DCCD1}">
                  <a14:hiddenFill xmlns:a14="http://schemas.microsoft.com/office/drawing/2010/main">
                    <a:solidFill>
                      <a:srgbClr val="FFFFFF"/>
                    </a:solidFill>
                  </a14:hiddenFill>
                </a:ext>
              </a:extLst>
            </p:spPr>
          </p:pic>
        </p:grpSp>
        <p:pic>
          <p:nvPicPr>
            <p:cNvPr id="1028" name="Picture 4" descr="OhmyFi - Marketing Digital Omnicanal para hacer crecer tu negocio">
              <a:extLst>
                <a:ext uri="{FF2B5EF4-FFF2-40B4-BE49-F238E27FC236}">
                  <a16:creationId xmlns:a16="http://schemas.microsoft.com/office/drawing/2014/main" id="{3B19ACF9-CCEB-A589-0E2D-7BAAFC6D7455}"/>
                </a:ext>
              </a:extLst>
            </p:cNvPr>
            <p:cNvPicPr>
              <a:picLocks noChangeAspect="1" noChangeArrowheads="1"/>
            </p:cNvPicPr>
            <p:nvPr/>
          </p:nvPicPr>
          <p:blipFill>
            <a:blip r:embed="rId66" cstate="screen">
              <a:extLst>
                <a:ext uri="{28A0092B-C50C-407E-A947-70E740481C1C}">
                  <a14:useLocalDpi xmlns:a14="http://schemas.microsoft.com/office/drawing/2010/main"/>
                </a:ext>
              </a:extLst>
            </a:blip>
            <a:srcRect/>
            <a:stretch>
              <a:fillRect/>
            </a:stretch>
          </p:blipFill>
          <p:spPr bwMode="auto">
            <a:xfrm>
              <a:off x="2104160" y="2282059"/>
              <a:ext cx="873235" cy="39644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ueva cara de 360 en internet | 360">
              <a:extLst>
                <a:ext uri="{FF2B5EF4-FFF2-40B4-BE49-F238E27FC236}">
                  <a16:creationId xmlns:a16="http://schemas.microsoft.com/office/drawing/2014/main" id="{F59D712D-18CF-25D8-9ED8-EF190CA7D475}"/>
                </a:ext>
              </a:extLst>
            </p:cNvPr>
            <p:cNvPicPr>
              <a:picLocks noChangeAspect="1" noChangeArrowheads="1"/>
            </p:cNvPicPr>
            <p:nvPr/>
          </p:nvPicPr>
          <p:blipFill rotWithShape="1">
            <a:blip r:embed="rId67" cstate="screen">
              <a:extLst>
                <a:ext uri="{28A0092B-C50C-407E-A947-70E740481C1C}">
                  <a14:useLocalDpi xmlns:a14="http://schemas.microsoft.com/office/drawing/2010/main"/>
                </a:ext>
              </a:extLst>
            </a:blip>
            <a:srcRect/>
            <a:stretch/>
          </p:blipFill>
          <p:spPr bwMode="auto">
            <a:xfrm>
              <a:off x="7193192" y="336369"/>
              <a:ext cx="919155" cy="46503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B01F9E65-D8DC-2043-D687-AEF464087601}"/>
                </a:ext>
              </a:extLst>
            </p:cNvPr>
            <p:cNvPicPr>
              <a:picLocks noChangeAspect="1" noChangeArrowheads="1"/>
            </p:cNvPicPr>
            <p:nvPr/>
          </p:nvPicPr>
          <p:blipFill>
            <a:blip r:embed="rId68" cstate="screen">
              <a:extLst>
                <a:ext uri="{28A0092B-C50C-407E-A947-70E740481C1C}">
                  <a14:useLocalDpi xmlns:a14="http://schemas.microsoft.com/office/drawing/2010/main"/>
                </a:ext>
              </a:extLst>
            </a:blip>
            <a:srcRect/>
            <a:stretch>
              <a:fillRect/>
            </a:stretch>
          </p:blipFill>
          <p:spPr bwMode="auto">
            <a:xfrm>
              <a:off x="5806378" y="263106"/>
              <a:ext cx="1067517" cy="55516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Estrella Colombia | Radio por Internet gratuita | TuneIn">
              <a:extLst>
                <a:ext uri="{FF2B5EF4-FFF2-40B4-BE49-F238E27FC236}">
                  <a16:creationId xmlns:a16="http://schemas.microsoft.com/office/drawing/2014/main" id="{8C6D33D7-C9BC-8187-FDE4-0951C4B4489E}"/>
                </a:ext>
              </a:extLst>
            </p:cNvPr>
            <p:cNvPicPr>
              <a:picLocks noChangeAspect="1" noChangeArrowheads="1"/>
            </p:cNvPicPr>
            <p:nvPr/>
          </p:nvPicPr>
          <p:blipFill>
            <a:blip r:embed="rId69" cstate="screen">
              <a:extLst>
                <a:ext uri="{28A0092B-C50C-407E-A947-70E740481C1C}">
                  <a14:useLocalDpi xmlns:a14="http://schemas.microsoft.com/office/drawing/2010/main"/>
                </a:ext>
              </a:extLst>
            </a:blip>
            <a:srcRect/>
            <a:stretch>
              <a:fillRect/>
            </a:stretch>
          </p:blipFill>
          <p:spPr bwMode="auto">
            <a:xfrm>
              <a:off x="8252204" y="1084975"/>
              <a:ext cx="727974" cy="68545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Telemedellín - Wikipedia, la enciclopedia libre">
              <a:extLst>
                <a:ext uri="{FF2B5EF4-FFF2-40B4-BE49-F238E27FC236}">
                  <a16:creationId xmlns:a16="http://schemas.microsoft.com/office/drawing/2014/main" id="{5C003AA8-8A31-8017-D541-D64F8D136A42}"/>
                </a:ext>
              </a:extLst>
            </p:cNvPr>
            <p:cNvPicPr>
              <a:picLocks noChangeAspect="1" noChangeArrowheads="1"/>
            </p:cNvPicPr>
            <p:nvPr/>
          </p:nvPicPr>
          <p:blipFill>
            <a:blip r:embed="rId70" cstate="screen">
              <a:extLst>
                <a:ext uri="{28A0092B-C50C-407E-A947-70E740481C1C}">
                  <a14:useLocalDpi xmlns:a14="http://schemas.microsoft.com/office/drawing/2010/main"/>
                </a:ext>
              </a:extLst>
            </a:blip>
            <a:srcRect/>
            <a:stretch>
              <a:fillRect/>
            </a:stretch>
          </p:blipFill>
          <p:spPr bwMode="auto">
            <a:xfrm>
              <a:off x="4512457" y="2142563"/>
              <a:ext cx="981243" cy="62301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olmundo Radio | Logopedia | Fandom">
              <a:extLst>
                <a:ext uri="{FF2B5EF4-FFF2-40B4-BE49-F238E27FC236}">
                  <a16:creationId xmlns:a16="http://schemas.microsoft.com/office/drawing/2014/main" id="{A7D89F18-B72A-B4C9-FECC-A57539AF97B3}"/>
                </a:ext>
              </a:extLst>
            </p:cNvPr>
            <p:cNvPicPr>
              <a:picLocks noChangeAspect="1" noChangeArrowheads="1"/>
            </p:cNvPicPr>
            <p:nvPr/>
          </p:nvPicPr>
          <p:blipFill>
            <a:blip r:embed="rId71" cstate="screen">
              <a:extLst>
                <a:ext uri="{28A0092B-C50C-407E-A947-70E740481C1C}">
                  <a14:useLocalDpi xmlns:a14="http://schemas.microsoft.com/office/drawing/2010/main"/>
                </a:ext>
              </a:extLst>
            </a:blip>
            <a:srcRect/>
            <a:stretch>
              <a:fillRect/>
            </a:stretch>
          </p:blipFill>
          <p:spPr bwMode="auto">
            <a:xfrm>
              <a:off x="10317662" y="3779870"/>
              <a:ext cx="652765" cy="48196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7C10CD63-CE2C-AC1B-BFC7-46ACDFAC9B5A}"/>
                </a:ext>
              </a:extLst>
            </p:cNvPr>
            <p:cNvPicPr>
              <a:picLocks noChangeAspect="1" noChangeArrowheads="1"/>
            </p:cNvPicPr>
            <p:nvPr/>
          </p:nvPicPr>
          <p:blipFill>
            <a:blip r:embed="rId72" cstate="screen">
              <a:extLst>
                <a:ext uri="{28A0092B-C50C-407E-A947-70E740481C1C}">
                  <a14:useLocalDpi xmlns:a14="http://schemas.microsoft.com/office/drawing/2010/main"/>
                </a:ext>
              </a:extLst>
            </a:blip>
            <a:srcRect/>
            <a:stretch>
              <a:fillRect/>
            </a:stretch>
          </p:blipFill>
          <p:spPr bwMode="auto">
            <a:xfrm>
              <a:off x="421860" y="4662829"/>
              <a:ext cx="1461069" cy="2340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inicio - Info NCN">
              <a:extLst>
                <a:ext uri="{FF2B5EF4-FFF2-40B4-BE49-F238E27FC236}">
                  <a16:creationId xmlns:a16="http://schemas.microsoft.com/office/drawing/2014/main" id="{1223C6CA-47FA-65B0-B9BD-A1F925E54BF3}"/>
                </a:ext>
              </a:extLst>
            </p:cNvPr>
            <p:cNvPicPr>
              <a:picLocks noChangeAspect="1" noChangeArrowheads="1"/>
            </p:cNvPicPr>
            <p:nvPr/>
          </p:nvPicPr>
          <p:blipFill>
            <a:blip r:embed="rId73" cstate="screen">
              <a:extLst>
                <a:ext uri="{28A0092B-C50C-407E-A947-70E740481C1C}">
                  <a14:useLocalDpi xmlns:a14="http://schemas.microsoft.com/office/drawing/2010/main"/>
                </a:ext>
              </a:extLst>
            </a:blip>
            <a:srcRect/>
            <a:stretch>
              <a:fillRect/>
            </a:stretch>
          </p:blipFill>
          <p:spPr bwMode="auto">
            <a:xfrm>
              <a:off x="10227553" y="5302417"/>
              <a:ext cx="758017" cy="450989"/>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Forbes llega a Colombia - Comunicación | Revista P&amp;M">
              <a:extLst>
                <a:ext uri="{FF2B5EF4-FFF2-40B4-BE49-F238E27FC236}">
                  <a16:creationId xmlns:a16="http://schemas.microsoft.com/office/drawing/2014/main" id="{D9E90546-AB86-B421-EDEE-AF7A825DD285}"/>
                </a:ext>
              </a:extLst>
            </p:cNvPr>
            <p:cNvPicPr>
              <a:picLocks noChangeAspect="1" noChangeArrowheads="1"/>
            </p:cNvPicPr>
            <p:nvPr/>
          </p:nvPicPr>
          <p:blipFill>
            <a:blip r:embed="rId74" cstate="screen">
              <a:extLst>
                <a:ext uri="{28A0092B-C50C-407E-A947-70E740481C1C}">
                  <a14:useLocalDpi xmlns:a14="http://schemas.microsoft.com/office/drawing/2010/main"/>
                </a:ext>
              </a:extLst>
            </a:blip>
            <a:srcRect/>
            <a:stretch>
              <a:fillRect/>
            </a:stretch>
          </p:blipFill>
          <p:spPr bwMode="auto">
            <a:xfrm>
              <a:off x="8393438" y="355229"/>
              <a:ext cx="937477" cy="527975"/>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779DFCFA-9AC2-9E81-2E6A-6DDE7B544097}"/>
                </a:ext>
              </a:extLst>
            </p:cNvPr>
            <p:cNvPicPr>
              <a:picLocks noChangeAspect="1" noChangeArrowheads="1"/>
            </p:cNvPicPr>
            <p:nvPr/>
          </p:nvPicPr>
          <p:blipFill>
            <a:blip r:embed="rId75" cstate="screen">
              <a:extLst>
                <a:ext uri="{28A0092B-C50C-407E-A947-70E740481C1C}">
                  <a14:useLocalDpi xmlns:a14="http://schemas.microsoft.com/office/drawing/2010/main"/>
                </a:ext>
              </a:extLst>
            </a:blip>
            <a:srcRect/>
            <a:stretch>
              <a:fillRect/>
            </a:stretch>
          </p:blipFill>
          <p:spPr bwMode="auto">
            <a:xfrm>
              <a:off x="421860" y="5965104"/>
              <a:ext cx="1482160" cy="542493"/>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Xataka, el medio especializado en tecnología más leído en español, llega a  Colombia como parte de la expansión de Webedia Latam • Webedia LATAM">
              <a:extLst>
                <a:ext uri="{FF2B5EF4-FFF2-40B4-BE49-F238E27FC236}">
                  <a16:creationId xmlns:a16="http://schemas.microsoft.com/office/drawing/2014/main" id="{32C8B976-1D5B-7C97-2840-67060502EE79}"/>
                </a:ext>
              </a:extLst>
            </p:cNvPr>
            <p:cNvPicPr>
              <a:picLocks noChangeAspect="1" noChangeArrowheads="1"/>
            </p:cNvPicPr>
            <p:nvPr/>
          </p:nvPicPr>
          <p:blipFill rotWithShape="1">
            <a:blip r:embed="rId76" cstate="screen">
              <a:extLst>
                <a:ext uri="{28A0092B-C50C-407E-A947-70E740481C1C}">
                  <a14:useLocalDpi xmlns:a14="http://schemas.microsoft.com/office/drawing/2010/main"/>
                </a:ext>
              </a:extLst>
            </a:blip>
            <a:srcRect/>
            <a:stretch/>
          </p:blipFill>
          <p:spPr bwMode="auto">
            <a:xfrm>
              <a:off x="3949537" y="6083249"/>
              <a:ext cx="1132252" cy="363309"/>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Homepage - Tic Digital Magazine">
              <a:extLst>
                <a:ext uri="{FF2B5EF4-FFF2-40B4-BE49-F238E27FC236}">
                  <a16:creationId xmlns:a16="http://schemas.microsoft.com/office/drawing/2014/main" id="{41936629-81C1-F57C-1C01-C51BB8F10EE6}"/>
                </a:ext>
              </a:extLst>
            </p:cNvPr>
            <p:cNvPicPr>
              <a:picLocks noChangeAspect="1" noChangeArrowheads="1"/>
            </p:cNvPicPr>
            <p:nvPr/>
          </p:nvPicPr>
          <p:blipFill>
            <a:blip r:embed="rId77" cstate="screen">
              <a:extLst>
                <a:ext uri="{28A0092B-C50C-407E-A947-70E740481C1C}">
                  <a14:useLocalDpi xmlns:a14="http://schemas.microsoft.com/office/drawing/2010/main"/>
                </a:ext>
              </a:extLst>
            </a:blip>
            <a:srcRect/>
            <a:stretch>
              <a:fillRect/>
            </a:stretch>
          </p:blipFill>
          <p:spPr bwMode="auto">
            <a:xfrm>
              <a:off x="9624936" y="6029107"/>
              <a:ext cx="1069893" cy="496775"/>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El Ecosistema Startup – Ecosistema Bio Bio">
              <a:extLst>
                <a:ext uri="{FF2B5EF4-FFF2-40B4-BE49-F238E27FC236}">
                  <a16:creationId xmlns:a16="http://schemas.microsoft.com/office/drawing/2014/main" id="{5E0DBCC6-0558-B40D-37DE-977B719AD9BD}"/>
                </a:ext>
              </a:extLst>
            </p:cNvPr>
            <p:cNvPicPr>
              <a:picLocks noChangeAspect="1" noChangeArrowheads="1"/>
            </p:cNvPicPr>
            <p:nvPr/>
          </p:nvPicPr>
          <p:blipFill>
            <a:blip r:embed="rId78" cstate="screen">
              <a:extLst>
                <a:ext uri="{28A0092B-C50C-407E-A947-70E740481C1C}">
                  <a14:useLocalDpi xmlns:a14="http://schemas.microsoft.com/office/drawing/2010/main"/>
                </a:ext>
              </a:extLst>
            </a:blip>
            <a:srcRect/>
            <a:stretch>
              <a:fillRect/>
            </a:stretch>
          </p:blipFill>
          <p:spPr bwMode="auto">
            <a:xfrm>
              <a:off x="10867032" y="6134667"/>
              <a:ext cx="1055897" cy="36655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8707200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Imagen 4" descr="Texto&#10;&#10;El contenido generado por IA puede ser incorrecto.">
            <a:extLst>
              <a:ext uri="{FF2B5EF4-FFF2-40B4-BE49-F238E27FC236}">
                <a16:creationId xmlns:a16="http://schemas.microsoft.com/office/drawing/2014/main" id="{3137F415-0D1D-CE38-35AA-2F54D511612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14248" y="1527406"/>
            <a:ext cx="2001157" cy="2099204"/>
          </a:xfrm>
          <a:prstGeom prst="rect">
            <a:avLst/>
          </a:prstGeom>
        </p:spPr>
      </p:pic>
      <p:pic>
        <p:nvPicPr>
          <p:cNvPr id="7" name="Imagen 6" descr="Interfaz de usuario gráfica, Texto, Aplicación, Correo electrónico&#10;&#10;El contenido generado por IA puede ser incorrecto.">
            <a:extLst>
              <a:ext uri="{FF2B5EF4-FFF2-40B4-BE49-F238E27FC236}">
                <a16:creationId xmlns:a16="http://schemas.microsoft.com/office/drawing/2014/main" id="{F622BB64-1433-6441-1BCC-0F3B90A6E37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4451" y="3807816"/>
            <a:ext cx="3705444" cy="1454748"/>
          </a:xfrm>
          <a:prstGeom prst="rect">
            <a:avLst/>
          </a:prstGeom>
        </p:spPr>
      </p:pic>
      <p:pic>
        <p:nvPicPr>
          <p:cNvPr id="11" name="Imagen 10" descr="Interfaz de usuario gráfica, Texto, Aplicación, Correo electrónico&#10;&#10;El contenido generado por IA puede ser incorrecto.">
            <a:extLst>
              <a:ext uri="{FF2B5EF4-FFF2-40B4-BE49-F238E27FC236}">
                <a16:creationId xmlns:a16="http://schemas.microsoft.com/office/drawing/2014/main" id="{018E9A53-49E0-ACED-2EDC-82AE5AE1D26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6214" y="5123374"/>
            <a:ext cx="3151632" cy="1231780"/>
          </a:xfrm>
          <a:prstGeom prst="rect">
            <a:avLst/>
          </a:prstGeom>
        </p:spPr>
      </p:pic>
      <p:pic>
        <p:nvPicPr>
          <p:cNvPr id="13" name="Imagen 12" descr="Interfaz de usuario gráfica, Texto, Aplicación&#10;&#10;El contenido generado por IA puede ser incorrecto.">
            <a:extLst>
              <a:ext uri="{FF2B5EF4-FFF2-40B4-BE49-F238E27FC236}">
                <a16:creationId xmlns:a16="http://schemas.microsoft.com/office/drawing/2014/main" id="{2A2D979D-C828-2824-F86F-4249BDAE193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82218" y="5025190"/>
            <a:ext cx="3158882" cy="1454748"/>
          </a:xfrm>
          <a:prstGeom prst="rect">
            <a:avLst/>
          </a:prstGeom>
        </p:spPr>
      </p:pic>
      <p:pic>
        <p:nvPicPr>
          <p:cNvPr id="15" name="Imagen 14" descr="Un par de personas de pie&#10;&#10;El contenido generado por IA puede ser incorrecto.">
            <a:extLst>
              <a:ext uri="{FF2B5EF4-FFF2-40B4-BE49-F238E27FC236}">
                <a16:creationId xmlns:a16="http://schemas.microsoft.com/office/drawing/2014/main" id="{17F75F99-02FB-AB77-04A1-4E8673B3147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676467" y="2467380"/>
            <a:ext cx="2557800" cy="1454748"/>
          </a:xfrm>
          <a:prstGeom prst="rect">
            <a:avLst/>
          </a:prstGeom>
        </p:spPr>
      </p:pic>
      <p:pic>
        <p:nvPicPr>
          <p:cNvPr id="17" name="Imagen 16" descr="Interfaz de usuario gráfica, Texto, Aplicación&#10;&#10;El contenido generado por IA puede ser incorrecto.">
            <a:extLst>
              <a:ext uri="{FF2B5EF4-FFF2-40B4-BE49-F238E27FC236}">
                <a16:creationId xmlns:a16="http://schemas.microsoft.com/office/drawing/2014/main" id="{5F2C395B-F5D5-C41F-3235-4D354F29DE7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146539" y="3019907"/>
            <a:ext cx="2515014" cy="1328622"/>
          </a:xfrm>
          <a:prstGeom prst="rect">
            <a:avLst/>
          </a:prstGeom>
        </p:spPr>
      </p:pic>
      <p:pic>
        <p:nvPicPr>
          <p:cNvPr id="19" name="Imagen 18" descr="Un grupo de personas sentadas frente a una pantalla&#10;&#10;El contenido generado por IA puede ser incorrecto.">
            <a:extLst>
              <a:ext uri="{FF2B5EF4-FFF2-40B4-BE49-F238E27FC236}">
                <a16:creationId xmlns:a16="http://schemas.microsoft.com/office/drawing/2014/main" id="{65F91DBB-2889-4F95-0B08-F14F4686385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153280" y="366257"/>
            <a:ext cx="1858642" cy="1919916"/>
          </a:xfrm>
          <a:prstGeom prst="rect">
            <a:avLst/>
          </a:prstGeom>
        </p:spPr>
      </p:pic>
      <p:pic>
        <p:nvPicPr>
          <p:cNvPr id="21" name="Imagen 20" descr="Interfaz de usuario gráfica, Sitio web&#10;&#10;El contenido generado por IA puede ser incorrecto.">
            <a:extLst>
              <a:ext uri="{FF2B5EF4-FFF2-40B4-BE49-F238E27FC236}">
                <a16:creationId xmlns:a16="http://schemas.microsoft.com/office/drawing/2014/main" id="{E81C4A5A-C83C-508C-4C0C-023E10327F2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101982" y="403155"/>
            <a:ext cx="1858643" cy="1883018"/>
          </a:xfrm>
          <a:prstGeom prst="rect">
            <a:avLst/>
          </a:prstGeom>
        </p:spPr>
      </p:pic>
      <p:pic>
        <p:nvPicPr>
          <p:cNvPr id="23" name="Imagen 22" descr="Captura de pantalla de un celular&#10;&#10;El contenido generado por IA puede ser incorrecto.">
            <a:extLst>
              <a:ext uri="{FF2B5EF4-FFF2-40B4-BE49-F238E27FC236}">
                <a16:creationId xmlns:a16="http://schemas.microsoft.com/office/drawing/2014/main" id="{926A56B5-44B1-75C5-CC62-1BDAB7EC7F3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641100" y="2682811"/>
            <a:ext cx="1235720" cy="2453214"/>
          </a:xfrm>
          <a:prstGeom prst="rect">
            <a:avLst/>
          </a:prstGeom>
        </p:spPr>
      </p:pic>
      <p:pic>
        <p:nvPicPr>
          <p:cNvPr id="25" name="Imagen 24" descr="Interfaz de usuario gráfica, Aplicación&#10;&#10;El contenido generado por IA puede ser incorrecto.">
            <a:extLst>
              <a:ext uri="{FF2B5EF4-FFF2-40B4-BE49-F238E27FC236}">
                <a16:creationId xmlns:a16="http://schemas.microsoft.com/office/drawing/2014/main" id="{4685FEB2-57FE-7397-6C5B-33F9BD149FE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412306" y="2682811"/>
            <a:ext cx="1993236" cy="2453214"/>
          </a:xfrm>
          <a:prstGeom prst="rect">
            <a:avLst/>
          </a:prstGeom>
        </p:spPr>
      </p:pic>
      <p:pic>
        <p:nvPicPr>
          <p:cNvPr id="27" name="Imagen 26" descr="Un grupo de personas posando para una foto en una red social&#10;&#10;El contenido generado por IA puede ser incorrecto.">
            <a:extLst>
              <a:ext uri="{FF2B5EF4-FFF2-40B4-BE49-F238E27FC236}">
                <a16:creationId xmlns:a16="http://schemas.microsoft.com/office/drawing/2014/main" id="{89D14011-1B08-0EB7-7F52-DAFF86D09006}"/>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164275" y="161707"/>
            <a:ext cx="2712545" cy="2453214"/>
          </a:xfrm>
          <a:prstGeom prst="rect">
            <a:avLst/>
          </a:prstGeom>
        </p:spPr>
      </p:pic>
      <p:pic>
        <p:nvPicPr>
          <p:cNvPr id="29" name="Imagen 28" descr="Una captura de pantalla de un celular con texto e imágenes&#10;&#10;El contenido generado por IA puede ser incorrecto.">
            <a:extLst>
              <a:ext uri="{FF2B5EF4-FFF2-40B4-BE49-F238E27FC236}">
                <a16:creationId xmlns:a16="http://schemas.microsoft.com/office/drawing/2014/main" id="{526BB156-643D-1EE3-17E8-CC024EB25D86}"/>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9112378" y="161192"/>
            <a:ext cx="2549175" cy="2669608"/>
          </a:xfrm>
          <a:prstGeom prst="rect">
            <a:avLst/>
          </a:prstGeom>
        </p:spPr>
      </p:pic>
      <p:pic>
        <p:nvPicPr>
          <p:cNvPr id="31" name="Imagen 30" descr="Interfaz de usuario gráfica, Texto, Aplicación&#10;&#10;El contenido generado por IA puede ser incorrecto.">
            <a:extLst>
              <a:ext uri="{FF2B5EF4-FFF2-40B4-BE49-F238E27FC236}">
                <a16:creationId xmlns:a16="http://schemas.microsoft.com/office/drawing/2014/main" id="{66FB1270-C45E-1A89-ADCF-312FC43CEA4F}"/>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811017" y="4920651"/>
            <a:ext cx="3850536" cy="1300290"/>
          </a:xfrm>
          <a:prstGeom prst="rect">
            <a:avLst/>
          </a:prstGeom>
        </p:spPr>
      </p:pic>
      <p:grpSp>
        <p:nvGrpSpPr>
          <p:cNvPr id="2" name="Grupo 1">
            <a:extLst>
              <a:ext uri="{FF2B5EF4-FFF2-40B4-BE49-F238E27FC236}">
                <a16:creationId xmlns:a16="http://schemas.microsoft.com/office/drawing/2014/main" id="{9C4D9569-DDA7-870F-E20B-D5E77FF97CD6}"/>
              </a:ext>
            </a:extLst>
          </p:cNvPr>
          <p:cNvGrpSpPr/>
          <p:nvPr/>
        </p:nvGrpSpPr>
        <p:grpSpPr>
          <a:xfrm>
            <a:off x="746278" y="502846"/>
            <a:ext cx="661651" cy="661651"/>
            <a:chOff x="1552074" y="1431758"/>
            <a:chExt cx="661737" cy="661737"/>
          </a:xfrm>
        </p:grpSpPr>
        <p:sp>
          <p:nvSpPr>
            <p:cNvPr id="3" name="Elipse 2">
              <a:extLst>
                <a:ext uri="{FF2B5EF4-FFF2-40B4-BE49-F238E27FC236}">
                  <a16:creationId xmlns:a16="http://schemas.microsoft.com/office/drawing/2014/main" id="{CDB8F9A3-04DC-C697-7FD3-8815ED4BE7CB}"/>
                </a:ext>
              </a:extLst>
            </p:cNvPr>
            <p:cNvSpPr/>
            <p:nvPr/>
          </p:nvSpPr>
          <p:spPr>
            <a:xfrm>
              <a:off x="1552074" y="1431758"/>
              <a:ext cx="661737" cy="66173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4" name="Gráfico 3">
              <a:extLst>
                <a:ext uri="{FF2B5EF4-FFF2-40B4-BE49-F238E27FC236}">
                  <a16:creationId xmlns:a16="http://schemas.microsoft.com/office/drawing/2014/main" id="{C420A6D9-702F-BC90-3E2D-F73A7D385D03}"/>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685838" y="1591176"/>
              <a:ext cx="409575" cy="342900"/>
            </a:xfrm>
            <a:prstGeom prst="rect">
              <a:avLst/>
            </a:prstGeom>
          </p:spPr>
        </p:pic>
      </p:grpSp>
    </p:spTree>
    <p:extLst>
      <p:ext uri="{BB962C8B-B14F-4D97-AF65-F5344CB8AC3E}">
        <p14:creationId xmlns:p14="http://schemas.microsoft.com/office/powerpoint/2010/main" val="8580869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23857C4-91F3-09C5-CD4B-2F303D6D1FAD}"/>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75000"/>
                    </a14:imgEffect>
                  </a14:imgLayer>
                </a14:imgProps>
              </a:ext>
              <a:ext uri="{28A0092B-C50C-407E-A947-70E740481C1C}">
                <a14:useLocalDpi xmlns:a14="http://schemas.microsoft.com/office/drawing/2010/main"/>
              </a:ext>
            </a:extLst>
          </a:blip>
          <a:stretch>
            <a:fillRect/>
          </a:stretch>
        </p:blipFill>
        <p:spPr>
          <a:xfrm>
            <a:off x="0" y="1594"/>
            <a:ext cx="12192000" cy="6856406"/>
          </a:xfrm>
          <a:prstGeom prst="rect">
            <a:avLst/>
          </a:prstGeom>
        </p:spPr>
      </p:pic>
      <p:sp>
        <p:nvSpPr>
          <p:cNvPr id="31" name="Rectángulo: esquinas redondeadas 3">
            <a:extLst>
              <a:ext uri="{FF2B5EF4-FFF2-40B4-BE49-F238E27FC236}">
                <a16:creationId xmlns:a16="http://schemas.microsoft.com/office/drawing/2014/main" id="{12E16592-51B3-04DE-8B74-B0825ED2A7C2}"/>
              </a:ext>
            </a:extLst>
          </p:cNvPr>
          <p:cNvSpPr/>
          <p:nvPr/>
        </p:nvSpPr>
        <p:spPr>
          <a:xfrm>
            <a:off x="1041240" y="2172395"/>
            <a:ext cx="4736825" cy="4110106"/>
          </a:xfrm>
          <a:prstGeom prst="roundRect">
            <a:avLst>
              <a:gd name="adj" fmla="val 4206"/>
            </a:avLst>
          </a:prstGeom>
          <a:solidFill>
            <a:schemeClr val="tx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latin typeface="Source Sans Pro Light"/>
              <a:ea typeface="Source Sans Pro Light"/>
            </a:endParaRPr>
          </a:p>
        </p:txBody>
      </p:sp>
      <p:sp>
        <p:nvSpPr>
          <p:cNvPr id="2" name="Título 1">
            <a:extLst>
              <a:ext uri="{FF2B5EF4-FFF2-40B4-BE49-F238E27FC236}">
                <a16:creationId xmlns:a16="http://schemas.microsoft.com/office/drawing/2014/main" id="{905F89D0-2D33-F065-69A4-E8A9D1193B85}"/>
              </a:ext>
            </a:extLst>
          </p:cNvPr>
          <p:cNvSpPr>
            <a:spLocks noGrp="1"/>
          </p:cNvSpPr>
          <p:nvPr>
            <p:ph type="title"/>
          </p:nvPr>
        </p:nvSpPr>
        <p:spPr>
          <a:xfrm>
            <a:off x="838200" y="932432"/>
            <a:ext cx="10515600" cy="723716"/>
          </a:xfrm>
        </p:spPr>
        <p:txBody>
          <a:bodyPr/>
          <a:lstStyle/>
          <a:p>
            <a:pPr algn="ctr"/>
            <a:r>
              <a:rPr lang="es-CO">
                <a:solidFill>
                  <a:schemeClr val="bg1"/>
                </a:solidFill>
                <a:latin typeface="Source Sans Pro Light"/>
                <a:ea typeface="Source Sans Pro Light"/>
              </a:rPr>
              <a:t>Transparencia </a:t>
            </a:r>
            <a:r>
              <a:rPr lang="es-CO" b="1">
                <a:solidFill>
                  <a:schemeClr val="bg1"/>
                </a:solidFill>
                <a:latin typeface="Source Sans Pro"/>
                <a:ea typeface="Source Sans Pro"/>
              </a:rPr>
              <a:t>Ruta N </a:t>
            </a:r>
          </a:p>
        </p:txBody>
      </p:sp>
      <p:sp>
        <p:nvSpPr>
          <p:cNvPr id="12" name="Rectángulo: esquinas redondeadas 3">
            <a:extLst>
              <a:ext uri="{FF2B5EF4-FFF2-40B4-BE49-F238E27FC236}">
                <a16:creationId xmlns:a16="http://schemas.microsoft.com/office/drawing/2014/main" id="{47DC8278-DDF6-D3BC-039F-A14FD0D97850}"/>
              </a:ext>
            </a:extLst>
          </p:cNvPr>
          <p:cNvSpPr/>
          <p:nvPr/>
        </p:nvSpPr>
        <p:spPr>
          <a:xfrm>
            <a:off x="6196561" y="2172395"/>
            <a:ext cx="4996732" cy="1289583"/>
          </a:xfrm>
          <a:prstGeom prst="roundRect">
            <a:avLst>
              <a:gd name="adj" fmla="val 6507"/>
            </a:avLst>
          </a:prstGeom>
          <a:solidFill>
            <a:schemeClr val="tx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latin typeface="Source Sans Pro Light"/>
              <a:ea typeface="Source Sans Pro Light"/>
            </a:endParaRPr>
          </a:p>
        </p:txBody>
      </p:sp>
      <p:pic>
        <p:nvPicPr>
          <p:cNvPr id="16" name="Gráfico 15">
            <a:extLst>
              <a:ext uri="{FF2B5EF4-FFF2-40B4-BE49-F238E27FC236}">
                <a16:creationId xmlns:a16="http://schemas.microsoft.com/office/drawing/2014/main" id="{48ABF48E-CAB2-CB27-62C8-F5D33BE55FB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959055" y="587618"/>
            <a:ext cx="341897" cy="282437"/>
          </a:xfrm>
          <a:prstGeom prst="rect">
            <a:avLst/>
          </a:prstGeom>
        </p:spPr>
      </p:pic>
      <p:sp>
        <p:nvSpPr>
          <p:cNvPr id="8" name="Rectángulo: esquinas redondeadas 3">
            <a:extLst>
              <a:ext uri="{FF2B5EF4-FFF2-40B4-BE49-F238E27FC236}">
                <a16:creationId xmlns:a16="http://schemas.microsoft.com/office/drawing/2014/main" id="{2D737089-3587-E753-EDC1-F4AC75779182}"/>
              </a:ext>
            </a:extLst>
          </p:cNvPr>
          <p:cNvSpPr/>
          <p:nvPr/>
        </p:nvSpPr>
        <p:spPr>
          <a:xfrm>
            <a:off x="6371911" y="2343456"/>
            <a:ext cx="4773881" cy="953638"/>
          </a:xfrm>
          <a:prstGeom prst="roundRect">
            <a:avLst>
              <a:gd name="adj" fmla="val 6507"/>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s-ES" sz="1600" baseline="0">
                <a:solidFill>
                  <a:srgbClr val="FFFFFF"/>
                </a:solidFill>
                <a:latin typeface="Source Sans Pro Light"/>
                <a:ea typeface="Source Sans Pro Light"/>
                <a:cs typeface="Neue Montreal"/>
              </a:rPr>
              <a:t>Esta auditoría generó un puntaje total del 96.9% en la evaluación de la información de la cuenta rendida con un concepto favorable.</a:t>
            </a:r>
            <a:endParaRPr lang="es-CO" sz="1600">
              <a:latin typeface="Source Sans Pro Light"/>
              <a:ea typeface="Source Sans Pro Light"/>
            </a:endParaRPr>
          </a:p>
        </p:txBody>
      </p:sp>
      <p:sp>
        <p:nvSpPr>
          <p:cNvPr id="3" name="Rectángulo: esquinas redondeadas 3">
            <a:extLst>
              <a:ext uri="{FF2B5EF4-FFF2-40B4-BE49-F238E27FC236}">
                <a16:creationId xmlns:a16="http://schemas.microsoft.com/office/drawing/2014/main" id="{DA9D04C4-8FCA-047D-C549-865670F8BBCA}"/>
              </a:ext>
            </a:extLst>
          </p:cNvPr>
          <p:cNvSpPr/>
          <p:nvPr/>
        </p:nvSpPr>
        <p:spPr>
          <a:xfrm>
            <a:off x="6196561" y="4992918"/>
            <a:ext cx="4996732" cy="1289583"/>
          </a:xfrm>
          <a:prstGeom prst="roundRect">
            <a:avLst>
              <a:gd name="adj" fmla="val 6507"/>
            </a:avLst>
          </a:prstGeom>
          <a:solidFill>
            <a:schemeClr val="tx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latin typeface="Source Sans Pro Light"/>
              <a:ea typeface="Source Sans Pro Light"/>
            </a:endParaRPr>
          </a:p>
        </p:txBody>
      </p:sp>
      <p:sp>
        <p:nvSpPr>
          <p:cNvPr id="13" name="Marcador de contenido 2">
            <a:extLst>
              <a:ext uri="{FF2B5EF4-FFF2-40B4-BE49-F238E27FC236}">
                <a16:creationId xmlns:a16="http://schemas.microsoft.com/office/drawing/2014/main" id="{9F3951CD-CE76-FABB-33F3-08DADDB3EB45}"/>
              </a:ext>
            </a:extLst>
          </p:cNvPr>
          <p:cNvSpPr txBox="1">
            <a:spLocks/>
          </p:cNvSpPr>
          <p:nvPr/>
        </p:nvSpPr>
        <p:spPr>
          <a:xfrm>
            <a:off x="6375632" y="5192650"/>
            <a:ext cx="4770160" cy="84611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s-ES_tradnl" sz="1600" kern="100">
                <a:solidFill>
                  <a:schemeClr val="bg1"/>
                </a:solidFill>
                <a:latin typeface="Source Sans Pro Light"/>
                <a:ea typeface="Source Sans Pro Light"/>
                <a:cs typeface="Times New Roman"/>
              </a:rPr>
              <a:t>Mejora de  procesos internos: pasamos de 24 acciones de mejoramiento pendientes (de diferentes auditorías internas y externas) a dos  acciones pendientes.</a:t>
            </a:r>
            <a:endParaRPr lang="es-CO" sz="1600" kern="100">
              <a:solidFill>
                <a:schemeClr val="bg1"/>
              </a:solidFill>
              <a:latin typeface="Source Sans Pro Light"/>
              <a:ea typeface="Source Sans Pro Light"/>
              <a:cs typeface="Times New Roman"/>
            </a:endParaRPr>
          </a:p>
        </p:txBody>
      </p:sp>
      <p:sp>
        <p:nvSpPr>
          <p:cNvPr id="4" name="Rectángulo: esquinas redondeadas 3">
            <a:extLst>
              <a:ext uri="{FF2B5EF4-FFF2-40B4-BE49-F238E27FC236}">
                <a16:creationId xmlns:a16="http://schemas.microsoft.com/office/drawing/2014/main" id="{DAD200E0-9695-2B11-05C9-8FA94E7AB9C3}"/>
              </a:ext>
            </a:extLst>
          </p:cNvPr>
          <p:cNvSpPr/>
          <p:nvPr/>
        </p:nvSpPr>
        <p:spPr>
          <a:xfrm>
            <a:off x="6196561" y="3582656"/>
            <a:ext cx="4996732" cy="1289583"/>
          </a:xfrm>
          <a:prstGeom prst="roundRect">
            <a:avLst>
              <a:gd name="adj" fmla="val 6507"/>
            </a:avLst>
          </a:prstGeom>
          <a:solidFill>
            <a:schemeClr val="tx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latin typeface="Source Sans Pro Light"/>
              <a:ea typeface="Source Sans Pro Light"/>
            </a:endParaRPr>
          </a:p>
        </p:txBody>
      </p:sp>
      <p:sp>
        <p:nvSpPr>
          <p:cNvPr id="9" name="Marcador de contenido 2">
            <a:extLst>
              <a:ext uri="{FF2B5EF4-FFF2-40B4-BE49-F238E27FC236}">
                <a16:creationId xmlns:a16="http://schemas.microsoft.com/office/drawing/2014/main" id="{F9E10E03-F025-CA1A-D194-799D48952F30}"/>
              </a:ext>
            </a:extLst>
          </p:cNvPr>
          <p:cNvSpPr txBox="1">
            <a:spLocks/>
          </p:cNvSpPr>
          <p:nvPr/>
        </p:nvSpPr>
        <p:spPr>
          <a:xfrm>
            <a:off x="6412038" y="3750918"/>
            <a:ext cx="4632014" cy="87304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None/>
            </a:pPr>
            <a:r>
              <a:rPr lang="es-ES_tradnl" sz="1600" kern="100">
                <a:solidFill>
                  <a:schemeClr val="bg1"/>
                </a:solidFill>
                <a:latin typeface="Source Sans Pro Light"/>
                <a:ea typeface="Source Sans Pro Light"/>
                <a:cs typeface="Times New Roman"/>
              </a:rPr>
              <a:t>Cambiamos nuestro Plan Anticorrupción por un Programa de transparencia y ética, que busca cumplir con toda la normativa aplicable.</a:t>
            </a:r>
          </a:p>
        </p:txBody>
      </p:sp>
      <p:sp>
        <p:nvSpPr>
          <p:cNvPr id="11" name="CuadroTexto 10">
            <a:extLst>
              <a:ext uri="{FF2B5EF4-FFF2-40B4-BE49-F238E27FC236}">
                <a16:creationId xmlns:a16="http://schemas.microsoft.com/office/drawing/2014/main" id="{276CF955-AE7B-CAED-2C9F-0552A317AD15}"/>
              </a:ext>
            </a:extLst>
          </p:cNvPr>
          <p:cNvSpPr txBox="1"/>
          <p:nvPr/>
        </p:nvSpPr>
        <p:spPr>
          <a:xfrm>
            <a:off x="1563477" y="2567532"/>
            <a:ext cx="3747300" cy="830997"/>
          </a:xfrm>
          <a:prstGeom prst="rect">
            <a:avLst/>
          </a:prstGeom>
          <a:noFill/>
        </p:spPr>
        <p:txBody>
          <a:bodyPr wrap="square">
            <a:spAutoFit/>
          </a:bodyPr>
          <a:lstStyle/>
          <a:p>
            <a:r>
              <a:rPr lang="es-ES" sz="1600">
                <a:solidFill>
                  <a:srgbClr val="FFFFFF"/>
                </a:solidFill>
                <a:latin typeface="Source Sans Pro Light"/>
                <a:ea typeface="Source Sans Pro Light"/>
              </a:rPr>
              <a:t>Resultados auditoría financiera de gestión y resultados abreviada (2024 Contraloría Distrital de Medellín):</a:t>
            </a:r>
          </a:p>
        </p:txBody>
      </p:sp>
      <p:sp>
        <p:nvSpPr>
          <p:cNvPr id="15" name="CuadroTexto 14">
            <a:extLst>
              <a:ext uri="{FF2B5EF4-FFF2-40B4-BE49-F238E27FC236}">
                <a16:creationId xmlns:a16="http://schemas.microsoft.com/office/drawing/2014/main" id="{2221DC34-1E23-7F8F-6C42-916AAA59D717}"/>
              </a:ext>
            </a:extLst>
          </p:cNvPr>
          <p:cNvSpPr txBox="1"/>
          <p:nvPr/>
        </p:nvSpPr>
        <p:spPr>
          <a:xfrm>
            <a:off x="1479606" y="5059877"/>
            <a:ext cx="3915041" cy="692497"/>
          </a:xfrm>
          <a:prstGeom prst="rect">
            <a:avLst/>
          </a:prstGeom>
          <a:noFill/>
        </p:spPr>
        <p:txBody>
          <a:bodyPr wrap="square">
            <a:spAutoFit/>
          </a:bodyPr>
          <a:lstStyle/>
          <a:p>
            <a:pPr algn="ctr"/>
            <a:r>
              <a:rPr lang="es-ES" sz="1300">
                <a:solidFill>
                  <a:srgbClr val="FFFFFF"/>
                </a:solidFill>
                <a:latin typeface="Source Sans Pro Light" panose="020B0403030403020204" pitchFamily="34" charset="0"/>
                <a:ea typeface="Source Sans Pro Light" panose="020B0403030403020204" pitchFamily="34" charset="0"/>
              </a:rPr>
              <a:t>Un hallazgo con incidencia administrativa por rendición de información en plataforma de gestión transparente </a:t>
            </a:r>
            <a:r>
              <a:rPr lang="es-ES" sz="1300" i="1">
                <a:solidFill>
                  <a:srgbClr val="FFFFFF"/>
                </a:solidFill>
                <a:latin typeface="Source Sans Pro ExtraLight" panose="020B0303030403020204" pitchFamily="34" charset="0"/>
                <a:ea typeface="Source Sans Pro ExtraLight" panose="020B0303030403020204" pitchFamily="34" charset="0"/>
              </a:rPr>
              <a:t>(se realizó y presentó el plan de mejoramiento 2025). </a:t>
            </a:r>
          </a:p>
        </p:txBody>
      </p:sp>
      <p:sp>
        <p:nvSpPr>
          <p:cNvPr id="18" name="CuadroTexto 17">
            <a:extLst>
              <a:ext uri="{FF2B5EF4-FFF2-40B4-BE49-F238E27FC236}">
                <a16:creationId xmlns:a16="http://schemas.microsoft.com/office/drawing/2014/main" id="{5E8420AB-D2B4-E2BB-C017-7774EA59FA29}"/>
              </a:ext>
            </a:extLst>
          </p:cNvPr>
          <p:cNvSpPr txBox="1"/>
          <p:nvPr/>
        </p:nvSpPr>
        <p:spPr>
          <a:xfrm>
            <a:off x="3068009" y="3930216"/>
            <a:ext cx="2242768" cy="738664"/>
          </a:xfrm>
          <a:prstGeom prst="rect">
            <a:avLst/>
          </a:prstGeom>
          <a:noFill/>
        </p:spPr>
        <p:txBody>
          <a:bodyPr wrap="square">
            <a:spAutoFit/>
          </a:bodyPr>
          <a:lstStyle/>
          <a:p>
            <a:pPr algn="ctr"/>
            <a:r>
              <a:rPr lang="es-ES" sz="1400">
                <a:solidFill>
                  <a:srgbClr val="FFFFFF"/>
                </a:solidFill>
                <a:latin typeface="Source Sans Pro Light"/>
                <a:ea typeface="Source Sans Pro Light"/>
              </a:rPr>
              <a:t>Cero hallazgos en procesos administrativos financieros y contractuales.</a:t>
            </a:r>
            <a:endParaRPr lang="es-CO" sz="1400">
              <a:solidFill>
                <a:srgbClr val="FFFFFF"/>
              </a:solidFill>
              <a:latin typeface="Source Sans Pro Light"/>
              <a:ea typeface="Source Sans Pro Light"/>
            </a:endParaRPr>
          </a:p>
        </p:txBody>
      </p:sp>
      <p:sp>
        <p:nvSpPr>
          <p:cNvPr id="20" name="CuadroTexto 19">
            <a:extLst>
              <a:ext uri="{FF2B5EF4-FFF2-40B4-BE49-F238E27FC236}">
                <a16:creationId xmlns:a16="http://schemas.microsoft.com/office/drawing/2014/main" id="{AD7DF5EA-779C-91FB-3A9B-DC404C679F29}"/>
              </a:ext>
            </a:extLst>
          </p:cNvPr>
          <p:cNvSpPr txBox="1"/>
          <p:nvPr/>
        </p:nvSpPr>
        <p:spPr>
          <a:xfrm>
            <a:off x="1460646" y="3936360"/>
            <a:ext cx="1523098" cy="523220"/>
          </a:xfrm>
          <a:prstGeom prst="rect">
            <a:avLst/>
          </a:prstGeom>
          <a:noFill/>
        </p:spPr>
        <p:txBody>
          <a:bodyPr wrap="square">
            <a:spAutoFit/>
          </a:bodyPr>
          <a:lstStyle/>
          <a:p>
            <a:pPr algn="ctr"/>
            <a:r>
              <a:rPr lang="es-ES" sz="1400">
                <a:solidFill>
                  <a:srgbClr val="FFFFFF"/>
                </a:solidFill>
                <a:latin typeface="Source Sans Pro Light"/>
                <a:ea typeface="Source Sans Pro Light"/>
              </a:rPr>
              <a:t>Fenecimiento total de la cuenta.</a:t>
            </a:r>
            <a:endParaRPr lang="es-CO" sz="1400">
              <a:solidFill>
                <a:srgbClr val="FFFFFF"/>
              </a:solidFill>
              <a:latin typeface="Source Sans Pro Light"/>
              <a:ea typeface="Source Sans Pro Light"/>
            </a:endParaRPr>
          </a:p>
        </p:txBody>
      </p:sp>
      <p:pic>
        <p:nvPicPr>
          <p:cNvPr id="26" name="Gráfico 25" descr="Document contorno">
            <a:extLst>
              <a:ext uri="{FF2B5EF4-FFF2-40B4-BE49-F238E27FC236}">
                <a16:creationId xmlns:a16="http://schemas.microsoft.com/office/drawing/2014/main" id="{BFCFABC9-DD80-A63B-C5B0-7BC17804866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050911" y="3540579"/>
            <a:ext cx="359006" cy="359006"/>
          </a:xfrm>
          <a:prstGeom prst="rect">
            <a:avLst/>
          </a:prstGeom>
        </p:spPr>
      </p:pic>
      <p:pic>
        <p:nvPicPr>
          <p:cNvPr id="28" name="Gráfico 27" descr="CheckList contorno">
            <a:extLst>
              <a:ext uri="{FF2B5EF4-FFF2-40B4-BE49-F238E27FC236}">
                <a16:creationId xmlns:a16="http://schemas.microsoft.com/office/drawing/2014/main" id="{134A33C8-C26A-3016-E097-491456C44DA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984913" y="3540579"/>
            <a:ext cx="359006" cy="359006"/>
          </a:xfrm>
          <a:prstGeom prst="rect">
            <a:avLst/>
          </a:prstGeom>
        </p:spPr>
      </p:pic>
      <p:sp>
        <p:nvSpPr>
          <p:cNvPr id="30" name="CuadroTexto 29">
            <a:extLst>
              <a:ext uri="{FF2B5EF4-FFF2-40B4-BE49-F238E27FC236}">
                <a16:creationId xmlns:a16="http://schemas.microsoft.com/office/drawing/2014/main" id="{F56C4CA2-5C09-00C0-BE38-03344120C1FF}"/>
              </a:ext>
            </a:extLst>
          </p:cNvPr>
          <p:cNvSpPr txBox="1"/>
          <p:nvPr/>
        </p:nvSpPr>
        <p:spPr>
          <a:xfrm>
            <a:off x="1563477" y="4840218"/>
            <a:ext cx="3634377" cy="338554"/>
          </a:xfrm>
          <a:prstGeom prst="rect">
            <a:avLst/>
          </a:prstGeom>
          <a:noFill/>
        </p:spPr>
        <p:txBody>
          <a:bodyPr wrap="square">
            <a:spAutoFit/>
          </a:bodyPr>
          <a:lstStyle/>
          <a:p>
            <a:pPr algn="ctr"/>
            <a:r>
              <a:rPr lang="es-ES" sz="1600" i="1">
                <a:solidFill>
                  <a:schemeClr val="accent2"/>
                </a:solidFill>
                <a:latin typeface="Source Sans Pro Light" panose="020B0403030403020204" pitchFamily="34" charset="0"/>
                <a:ea typeface="Source Sans Pro Light" panose="020B0403030403020204" pitchFamily="34" charset="0"/>
              </a:rPr>
              <a:t>Sin observaciones a estados financieros.</a:t>
            </a:r>
            <a:endParaRPr lang="es-CO" sz="1600" i="1">
              <a:solidFill>
                <a:schemeClr val="accent2"/>
              </a:solidFill>
              <a:latin typeface="Source Sans Pro Light" panose="020B0403030403020204" pitchFamily="34" charset="0"/>
              <a:ea typeface="Source Sans Pro Light" panose="020B0403030403020204" pitchFamily="34" charset="0"/>
            </a:endParaRPr>
          </a:p>
        </p:txBody>
      </p:sp>
    </p:spTree>
    <p:extLst>
      <p:ext uri="{BB962C8B-B14F-4D97-AF65-F5344CB8AC3E}">
        <p14:creationId xmlns:p14="http://schemas.microsoft.com/office/powerpoint/2010/main" val="13220999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A855D03-0642-F53C-171F-653A132ADE64}"/>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58000"/>
                    </a14:imgEffect>
                  </a14:imgLayer>
                </a14:imgProps>
              </a:ex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6" name="Gráfico 5">
            <a:extLst>
              <a:ext uri="{FF2B5EF4-FFF2-40B4-BE49-F238E27FC236}">
                <a16:creationId xmlns:a16="http://schemas.microsoft.com/office/drawing/2014/main" id="{411F6086-5632-694F-21CC-BBBFB21EA13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959055" y="1587840"/>
            <a:ext cx="341897" cy="282437"/>
          </a:xfrm>
          <a:prstGeom prst="rect">
            <a:avLst/>
          </a:prstGeom>
        </p:spPr>
      </p:pic>
      <p:sp>
        <p:nvSpPr>
          <p:cNvPr id="7" name="Título 1">
            <a:extLst>
              <a:ext uri="{FF2B5EF4-FFF2-40B4-BE49-F238E27FC236}">
                <a16:creationId xmlns:a16="http://schemas.microsoft.com/office/drawing/2014/main" id="{211AFFB6-A0A4-663C-EA80-9F2529303CA8}"/>
              </a:ext>
            </a:extLst>
          </p:cNvPr>
          <p:cNvSpPr txBox="1">
            <a:spLocks/>
          </p:cNvSpPr>
          <p:nvPr/>
        </p:nvSpPr>
        <p:spPr>
          <a:xfrm>
            <a:off x="1041325" y="2108166"/>
            <a:ext cx="10109349" cy="2699901"/>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Source Sans Pro" panose="020B0503030403020204" pitchFamily="34" charset="0"/>
                <a:ea typeface="Source Sans Pro" panose="020B0503030403020204" pitchFamily="34" charset="0"/>
                <a:cs typeface="+mj-cs"/>
              </a:defRPr>
            </a:lvl1pPr>
          </a:lstStyle>
          <a:p>
            <a:pPr algn="ctr"/>
            <a:r>
              <a:rPr lang="es-CO">
                <a:solidFill>
                  <a:schemeClr val="bg1"/>
                </a:solidFill>
                <a:latin typeface="Source Sans Pro Light"/>
                <a:ea typeface="Source Sans Pro Light"/>
              </a:rPr>
              <a:t>En total, </a:t>
            </a:r>
            <a:r>
              <a:rPr lang="es-CO" b="1">
                <a:solidFill>
                  <a:schemeClr val="bg1"/>
                </a:solidFill>
                <a:latin typeface="Source Sans Pro"/>
                <a:ea typeface="Source Sans Pro"/>
              </a:rPr>
              <a:t>Ruta N gestionó 100 mil millones de pesos </a:t>
            </a:r>
            <a:r>
              <a:rPr lang="es-CO">
                <a:solidFill>
                  <a:schemeClr val="bg1"/>
                </a:solidFill>
                <a:latin typeface="Source Sans Pro Light"/>
                <a:ea typeface="Source Sans Pro Light"/>
              </a:rPr>
              <a:t>para impulsar la innovación, la tecnología y el emprendimiento de alto impacto  en el Distrito.</a:t>
            </a:r>
            <a:endParaRPr lang="es-CO" b="1">
              <a:solidFill>
                <a:schemeClr val="bg1"/>
              </a:solidFill>
              <a:latin typeface="Source Sans Pro Light"/>
              <a:ea typeface="Source Sans Pro Light"/>
            </a:endParaRPr>
          </a:p>
        </p:txBody>
      </p:sp>
    </p:spTree>
    <p:extLst>
      <p:ext uri="{BB962C8B-B14F-4D97-AF65-F5344CB8AC3E}">
        <p14:creationId xmlns:p14="http://schemas.microsoft.com/office/powerpoint/2010/main" val="27447060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b">
            <a:hlinkClick r:id="" action="ppaction://media"/>
            <a:extLst>
              <a:ext uri="{FF2B5EF4-FFF2-40B4-BE49-F238E27FC236}">
                <a16:creationId xmlns:a16="http://schemas.microsoft.com/office/drawing/2014/main" id="{8E613067-7FB6-4D73-926A-38B29D7D4FB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763" y="1588"/>
            <a:ext cx="12192000" cy="6858000"/>
          </a:xfrm>
          <a:prstGeom prst="rect">
            <a:avLst/>
          </a:prstGeom>
        </p:spPr>
      </p:pic>
      <p:sp>
        <p:nvSpPr>
          <p:cNvPr id="8" name="Rectángulo 7">
            <a:extLst>
              <a:ext uri="{FF2B5EF4-FFF2-40B4-BE49-F238E27FC236}">
                <a16:creationId xmlns:a16="http://schemas.microsoft.com/office/drawing/2014/main" id="{8C1D83FE-3DBF-C7F7-4C6B-C366705DE983}"/>
              </a:ext>
            </a:extLst>
          </p:cNvPr>
          <p:cNvSpPr/>
          <p:nvPr/>
        </p:nvSpPr>
        <p:spPr>
          <a:xfrm>
            <a:off x="-4766" y="0"/>
            <a:ext cx="12201529" cy="6858000"/>
          </a:xfrm>
          <a:prstGeom prst="rect">
            <a:avLst/>
          </a:prstGeom>
          <a:solidFill>
            <a:schemeClr val="tx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CuadroTexto 3">
            <a:extLst>
              <a:ext uri="{FF2B5EF4-FFF2-40B4-BE49-F238E27FC236}">
                <a16:creationId xmlns:a16="http://schemas.microsoft.com/office/drawing/2014/main" id="{D7E8138B-5B37-B44E-2563-466D54AD48F5}"/>
              </a:ext>
            </a:extLst>
          </p:cNvPr>
          <p:cNvSpPr txBox="1"/>
          <p:nvPr/>
        </p:nvSpPr>
        <p:spPr>
          <a:xfrm>
            <a:off x="2498379" y="3417835"/>
            <a:ext cx="7195239" cy="861774"/>
          </a:xfrm>
          <a:prstGeom prst="rect">
            <a:avLst/>
          </a:prstGeom>
          <a:noFill/>
        </p:spPr>
        <p:txBody>
          <a:bodyPr wrap="square" rtlCol="0" anchor="ctr">
            <a:spAutoFit/>
          </a:bodyPr>
          <a:lstStyle/>
          <a:p>
            <a:pPr algn="ctr"/>
            <a:r>
              <a:rPr lang="es-MX" sz="2500">
                <a:solidFill>
                  <a:schemeClr val="bg1"/>
                </a:solidFill>
                <a:latin typeface="Source Sans Pro" panose="020B0503030403020204" pitchFamily="34" charset="0"/>
                <a:ea typeface="Source Sans Pro" panose="020B0503030403020204" pitchFamily="34" charset="0"/>
              </a:rPr>
              <a:t>“Construimos el Distrito día a día, con el ciudadano en el centro y la tecnología a su servicio.”</a:t>
            </a:r>
          </a:p>
        </p:txBody>
      </p:sp>
      <p:pic>
        <p:nvPicPr>
          <p:cNvPr id="9" name="Gráfico 8">
            <a:extLst>
              <a:ext uri="{FF2B5EF4-FFF2-40B4-BE49-F238E27FC236}">
                <a16:creationId xmlns:a16="http://schemas.microsoft.com/office/drawing/2014/main" id="{732897D1-D5C8-C454-DB83-E495BE019FF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889223" y="2916566"/>
            <a:ext cx="413549" cy="346227"/>
          </a:xfrm>
          <a:prstGeom prst="rect">
            <a:avLst/>
          </a:prstGeom>
        </p:spPr>
      </p:pic>
    </p:spTree>
    <p:extLst>
      <p:ext uri="{BB962C8B-B14F-4D97-AF65-F5344CB8AC3E}">
        <p14:creationId xmlns:p14="http://schemas.microsoft.com/office/powerpoint/2010/main" val="171474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7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n 21">
            <a:extLst>
              <a:ext uri="{FF2B5EF4-FFF2-40B4-BE49-F238E27FC236}">
                <a16:creationId xmlns:a16="http://schemas.microsoft.com/office/drawing/2014/main" id="{79DBE967-A65C-7740-9C47-E1D83F04DEC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619" y="-5195"/>
            <a:ext cx="12201237" cy="6863195"/>
          </a:xfrm>
          <a:prstGeom prst="rect">
            <a:avLst/>
          </a:prstGeom>
        </p:spPr>
      </p:pic>
      <p:sp>
        <p:nvSpPr>
          <p:cNvPr id="18" name="CuadroTexto 17">
            <a:extLst>
              <a:ext uri="{FF2B5EF4-FFF2-40B4-BE49-F238E27FC236}">
                <a16:creationId xmlns:a16="http://schemas.microsoft.com/office/drawing/2014/main" id="{862B26EB-8205-8578-8CFA-757ABA3E14AB}"/>
              </a:ext>
            </a:extLst>
          </p:cNvPr>
          <p:cNvSpPr txBox="1"/>
          <p:nvPr/>
        </p:nvSpPr>
        <p:spPr>
          <a:xfrm>
            <a:off x="4620" y="2724758"/>
            <a:ext cx="12191999" cy="1015663"/>
          </a:xfrm>
          <a:prstGeom prst="rect">
            <a:avLst/>
          </a:prstGeom>
          <a:noFill/>
        </p:spPr>
        <p:txBody>
          <a:bodyPr wrap="square">
            <a:spAutoFit/>
          </a:bodyPr>
          <a:lstStyle/>
          <a:p>
            <a:pPr algn="ctr"/>
            <a:r>
              <a:rPr lang="es-MX" sz="6000" b="1">
                <a:solidFill>
                  <a:schemeClr val="bg1"/>
                </a:solidFill>
                <a:latin typeface="Source Sans Pro" panose="020B0503030403020204" pitchFamily="34" charset="0"/>
                <a:ea typeface="Source Sans Pro" panose="020B0503030403020204" pitchFamily="34" charset="0"/>
              </a:rPr>
              <a:t>Innovación con propósito</a:t>
            </a:r>
            <a:endParaRPr lang="es-ES" sz="6000" b="1">
              <a:solidFill>
                <a:schemeClr val="bg1"/>
              </a:solidFill>
              <a:latin typeface="Source Sans Pro" panose="020B0503030403020204" pitchFamily="34" charset="0"/>
              <a:ea typeface="Source Sans Pro" panose="020B0503030403020204" pitchFamily="34" charset="0"/>
            </a:endParaRPr>
          </a:p>
        </p:txBody>
      </p:sp>
      <p:sp>
        <p:nvSpPr>
          <p:cNvPr id="6" name="CuadroTexto 5">
            <a:extLst>
              <a:ext uri="{FF2B5EF4-FFF2-40B4-BE49-F238E27FC236}">
                <a16:creationId xmlns:a16="http://schemas.microsoft.com/office/drawing/2014/main" id="{0B792544-26FE-F923-6775-2D298B11E871}"/>
              </a:ext>
            </a:extLst>
          </p:cNvPr>
          <p:cNvSpPr txBox="1"/>
          <p:nvPr/>
        </p:nvSpPr>
        <p:spPr>
          <a:xfrm>
            <a:off x="4620" y="2724757"/>
            <a:ext cx="12191999" cy="1015663"/>
          </a:xfrm>
          <a:prstGeom prst="rect">
            <a:avLst/>
          </a:prstGeom>
          <a:noFill/>
        </p:spPr>
        <p:txBody>
          <a:bodyPr wrap="square">
            <a:spAutoFit/>
          </a:bodyPr>
          <a:lstStyle/>
          <a:p>
            <a:pPr algn="ctr"/>
            <a:r>
              <a:rPr lang="es-MX" sz="6000" b="1">
                <a:solidFill>
                  <a:schemeClr val="bg1"/>
                </a:solidFill>
                <a:latin typeface="Source Sans Pro" panose="020B0503030403020204" pitchFamily="34" charset="0"/>
                <a:ea typeface="Source Sans Pro" panose="020B0503030403020204" pitchFamily="34" charset="0"/>
              </a:rPr>
              <a:t>innovación con sentido</a:t>
            </a:r>
            <a:endParaRPr lang="es-CO" sz="6000"/>
          </a:p>
        </p:txBody>
      </p:sp>
      <p:pic>
        <p:nvPicPr>
          <p:cNvPr id="33" name="Imagen 32">
            <a:extLst>
              <a:ext uri="{FF2B5EF4-FFF2-40B4-BE49-F238E27FC236}">
                <a16:creationId xmlns:a16="http://schemas.microsoft.com/office/drawing/2014/main" id="{D800CDBF-4CA8-894F-339D-3EB1C16A8E2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619" y="3428999"/>
            <a:ext cx="12191999" cy="3429000"/>
          </a:xfrm>
          <a:prstGeom prst="rect">
            <a:avLst/>
          </a:prstGeom>
        </p:spPr>
      </p:pic>
      <p:sp>
        <p:nvSpPr>
          <p:cNvPr id="31" name="Rectángulo 30">
            <a:extLst>
              <a:ext uri="{FF2B5EF4-FFF2-40B4-BE49-F238E27FC236}">
                <a16:creationId xmlns:a16="http://schemas.microsoft.com/office/drawing/2014/main" id="{A2C3FCF3-E7CF-0D54-A4B3-FA37E0F4F852}"/>
              </a:ext>
            </a:extLst>
          </p:cNvPr>
          <p:cNvSpPr/>
          <p:nvPr/>
        </p:nvSpPr>
        <p:spPr>
          <a:xfrm rot="10800000">
            <a:off x="-10105" y="3087849"/>
            <a:ext cx="12201237" cy="3773493"/>
          </a:xfrm>
          <a:prstGeom prst="rect">
            <a:avLst/>
          </a:prstGeom>
          <a:gradFill flip="none" rotWithShape="1">
            <a:gsLst>
              <a:gs pos="0">
                <a:schemeClr val="tx1">
                  <a:alpha val="94977"/>
                </a:schemeClr>
              </a:gs>
              <a:gs pos="100000">
                <a:schemeClr val="tx1">
                  <a:alpha val="0"/>
                </a:schemeClr>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200"/>
          </a:p>
        </p:txBody>
      </p:sp>
    </p:spTree>
    <p:extLst>
      <p:ext uri="{BB962C8B-B14F-4D97-AF65-F5344CB8AC3E}">
        <p14:creationId xmlns:p14="http://schemas.microsoft.com/office/powerpoint/2010/main" val="2464809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18"/>
                                        </p:tgtEl>
                                      </p:cBhvr>
                                    </p:animEffect>
                                    <p:set>
                                      <p:cBhvr>
                                        <p:cTn id="7" dur="1" fill="hold">
                                          <p:stCondLst>
                                            <p:cond delay="999"/>
                                          </p:stCondLst>
                                        </p:cTn>
                                        <p:tgtEl>
                                          <p:spTgt spid="18"/>
                                        </p:tgtEl>
                                        <p:attrNameLst>
                                          <p:attrName>style.visibility</p:attrName>
                                        </p:attrNameLst>
                                      </p:cBhvr>
                                      <p:to>
                                        <p:strVal val="hidden"/>
                                      </p:to>
                                    </p:se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AC694-B5D7-06C3-B37D-77950AD4A6A6}"/>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D004077E-E693-8A86-F545-8CB32089D60A}"/>
              </a:ext>
            </a:extLst>
          </p:cNvPr>
          <p:cNvSpPr txBox="1"/>
          <p:nvPr/>
        </p:nvSpPr>
        <p:spPr>
          <a:xfrm>
            <a:off x="1775460" y="10147849"/>
            <a:ext cx="8641080" cy="923330"/>
          </a:xfrm>
          <a:prstGeom prst="rect">
            <a:avLst/>
          </a:prstGeom>
          <a:noFill/>
        </p:spPr>
        <p:txBody>
          <a:bodyPr wrap="square" rtlCol="0">
            <a:spAutoFit/>
          </a:bodyPr>
          <a:lstStyle/>
          <a:p>
            <a:pPr algn="ctr"/>
            <a:r>
              <a:rPr lang="es-ES">
                <a:solidFill>
                  <a:srgbClr val="2A303E"/>
                </a:solidFill>
                <a:latin typeface="Neue Haas Grotesk Text Pro" panose="020B0504020202020204" pitchFamily="34" charset="0"/>
              </a:rPr>
              <a:t>No se trata de si la IA reemplazará a las personas, sino de la necesidad de adaptarse para trabajar junto a ella. Es esencial reconocer esta realidad y actuar para no quedarse atrás</a:t>
            </a:r>
            <a:endParaRPr lang="es-CO">
              <a:solidFill>
                <a:srgbClr val="2A303E"/>
              </a:solidFill>
              <a:latin typeface="Neue Haas Grotesk Text Pro" panose="020B0504020202020204" pitchFamily="34" charset="0"/>
            </a:endParaRPr>
          </a:p>
        </p:txBody>
      </p:sp>
      <p:pic>
        <p:nvPicPr>
          <p:cNvPr id="10" name="Imagen 9" descr="Imagen que contiene bola de billar&#10;&#10;El contenido generado por IA puede ser incorrecto.">
            <a:extLst>
              <a:ext uri="{FF2B5EF4-FFF2-40B4-BE49-F238E27FC236}">
                <a16:creationId xmlns:a16="http://schemas.microsoft.com/office/drawing/2014/main" id="{F6AAB6D5-DDBD-F9F6-D7F9-BBBF804F7958}"/>
              </a:ext>
            </a:extLst>
          </p:cNvPr>
          <p:cNvPicPr>
            <a:picLocks noChangeAspect="1"/>
          </p:cNvPicPr>
          <p:nvPr/>
        </p:nvPicPr>
        <p:blipFill>
          <a:blip r:embed="rId3" cstate="screen">
            <a:alphaModFix amt="38000"/>
            <a:duotone>
              <a:schemeClr val="bg2">
                <a:shade val="45000"/>
                <a:satMod val="135000"/>
              </a:schemeClr>
              <a:prstClr val="white"/>
            </a:duotone>
            <a:extLst>
              <a:ext uri="{BEBA8EAE-BF5A-486C-A8C5-ECC9F3942E4B}">
                <a14:imgProps xmlns:a14="http://schemas.microsoft.com/office/drawing/2010/main">
                  <a14:imgLayer r:embed="rId4">
                    <a14:imgEffect>
                      <a14:artisticBlur radius="44"/>
                    </a14:imgEffect>
                  </a14:imgLayer>
                </a14:imgProps>
              </a:ext>
              <a:ext uri="{28A0092B-C50C-407E-A947-70E740481C1C}">
                <a14:useLocalDpi xmlns:a14="http://schemas.microsoft.com/office/drawing/2010/main"/>
              </a:ext>
            </a:extLst>
          </a:blip>
          <a:srcRect/>
          <a:stretch/>
        </p:blipFill>
        <p:spPr>
          <a:xfrm>
            <a:off x="-455504" y="-2206362"/>
            <a:ext cx="8199795" cy="8290368"/>
          </a:xfrm>
          <a:prstGeom prst="rect">
            <a:avLst/>
          </a:prstGeom>
        </p:spPr>
      </p:pic>
      <p:pic>
        <p:nvPicPr>
          <p:cNvPr id="9" name="Imagen 8" descr="Imagen que contiene bola de billar&#10;&#10;El contenido generado por IA puede ser incorrecto.">
            <a:extLst>
              <a:ext uri="{FF2B5EF4-FFF2-40B4-BE49-F238E27FC236}">
                <a16:creationId xmlns:a16="http://schemas.microsoft.com/office/drawing/2014/main" id="{2493C038-E754-2E45-B6D4-9FF33C91FC9D}"/>
              </a:ext>
            </a:extLst>
          </p:cNvPr>
          <p:cNvPicPr>
            <a:picLocks noChangeAspect="1"/>
          </p:cNvPicPr>
          <p:nvPr/>
        </p:nvPicPr>
        <p:blipFill>
          <a:blip r:embed="rId3" cstate="screen">
            <a:alphaModFix amt="38000"/>
            <a:duotone>
              <a:schemeClr val="bg2">
                <a:shade val="45000"/>
                <a:satMod val="135000"/>
              </a:schemeClr>
              <a:prstClr val="white"/>
            </a:duotone>
            <a:extLst>
              <a:ext uri="{BEBA8EAE-BF5A-486C-A8C5-ECC9F3942E4B}">
                <a14:imgProps xmlns:a14="http://schemas.microsoft.com/office/drawing/2010/main">
                  <a14:imgLayer r:embed="rId5">
                    <a14:imgEffect>
                      <a14:artisticBlur radius="44"/>
                    </a14:imgEffect>
                  </a14:imgLayer>
                </a14:imgProps>
              </a:ext>
              <a:ext uri="{28A0092B-C50C-407E-A947-70E740481C1C}">
                <a14:useLocalDpi xmlns:a14="http://schemas.microsoft.com/office/drawing/2010/main"/>
              </a:ext>
            </a:extLst>
          </a:blip>
          <a:srcRect/>
          <a:stretch/>
        </p:blipFill>
        <p:spPr>
          <a:xfrm>
            <a:off x="3174493" y="508000"/>
            <a:ext cx="5702808" cy="5765800"/>
          </a:xfrm>
          <a:prstGeom prst="rect">
            <a:avLst/>
          </a:prstGeom>
        </p:spPr>
      </p:pic>
      <p:sp>
        <p:nvSpPr>
          <p:cNvPr id="4" name="CuadroTexto 3">
            <a:extLst>
              <a:ext uri="{FF2B5EF4-FFF2-40B4-BE49-F238E27FC236}">
                <a16:creationId xmlns:a16="http://schemas.microsoft.com/office/drawing/2014/main" id="{6649D697-C227-1DCF-E2F3-BA13F541AE62}"/>
              </a:ext>
            </a:extLst>
          </p:cNvPr>
          <p:cNvSpPr txBox="1"/>
          <p:nvPr/>
        </p:nvSpPr>
        <p:spPr>
          <a:xfrm>
            <a:off x="0" y="6273800"/>
            <a:ext cx="12192000" cy="338554"/>
          </a:xfrm>
          <a:prstGeom prst="rect">
            <a:avLst/>
          </a:prstGeom>
          <a:noFill/>
        </p:spPr>
        <p:txBody>
          <a:bodyPr wrap="square" lIns="91440" tIns="45720" rIns="91440" bIns="45720" rtlCol="0" anchor="ctr">
            <a:spAutoFit/>
          </a:bodyPr>
          <a:lstStyle/>
          <a:p>
            <a:pPr algn="ctr"/>
            <a:r>
              <a:rPr lang="es-419" sz="1600" spc="1000">
                <a:solidFill>
                  <a:schemeClr val="bg2">
                    <a:lumMod val="10000"/>
                  </a:schemeClr>
                </a:solidFill>
                <a:latin typeface="Source Sans Pro Light" panose="020B0403030403020204" pitchFamily="34" charset="0"/>
                <a:ea typeface="Source Sans Pro Light" panose="020B0403030403020204" pitchFamily="34" charset="0"/>
              </a:rPr>
              <a:t>www.rutanmedellin.org</a:t>
            </a:r>
            <a:endParaRPr lang="es-MX" sz="1600" spc="1000">
              <a:solidFill>
                <a:schemeClr val="bg2">
                  <a:lumMod val="10000"/>
                </a:schemeClr>
              </a:solidFill>
              <a:latin typeface="Source Sans Pro Light" panose="020B0403030403020204" pitchFamily="34" charset="0"/>
              <a:ea typeface="Source Sans Pro Light" panose="020B0403030403020204" pitchFamily="34" charset="0"/>
            </a:endParaRPr>
          </a:p>
        </p:txBody>
      </p:sp>
      <p:sp>
        <p:nvSpPr>
          <p:cNvPr id="6" name="CuadroTexto 5">
            <a:extLst>
              <a:ext uri="{FF2B5EF4-FFF2-40B4-BE49-F238E27FC236}">
                <a16:creationId xmlns:a16="http://schemas.microsoft.com/office/drawing/2014/main" id="{EA914137-1E17-0F4C-CAD0-C2F4121589CE}"/>
              </a:ext>
            </a:extLst>
          </p:cNvPr>
          <p:cNvSpPr txBox="1"/>
          <p:nvPr/>
        </p:nvSpPr>
        <p:spPr>
          <a:xfrm>
            <a:off x="3529226" y="5914729"/>
            <a:ext cx="4993341" cy="323165"/>
          </a:xfrm>
          <a:prstGeom prst="rect">
            <a:avLst/>
          </a:prstGeom>
          <a:noFill/>
        </p:spPr>
        <p:txBody>
          <a:bodyPr wrap="square">
            <a:spAutoFit/>
          </a:bodyPr>
          <a:lstStyle/>
          <a:p>
            <a:pPr algn="ctr"/>
            <a:r>
              <a:rPr lang="es-CO" sz="1500" b="1" i="0">
                <a:effectLst/>
                <a:latin typeface="Source Sans Pro" panose="020B0503030403020204" pitchFamily="34" charset="0"/>
                <a:ea typeface="Source Sans Pro" panose="020B0503030403020204" pitchFamily="34" charset="0"/>
              </a:rPr>
              <a:t>Carolina Londoño</a:t>
            </a:r>
            <a:r>
              <a:rPr lang="es-CO" sz="1500" b="1">
                <a:latin typeface="Source Sans Pro" panose="020B0503030403020204" pitchFamily="34" charset="0"/>
                <a:ea typeface="Source Sans Pro" panose="020B0503030403020204" pitchFamily="34" charset="0"/>
              </a:rPr>
              <a:t>. </a:t>
            </a:r>
            <a:r>
              <a:rPr lang="es-CO" sz="1500" i="1">
                <a:solidFill>
                  <a:schemeClr val="bg2">
                    <a:lumMod val="10000"/>
                  </a:schemeClr>
                </a:solidFill>
                <a:effectLst/>
                <a:latin typeface="Source Sans Pro" panose="020B0503030403020204" pitchFamily="34" charset="0"/>
                <a:ea typeface="Source Sans Pro" panose="020B0503030403020204" pitchFamily="34" charset="0"/>
              </a:rPr>
              <a:t>Directora Ejecutiva - Ruta N, Medellín</a:t>
            </a:r>
          </a:p>
        </p:txBody>
      </p:sp>
      <p:pic>
        <p:nvPicPr>
          <p:cNvPr id="11" name="Gráfico 10">
            <a:extLst>
              <a:ext uri="{FF2B5EF4-FFF2-40B4-BE49-F238E27FC236}">
                <a16:creationId xmlns:a16="http://schemas.microsoft.com/office/drawing/2014/main" id="{F0637F5B-DA1F-16FD-29A4-C47A90232EF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22724" y="2553655"/>
            <a:ext cx="2346551" cy="1964554"/>
          </a:xfrm>
          <a:prstGeom prst="rect">
            <a:avLst/>
          </a:prstGeom>
        </p:spPr>
      </p:pic>
      <p:sp>
        <p:nvSpPr>
          <p:cNvPr id="8" name="CuadroTexto 7">
            <a:extLst>
              <a:ext uri="{FF2B5EF4-FFF2-40B4-BE49-F238E27FC236}">
                <a16:creationId xmlns:a16="http://schemas.microsoft.com/office/drawing/2014/main" id="{38F07FFA-49D7-D018-188D-925F0C792996}"/>
              </a:ext>
            </a:extLst>
          </p:cNvPr>
          <p:cNvSpPr txBox="1"/>
          <p:nvPr/>
        </p:nvSpPr>
        <p:spPr>
          <a:xfrm>
            <a:off x="1104899" y="2848556"/>
            <a:ext cx="9982200" cy="1323439"/>
          </a:xfrm>
          <a:prstGeom prst="rect">
            <a:avLst/>
          </a:prstGeom>
          <a:noFill/>
        </p:spPr>
        <p:txBody>
          <a:bodyPr wrap="square" rtlCol="0" anchor="ctr">
            <a:spAutoFit/>
          </a:bodyPr>
          <a:lstStyle/>
          <a:p>
            <a:pPr algn="ctr"/>
            <a:r>
              <a:rPr lang="es-CO" sz="8000" b="1">
                <a:solidFill>
                  <a:schemeClr val="bg2">
                    <a:lumMod val="90000"/>
                  </a:schemeClr>
                </a:solidFill>
                <a:effectLst/>
                <a:latin typeface="Source Sans Pro SemiBold" panose="020B0503030403020204" pitchFamily="34" charset="0"/>
                <a:ea typeface="Source Sans Pro SemiBold" panose="020B0503030403020204" pitchFamily="34" charset="0"/>
              </a:rPr>
              <a:t>¡Gracias!</a:t>
            </a:r>
            <a:endParaRPr lang="es-CO" sz="8000" b="1">
              <a:solidFill>
                <a:schemeClr val="bg2">
                  <a:lumMod val="90000"/>
                </a:schemeClr>
              </a:solidFill>
              <a:latin typeface="Source Sans Pro SemiBold" panose="020B0503030403020204" pitchFamily="34" charset="0"/>
              <a:ea typeface="Source Sans Pro SemiBold" panose="020B0503030403020204" pitchFamily="34" charset="0"/>
            </a:endParaRPr>
          </a:p>
        </p:txBody>
      </p:sp>
    </p:spTree>
    <p:extLst>
      <p:ext uri="{BB962C8B-B14F-4D97-AF65-F5344CB8AC3E}">
        <p14:creationId xmlns:p14="http://schemas.microsoft.com/office/powerpoint/2010/main" val="3404476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path" presetSubtype="0" repeatCount="indefinite" fill="remove" nodeType="withEffect">
                                  <p:stCondLst>
                                    <p:cond delay="0"/>
                                  </p:stCondLst>
                                  <p:childTnLst>
                                    <p:animMotion origin="layout" path="M -0.00651 -0.18194 C 0.08268 -0.18194 0.15521 -0.05254 0.15521 0.10741 C 0.15521 0.26667 0.08268 0.39676 -0.00651 0.39676 C -0.09583 0.39676 -0.16823 0.26667 -0.16823 0.10741 C -0.16823 -0.05254 -0.09583 -0.18194 -0.00651 -0.18194 Z " pathEditMode="relative" rAng="0" ptsTypes="AAAAA">
                                      <p:cBhvr>
                                        <p:cTn id="6" dur="20000" fill="hold"/>
                                        <p:tgtEl>
                                          <p:spTgt spid="9"/>
                                        </p:tgtEl>
                                        <p:attrNameLst>
                                          <p:attrName>ppt_x</p:attrName>
                                          <p:attrName>ppt_y</p:attrName>
                                        </p:attrNameLst>
                                      </p:cBhvr>
                                      <p:rCtr x="0" y="28935"/>
                                    </p:animMotion>
                                  </p:childTnLst>
                                </p:cTn>
                              </p:par>
                              <p:par>
                                <p:cTn id="7" presetID="26" presetClass="path" presetSubtype="0" repeatCount="indefinite" fill="hold" nodeType="withEffect">
                                  <p:stCondLst>
                                    <p:cond delay="0"/>
                                  </p:stCondLst>
                                  <p:endCondLst>
                                    <p:cond evt="onNext" delay="0">
                                      <p:tgtEl>
                                        <p:sldTgt/>
                                      </p:tgtEl>
                                    </p:cond>
                                  </p:endCondLst>
                                  <p:childTnLst>
                                    <p:animMotion origin="layout" path="M -0.23646 0.21736 C -0.23646 0.41111 -0.13854 0.56898 -0.01836 0.56898 C 0.12305 0.56898 0.17422 0.39352 0.19596 0.28773 L 0.21771 0.14676 C 0.23945 0.04074 0.29388 -0.13426 0.45377 -0.13426 C 0.5556 -0.13426 0.672 0.02315 0.672 0.21736 C 0.672 0.41111 0.5556 0.56898 0.45377 0.56898 C 0.29388 0.56898 0.23945 0.39352 0.21771 0.28773 L 0.19596 0.14676 C 0.17422 0.04074 0.12305 -0.13426 -0.01836 -0.13426 C -0.13854 -0.13426 -0.23646 0.02315 -0.23646 0.21736 Z " pathEditMode="relative" rAng="0" ptsTypes="AAAAAAAAAAA">
                                      <p:cBhvr>
                                        <p:cTn id="8" dur="20000" fill="hold"/>
                                        <p:tgtEl>
                                          <p:spTgt spid="10"/>
                                        </p:tgtEl>
                                        <p:attrNameLst>
                                          <p:attrName>ppt_x</p:attrName>
                                          <p:attrName>ppt_y</p:attrName>
                                        </p:attrNameLst>
                                      </p:cBhvr>
                                      <p:rCtr x="4541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Un puente de madera&#10;&#10;El contenido generado por IA puede ser incorrecto.">
            <a:extLst>
              <a:ext uri="{FF2B5EF4-FFF2-40B4-BE49-F238E27FC236}">
                <a16:creationId xmlns:a16="http://schemas.microsoft.com/office/drawing/2014/main" id="{8E6613C2-BF21-FC1E-F7A5-49CE4D1AEE03}"/>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22000"/>
                    </a14:imgEffect>
                  </a14:imgLayer>
                </a14:imgProps>
              </a:ext>
              <a:ext uri="{28A0092B-C50C-407E-A947-70E740481C1C}">
                <a14:useLocalDpi xmlns:a14="http://schemas.microsoft.com/office/drawing/2010/main"/>
              </a:ext>
            </a:extLst>
          </a:blip>
          <a:stretch>
            <a:fillRect/>
          </a:stretch>
        </p:blipFill>
        <p:spPr>
          <a:xfrm>
            <a:off x="1194" y="0"/>
            <a:ext cx="12189611" cy="6858000"/>
          </a:xfrm>
          <a:prstGeom prst="rect">
            <a:avLst/>
          </a:prstGeom>
        </p:spPr>
      </p:pic>
      <p:sp>
        <p:nvSpPr>
          <p:cNvPr id="7" name="Rectángulo 6">
            <a:extLst>
              <a:ext uri="{FF2B5EF4-FFF2-40B4-BE49-F238E27FC236}">
                <a16:creationId xmlns:a16="http://schemas.microsoft.com/office/drawing/2014/main" id="{26C9692F-87E6-4D67-54DD-67A4BFC59929}"/>
              </a:ext>
            </a:extLst>
          </p:cNvPr>
          <p:cNvSpPr/>
          <p:nvPr/>
        </p:nvSpPr>
        <p:spPr>
          <a:xfrm>
            <a:off x="3717234" y="0"/>
            <a:ext cx="8474765" cy="6858000"/>
          </a:xfrm>
          <a:prstGeom prst="rect">
            <a:avLst/>
          </a:prstGeom>
          <a:gradFill>
            <a:gsLst>
              <a:gs pos="0">
                <a:schemeClr val="tx1">
                  <a:lumMod val="95000"/>
                  <a:lumOff val="5000"/>
                  <a:alpha val="0"/>
                </a:schemeClr>
              </a:gs>
              <a:gs pos="64000">
                <a:schemeClr val="tx1">
                  <a:lumMod val="95000"/>
                  <a:lumOff val="5000"/>
                  <a:alpha val="55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Título 1"/>
          <p:cNvSpPr>
            <a:spLocks noGrp="1"/>
          </p:cNvSpPr>
          <p:nvPr>
            <p:ph type="ctrTitle"/>
          </p:nvPr>
        </p:nvSpPr>
        <p:spPr>
          <a:xfrm>
            <a:off x="7112000" y="2104726"/>
            <a:ext cx="4290407" cy="2703829"/>
          </a:xfrm>
        </p:spPr>
        <p:txBody>
          <a:bodyPr vert="horz" lIns="91440" tIns="45720" rIns="91440" bIns="45720" rtlCol="0" anchor="t">
            <a:noAutofit/>
          </a:bodyPr>
          <a:lstStyle/>
          <a:p>
            <a:pPr algn="r">
              <a:lnSpc>
                <a:spcPct val="100000"/>
              </a:lnSpc>
            </a:pPr>
            <a:r>
              <a:rPr lang="es-ES_tradnl" sz="2800">
                <a:solidFill>
                  <a:schemeClr val="bg1"/>
                </a:solidFill>
                <a:latin typeface="Source Sans Pro Light"/>
                <a:ea typeface="Source Sans Pro Light"/>
              </a:rPr>
              <a:t>Ruta N están instaladas </a:t>
            </a:r>
            <a:r>
              <a:rPr lang="es-ES_tradnl" sz="2800" b="1">
                <a:solidFill>
                  <a:schemeClr val="bg1"/>
                </a:solidFill>
                <a:latin typeface="Source Sans Pro"/>
                <a:ea typeface="Source Sans Pro"/>
              </a:rPr>
              <a:t>39 empresas </a:t>
            </a:r>
            <a:r>
              <a:rPr lang="es-ES_tradnl" sz="2800" b="1" err="1">
                <a:solidFill>
                  <a:schemeClr val="bg1"/>
                </a:solidFill>
                <a:latin typeface="Source Sans Pro"/>
                <a:ea typeface="Source Sans Pro"/>
              </a:rPr>
              <a:t>CTi</a:t>
            </a:r>
            <a:r>
              <a:rPr lang="es-ES_tradnl" sz="2800" b="1">
                <a:solidFill>
                  <a:schemeClr val="bg1"/>
                </a:solidFill>
                <a:latin typeface="Source Sans Pro"/>
                <a:ea typeface="Source Sans Pro"/>
              </a:rPr>
              <a:t>, que potencian el ecosistema.</a:t>
            </a:r>
            <a:br>
              <a:rPr lang="es-ES_tradnl" sz="2800" b="1">
                <a:solidFill>
                  <a:schemeClr val="bg1"/>
                </a:solidFill>
                <a:latin typeface="Source Sans Pro"/>
                <a:ea typeface="Source Sans Pro"/>
              </a:rPr>
            </a:br>
            <a:br>
              <a:rPr lang="es-ES_tradnl" sz="2800" b="1">
                <a:latin typeface="Source Sans Pro"/>
                <a:ea typeface="Source Sans Pro"/>
              </a:rPr>
            </a:br>
            <a:r>
              <a:rPr lang="es-ES_tradnl" sz="2800">
                <a:solidFill>
                  <a:schemeClr val="bg1"/>
                </a:solidFill>
                <a:latin typeface="Source Sans Pro Light"/>
                <a:ea typeface="Source Sans Pro Light"/>
              </a:rPr>
              <a:t>Con ellos movilizamos </a:t>
            </a:r>
            <a:r>
              <a:rPr lang="es-ES_tradnl" sz="2800" b="1">
                <a:solidFill>
                  <a:schemeClr val="bg1"/>
                </a:solidFill>
                <a:latin typeface="Source Sans Pro"/>
                <a:ea typeface="Source Sans Pro"/>
              </a:rPr>
              <a:t>más de 1.700 empleos </a:t>
            </a:r>
            <a:r>
              <a:rPr lang="es-ES_tradnl" sz="2800">
                <a:solidFill>
                  <a:schemeClr val="bg1"/>
                </a:solidFill>
                <a:latin typeface="Source Sans Pro Light"/>
                <a:ea typeface="Source Sans Pro Light"/>
              </a:rPr>
              <a:t>directos e indirectos.</a:t>
            </a:r>
            <a:endParaRPr lang="es-CO" sz="2800">
              <a:solidFill>
                <a:schemeClr val="bg1"/>
              </a:solidFill>
              <a:latin typeface="Source Sans Pro Light"/>
              <a:ea typeface="Source Sans Pro Light"/>
            </a:endParaRPr>
          </a:p>
        </p:txBody>
      </p:sp>
      <p:pic>
        <p:nvPicPr>
          <p:cNvPr id="3" name="Gráfico 2">
            <a:extLst>
              <a:ext uri="{FF2B5EF4-FFF2-40B4-BE49-F238E27FC236}">
                <a16:creationId xmlns:a16="http://schemas.microsoft.com/office/drawing/2014/main" id="{90736CF5-B794-DBA1-4685-D210F029C33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38102" y="1349593"/>
            <a:ext cx="341897" cy="282437"/>
          </a:xfrm>
          <a:prstGeom prst="rect">
            <a:avLst/>
          </a:prstGeom>
        </p:spPr>
      </p:pic>
    </p:spTree>
    <p:extLst>
      <p:ext uri="{BB962C8B-B14F-4D97-AF65-F5344CB8AC3E}">
        <p14:creationId xmlns:p14="http://schemas.microsoft.com/office/powerpoint/2010/main" val="1594238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B9C9805E-89B9-94C5-9A16-EE2BF01835D3}"/>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61000"/>
                    </a14:imgEffect>
                  </a14:imgLayer>
                </a14:imgProps>
              </a:ext>
              <a:ext uri="{28A0092B-C50C-407E-A947-70E740481C1C}">
                <a14:useLocalDpi xmlns:a14="http://schemas.microsoft.com/office/drawing/2010/main"/>
              </a:ext>
            </a:extLst>
          </a:blip>
          <a:srcRect/>
          <a:stretch/>
        </p:blipFill>
        <p:spPr>
          <a:xfrm>
            <a:off x="-1" y="-1"/>
            <a:ext cx="12192000" cy="6858000"/>
          </a:xfrm>
          <a:prstGeom prst="rect">
            <a:avLst/>
          </a:prstGeom>
        </p:spPr>
      </p:pic>
      <p:sp>
        <p:nvSpPr>
          <p:cNvPr id="2" name="Título 1">
            <a:extLst>
              <a:ext uri="{FF2B5EF4-FFF2-40B4-BE49-F238E27FC236}">
                <a16:creationId xmlns:a16="http://schemas.microsoft.com/office/drawing/2014/main" id="{B94ACB53-56DA-A814-CE80-22946FE63441}"/>
              </a:ext>
            </a:extLst>
          </p:cNvPr>
          <p:cNvSpPr>
            <a:spLocks noGrp="1"/>
          </p:cNvSpPr>
          <p:nvPr>
            <p:ph type="title"/>
          </p:nvPr>
        </p:nvSpPr>
        <p:spPr>
          <a:xfrm>
            <a:off x="1179708" y="2157879"/>
            <a:ext cx="9832583" cy="2699901"/>
          </a:xfrm>
        </p:spPr>
        <p:txBody>
          <a:bodyPr>
            <a:normAutofit fontScale="90000"/>
          </a:bodyPr>
          <a:lstStyle/>
          <a:p>
            <a:pPr algn="ctr"/>
            <a:r>
              <a:rPr lang="es-CO">
                <a:solidFill>
                  <a:schemeClr val="bg1"/>
                </a:solidFill>
                <a:latin typeface="Source Sans Pro Light"/>
                <a:ea typeface="Source Sans Pro Light"/>
              </a:rPr>
              <a:t>Recibimos </a:t>
            </a:r>
            <a:r>
              <a:rPr lang="es-CO" b="1">
                <a:solidFill>
                  <a:schemeClr val="bg1"/>
                </a:solidFill>
                <a:latin typeface="Source Sans Pro"/>
                <a:ea typeface="Source Sans Pro"/>
              </a:rPr>
              <a:t>+50 mil visitantes en nuestro complejo.</a:t>
            </a:r>
            <a:br>
              <a:rPr lang="es-CO" b="1">
                <a:solidFill>
                  <a:schemeClr val="bg1"/>
                </a:solidFill>
                <a:latin typeface="Source Sans Pro"/>
                <a:ea typeface="Source Sans Pro"/>
              </a:rPr>
            </a:br>
            <a:br>
              <a:rPr lang="es-CO" b="1">
                <a:latin typeface="Source Sans Pro"/>
                <a:ea typeface="Source Sans Pro"/>
              </a:rPr>
            </a:br>
            <a:r>
              <a:rPr lang="es-CO">
                <a:solidFill>
                  <a:schemeClr val="bg1"/>
                </a:solidFill>
                <a:latin typeface="Source Sans Pro Light"/>
                <a:ea typeface="Source Sans Pro Light"/>
              </a:rPr>
              <a:t>Fuimos </a:t>
            </a:r>
            <a:r>
              <a:rPr lang="es-CO" b="1">
                <a:solidFill>
                  <a:schemeClr val="bg1"/>
                </a:solidFill>
                <a:latin typeface="Source Sans Pro"/>
                <a:ea typeface="Source Sans Pro"/>
              </a:rPr>
              <a:t>sede de 350 eventos </a:t>
            </a:r>
            <a:r>
              <a:rPr lang="es-CO">
                <a:solidFill>
                  <a:schemeClr val="bg1"/>
                </a:solidFill>
                <a:latin typeface="Source Sans Pro Light"/>
                <a:ea typeface="Source Sans Pro Light"/>
              </a:rPr>
              <a:t>a los que asistieron </a:t>
            </a:r>
            <a:r>
              <a:rPr lang="es-CO" b="1">
                <a:solidFill>
                  <a:schemeClr val="bg1"/>
                </a:solidFill>
                <a:latin typeface="Source Sans Pro"/>
                <a:ea typeface="Source Sans Pro"/>
              </a:rPr>
              <a:t>+14 mil personas</a:t>
            </a:r>
          </a:p>
        </p:txBody>
      </p:sp>
      <p:pic>
        <p:nvPicPr>
          <p:cNvPr id="5" name="Gráfico 4">
            <a:extLst>
              <a:ext uri="{FF2B5EF4-FFF2-40B4-BE49-F238E27FC236}">
                <a16:creationId xmlns:a16="http://schemas.microsoft.com/office/drawing/2014/main" id="{5259E1C0-D3FE-67FE-94F7-8E562DBC698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959055" y="1587840"/>
            <a:ext cx="341897" cy="282437"/>
          </a:xfrm>
          <a:prstGeom prst="rect">
            <a:avLst/>
          </a:prstGeom>
        </p:spPr>
      </p:pic>
    </p:spTree>
    <p:extLst>
      <p:ext uri="{BB962C8B-B14F-4D97-AF65-F5344CB8AC3E}">
        <p14:creationId xmlns:p14="http://schemas.microsoft.com/office/powerpoint/2010/main" val="4172013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FC091955-7911-9519-07C1-968EA27523A6}"/>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70000" contrast="-19000"/>
                    </a14:imgEffect>
                  </a14:imgLayer>
                </a14:imgProps>
              </a:ext>
              <a:ext uri="{28A0092B-C50C-407E-A947-70E740481C1C}">
                <a14:useLocalDpi xmlns:a14="http://schemas.microsoft.com/office/drawing/2010/main"/>
              </a:ext>
            </a:extLst>
          </a:blip>
          <a:stretch>
            <a:fillRect/>
          </a:stretch>
        </p:blipFill>
        <p:spPr>
          <a:xfrm>
            <a:off x="-1" y="618"/>
            <a:ext cx="12193101" cy="6857382"/>
          </a:xfrm>
          <a:prstGeom prst="rect">
            <a:avLst/>
          </a:prstGeom>
        </p:spPr>
      </p:pic>
      <p:sp>
        <p:nvSpPr>
          <p:cNvPr id="10" name="Título 1">
            <a:extLst>
              <a:ext uri="{FF2B5EF4-FFF2-40B4-BE49-F238E27FC236}">
                <a16:creationId xmlns:a16="http://schemas.microsoft.com/office/drawing/2014/main" id="{3E6BB974-E670-1672-1F9B-F97CE873643B}"/>
              </a:ext>
            </a:extLst>
          </p:cNvPr>
          <p:cNvSpPr txBox="1">
            <a:spLocks/>
          </p:cNvSpPr>
          <p:nvPr/>
        </p:nvSpPr>
        <p:spPr>
          <a:xfrm>
            <a:off x="639119" y="2198999"/>
            <a:ext cx="10592919" cy="24600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Source Sans Pro" panose="020B0503030403020204" pitchFamily="34" charset="0"/>
                <a:ea typeface="Source Sans Pro" panose="020B0503030403020204" pitchFamily="34" charset="0"/>
                <a:cs typeface="+mj-cs"/>
              </a:defRPr>
            </a:lvl1pPr>
          </a:lstStyle>
          <a:p>
            <a:pPr algn="ctr"/>
            <a:r>
              <a:rPr lang="es-CO" sz="4000">
                <a:solidFill>
                  <a:schemeClr val="bg1"/>
                </a:solidFill>
                <a:latin typeface="Source Sans Pro"/>
                <a:ea typeface="Source Sans Pro"/>
              </a:rPr>
              <a:t>Se realizó renovación y </a:t>
            </a:r>
            <a:r>
              <a:rPr lang="es-CO" sz="4000" b="1">
                <a:solidFill>
                  <a:schemeClr val="bg1"/>
                </a:solidFill>
                <a:latin typeface="Source Sans Pro"/>
                <a:ea typeface="Source Sans Pro"/>
              </a:rPr>
              <a:t>actualización tecnológica </a:t>
            </a:r>
            <a:r>
              <a:rPr lang="es-CO" sz="4000">
                <a:solidFill>
                  <a:schemeClr val="bg1"/>
                </a:solidFill>
                <a:latin typeface="Source Sans Pro"/>
                <a:ea typeface="Source Sans Pro"/>
              </a:rPr>
              <a:t>en los espacios de Ruta N por un monto de </a:t>
            </a:r>
            <a:r>
              <a:rPr lang="es-CO" sz="4000" b="1">
                <a:solidFill>
                  <a:schemeClr val="bg1"/>
                </a:solidFill>
                <a:latin typeface="Source Sans Pro"/>
                <a:ea typeface="Source Sans Pro"/>
              </a:rPr>
              <a:t>$5.600 millones</a:t>
            </a:r>
            <a:r>
              <a:rPr lang="es-CO" sz="4000">
                <a:solidFill>
                  <a:schemeClr val="bg1"/>
                </a:solidFill>
                <a:latin typeface="Source Sans Pro"/>
                <a:ea typeface="Source Sans Pro"/>
              </a:rPr>
              <a:t>.</a:t>
            </a:r>
          </a:p>
        </p:txBody>
      </p:sp>
    </p:spTree>
    <p:extLst>
      <p:ext uri="{BB962C8B-B14F-4D97-AF65-F5344CB8AC3E}">
        <p14:creationId xmlns:p14="http://schemas.microsoft.com/office/powerpoint/2010/main" val="2094608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F986806-204D-A83F-B641-DA22930885D6}"/>
            </a:ext>
          </a:extLst>
        </p:cNvPr>
        <p:cNvGrpSpPr/>
        <p:nvPr/>
      </p:nvGrpSpPr>
      <p:grpSpPr>
        <a:xfrm>
          <a:off x="0" y="0"/>
          <a:ext cx="0" cy="0"/>
          <a:chOff x="0" y="0"/>
          <a:chExt cx="0" cy="0"/>
        </a:xfrm>
      </p:grpSpPr>
      <p:pic>
        <p:nvPicPr>
          <p:cNvPr id="3" name="Imagen 2">
            <a:extLst>
              <a:ext uri="{FF2B5EF4-FFF2-40B4-BE49-F238E27FC236}">
                <a16:creationId xmlns:a16="http://schemas.microsoft.com/office/drawing/2014/main" id="{149E4AA6-6584-FD24-A4A0-72A49611E7D7}"/>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52000"/>
                    </a14:imgEffect>
                  </a14:imgLayer>
                </a14:imgProps>
              </a:ex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4" name="CuadroTexto 13">
            <a:extLst>
              <a:ext uri="{FF2B5EF4-FFF2-40B4-BE49-F238E27FC236}">
                <a16:creationId xmlns:a16="http://schemas.microsoft.com/office/drawing/2014/main" id="{3E277621-FF88-1D54-F037-2BC185C15D09}"/>
              </a:ext>
            </a:extLst>
          </p:cNvPr>
          <p:cNvSpPr txBox="1"/>
          <p:nvPr/>
        </p:nvSpPr>
        <p:spPr>
          <a:xfrm>
            <a:off x="1043880" y="3429000"/>
            <a:ext cx="3062212" cy="2308324"/>
          </a:xfrm>
          <a:prstGeom prst="rect">
            <a:avLst/>
          </a:prstGeom>
          <a:noFill/>
        </p:spPr>
        <p:txBody>
          <a:bodyPr wrap="square" lIns="91440" tIns="45720" rIns="91440" bIns="45720" anchor="t">
            <a:spAutoFit/>
          </a:bodyPr>
          <a:lstStyle/>
          <a:p>
            <a:pPr marL="171450" indent="-171450">
              <a:buClr>
                <a:schemeClr val="accent4"/>
              </a:buClr>
              <a:buFont typeface="Arial" panose="020B0604020202020204" pitchFamily="34" charset="0"/>
              <a:buChar char="•"/>
            </a:pPr>
            <a:r>
              <a:rPr lang="es-MX" sz="2400">
                <a:solidFill>
                  <a:schemeClr val="bg1"/>
                </a:solidFill>
                <a:latin typeface="Source Sans Pro"/>
                <a:ea typeface="Source Sans Pro"/>
              </a:rPr>
              <a:t>Ecos</a:t>
            </a:r>
            <a:r>
              <a:rPr lang="es-419" sz="2400" err="1">
                <a:solidFill>
                  <a:schemeClr val="bg1"/>
                </a:solidFill>
                <a:latin typeface="Source Sans Pro"/>
                <a:ea typeface="Source Sans Pro"/>
              </a:rPr>
              <a:t>istema</a:t>
            </a:r>
            <a:r>
              <a:rPr lang="es-419" sz="2400">
                <a:solidFill>
                  <a:schemeClr val="bg1"/>
                </a:solidFill>
                <a:latin typeface="Source Sans Pro"/>
                <a:ea typeface="Source Sans Pro"/>
              </a:rPr>
              <a:t> con </a:t>
            </a:r>
            <a:r>
              <a:rPr lang="es-419" sz="2400" b="1">
                <a:solidFill>
                  <a:schemeClr val="bg1"/>
                </a:solidFill>
                <a:latin typeface="Source Sans Pro"/>
                <a:ea typeface="Source Sans Pro"/>
              </a:rPr>
              <a:t>mayor crecimiento </a:t>
            </a:r>
            <a:r>
              <a:rPr lang="es-419" sz="2400">
                <a:solidFill>
                  <a:schemeClr val="bg1"/>
                </a:solidFill>
                <a:latin typeface="Source Sans Pro"/>
                <a:ea typeface="Source Sans Pro"/>
              </a:rPr>
              <a:t>en Suramérica </a:t>
            </a:r>
            <a:r>
              <a:rPr lang="es-419" sz="2400" i="1">
                <a:solidFill>
                  <a:schemeClr val="bg1"/>
                </a:solidFill>
                <a:latin typeface="Source Sans Pro Light"/>
                <a:ea typeface="Source Sans Pro Light"/>
              </a:rPr>
              <a:t>(últimos 2 años)</a:t>
            </a:r>
          </a:p>
          <a:p>
            <a:pPr marL="171450" indent="-171450">
              <a:buClr>
                <a:schemeClr val="accent4"/>
              </a:buClr>
              <a:buFont typeface="Arial" panose="020B0604020202020204" pitchFamily="34" charset="0"/>
              <a:buChar char="•"/>
            </a:pPr>
            <a:r>
              <a:rPr lang="es-MX" sz="2400" b="1">
                <a:solidFill>
                  <a:schemeClr val="bg1"/>
                </a:solidFill>
                <a:latin typeface="Source Sans Pro"/>
                <a:ea typeface="Source Sans Pro"/>
              </a:rPr>
              <a:t>Ecos</a:t>
            </a:r>
            <a:r>
              <a:rPr lang="es-419" sz="2400" b="1" err="1">
                <a:solidFill>
                  <a:schemeClr val="bg1"/>
                </a:solidFill>
                <a:latin typeface="Source Sans Pro"/>
                <a:ea typeface="Source Sans Pro"/>
              </a:rPr>
              <a:t>istema</a:t>
            </a:r>
            <a:r>
              <a:rPr lang="es-419" sz="2400" b="1">
                <a:solidFill>
                  <a:schemeClr val="bg1"/>
                </a:solidFill>
                <a:latin typeface="Source Sans Pro"/>
                <a:ea typeface="Source Sans Pro"/>
              </a:rPr>
              <a:t> que + crece </a:t>
            </a:r>
            <a:r>
              <a:rPr lang="es-419" sz="2400">
                <a:solidFill>
                  <a:schemeClr val="bg1"/>
                </a:solidFill>
                <a:latin typeface="Source Sans Pro"/>
                <a:ea typeface="Source Sans Pro"/>
              </a:rPr>
              <a:t>en Colombia</a:t>
            </a:r>
            <a:endParaRPr lang="es-ES" sz="2400" i="1">
              <a:solidFill>
                <a:schemeClr val="bg1"/>
              </a:solidFill>
              <a:latin typeface="Source Sans Pro"/>
              <a:ea typeface="Source Sans Pro"/>
            </a:endParaRPr>
          </a:p>
        </p:txBody>
      </p:sp>
      <p:sp>
        <p:nvSpPr>
          <p:cNvPr id="15" name="CuadroTexto 14">
            <a:extLst>
              <a:ext uri="{FF2B5EF4-FFF2-40B4-BE49-F238E27FC236}">
                <a16:creationId xmlns:a16="http://schemas.microsoft.com/office/drawing/2014/main" id="{410AB1F5-D480-6E3F-C815-51F798C8C7D0}"/>
              </a:ext>
            </a:extLst>
          </p:cNvPr>
          <p:cNvSpPr txBox="1"/>
          <p:nvPr/>
        </p:nvSpPr>
        <p:spPr>
          <a:xfrm>
            <a:off x="1201431" y="2477214"/>
            <a:ext cx="1796950" cy="769441"/>
          </a:xfrm>
          <a:prstGeom prst="rect">
            <a:avLst/>
          </a:prstGeom>
          <a:solidFill>
            <a:schemeClr val="accent4"/>
          </a:solidFill>
        </p:spPr>
        <p:txBody>
          <a:bodyPr wrap="square" anchor="ctr">
            <a:spAutoFit/>
          </a:bodyPr>
          <a:lstStyle/>
          <a:p>
            <a:r>
              <a:rPr lang="es-MX" sz="4400" b="1">
                <a:solidFill>
                  <a:schemeClr val="bg1"/>
                </a:solidFill>
                <a:latin typeface="Source Sans Pro" panose="020B0503030403020204" pitchFamily="34" charset="0"/>
                <a:ea typeface="Source Sans Pro" panose="020B0503030403020204" pitchFamily="34" charset="0"/>
              </a:rPr>
              <a:t>+41%</a:t>
            </a:r>
            <a:endParaRPr lang="es-CO" sz="4400" b="1">
              <a:solidFill>
                <a:schemeClr val="bg1"/>
              </a:solidFill>
              <a:latin typeface="Source Sans Pro" panose="020B0503030403020204" pitchFamily="34" charset="0"/>
              <a:ea typeface="Source Sans Pro" panose="020B0503030403020204" pitchFamily="34" charset="0"/>
            </a:endParaRPr>
          </a:p>
        </p:txBody>
      </p:sp>
      <p:sp>
        <p:nvSpPr>
          <p:cNvPr id="17" name="CuadroTexto 16">
            <a:extLst>
              <a:ext uri="{FF2B5EF4-FFF2-40B4-BE49-F238E27FC236}">
                <a16:creationId xmlns:a16="http://schemas.microsoft.com/office/drawing/2014/main" id="{63DB6508-8DAF-CA58-8912-0FF356E5DCFF}"/>
              </a:ext>
            </a:extLst>
          </p:cNvPr>
          <p:cNvSpPr txBox="1"/>
          <p:nvPr/>
        </p:nvSpPr>
        <p:spPr>
          <a:xfrm>
            <a:off x="8405522" y="3429000"/>
            <a:ext cx="2699936" cy="1938992"/>
          </a:xfrm>
          <a:prstGeom prst="rect">
            <a:avLst/>
          </a:prstGeom>
          <a:noFill/>
        </p:spPr>
        <p:txBody>
          <a:bodyPr wrap="square">
            <a:spAutoFit/>
          </a:bodyPr>
          <a:lstStyle/>
          <a:p>
            <a:r>
              <a:rPr lang="es-419" sz="2400">
                <a:solidFill>
                  <a:schemeClr val="bg1"/>
                </a:solidFill>
                <a:latin typeface="Source Sans Pro" panose="020B0503030403020204" pitchFamily="34" charset="0"/>
                <a:ea typeface="Source Sans Pro" panose="020B0503030403020204" pitchFamily="34" charset="0"/>
              </a:rPr>
              <a:t>Ranking TOP 100: </a:t>
            </a:r>
            <a:r>
              <a:rPr lang="es-419" sz="2400" b="1">
                <a:solidFill>
                  <a:schemeClr val="bg1"/>
                </a:solidFill>
                <a:highlight>
                  <a:srgbClr val="0000FF"/>
                </a:highlight>
                <a:latin typeface="Source Sans Pro" panose="020B0503030403020204" pitchFamily="34" charset="0"/>
                <a:ea typeface="Source Sans Pro" panose="020B0503030403020204" pitchFamily="34" charset="0"/>
              </a:rPr>
              <a:t>Ruta N </a:t>
            </a:r>
            <a:r>
              <a:rPr lang="es-419" sz="2400">
                <a:solidFill>
                  <a:schemeClr val="bg1"/>
                </a:solidFill>
                <a:latin typeface="Source Sans Pro" panose="020B0503030403020204" pitchFamily="34" charset="0"/>
                <a:ea typeface="Source Sans Pro" panose="020B0503030403020204" pitchFamily="34" charset="0"/>
              </a:rPr>
              <a:t>, </a:t>
            </a:r>
            <a:r>
              <a:rPr lang="es-419" sz="2400" b="1">
                <a:solidFill>
                  <a:schemeClr val="bg1"/>
                </a:solidFill>
                <a:latin typeface="Source Sans Pro" panose="020B0503030403020204" pitchFamily="34" charset="0"/>
                <a:ea typeface="Source Sans Pro" panose="020B0503030403020204" pitchFamily="34" charset="0"/>
              </a:rPr>
              <a:t>mejor actor público en innovación abierta</a:t>
            </a:r>
            <a:r>
              <a:rPr lang="es-419" sz="2400">
                <a:solidFill>
                  <a:schemeClr val="bg1"/>
                </a:solidFill>
                <a:latin typeface="Source Sans Pro" panose="020B0503030403020204" pitchFamily="34" charset="0"/>
                <a:ea typeface="Source Sans Pro" panose="020B0503030403020204" pitchFamily="34" charset="0"/>
              </a:rPr>
              <a:t>, Colombia</a:t>
            </a:r>
            <a:endParaRPr lang="es-ES" sz="2400" i="1">
              <a:solidFill>
                <a:schemeClr val="bg1"/>
              </a:solidFill>
              <a:latin typeface="Source Sans Pro Light" panose="020B0403030403020204" pitchFamily="34" charset="0"/>
              <a:ea typeface="Source Sans Pro Light" panose="020B0403030403020204" pitchFamily="34" charset="0"/>
            </a:endParaRPr>
          </a:p>
        </p:txBody>
      </p:sp>
      <p:pic>
        <p:nvPicPr>
          <p:cNvPr id="7" name="Gráfico 6">
            <a:extLst>
              <a:ext uri="{FF2B5EF4-FFF2-40B4-BE49-F238E27FC236}">
                <a16:creationId xmlns:a16="http://schemas.microsoft.com/office/drawing/2014/main" id="{0D15C7BC-8220-BF33-5D42-33C4DAF34F6A}"/>
              </a:ext>
            </a:extLst>
          </p:cNvPr>
          <p:cNvPicPr>
            <a:picLocks noChangeAspect="1"/>
          </p:cNvPicPr>
          <p:nvPr/>
        </p:nvPicPr>
        <p:blipFill>
          <a:blip>
            <a:lum bright="100000"/>
            <a:extLst>
              <a:ext uri="{96DAC541-7B7A-43D3-8B79-37D633B846F1}">
                <asvg:svgBlip xmlns:asvg="http://schemas.microsoft.com/office/drawing/2016/SVG/main" r:embed="rId5"/>
              </a:ext>
            </a:extLst>
          </a:blip>
          <a:stretch>
            <a:fillRect/>
          </a:stretch>
        </p:blipFill>
        <p:spPr>
          <a:xfrm>
            <a:off x="958820" y="1682183"/>
            <a:ext cx="2893398" cy="484548"/>
          </a:xfrm>
          <a:prstGeom prst="rect">
            <a:avLst/>
          </a:prstGeom>
        </p:spPr>
      </p:pic>
      <p:pic>
        <p:nvPicPr>
          <p:cNvPr id="11" name="Gráfico 10">
            <a:extLst>
              <a:ext uri="{FF2B5EF4-FFF2-40B4-BE49-F238E27FC236}">
                <a16:creationId xmlns:a16="http://schemas.microsoft.com/office/drawing/2014/main" id="{D88C6331-E96A-6068-A050-3CAD46ADEE4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405522" y="1609309"/>
            <a:ext cx="1853562" cy="1880721"/>
          </a:xfrm>
          <a:prstGeom prst="rect">
            <a:avLst/>
          </a:prstGeom>
        </p:spPr>
      </p:pic>
      <p:pic>
        <p:nvPicPr>
          <p:cNvPr id="5" name="Imagen 4">
            <a:extLst>
              <a:ext uri="{FF2B5EF4-FFF2-40B4-BE49-F238E27FC236}">
                <a16:creationId xmlns:a16="http://schemas.microsoft.com/office/drawing/2014/main" id="{54E14EB6-E1F9-E5D1-3DF0-A0BF7B7AD551}"/>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322708" y="1790236"/>
            <a:ext cx="3612324" cy="5067764"/>
          </a:xfrm>
          <a:prstGeom prst="rect">
            <a:avLst/>
          </a:prstGeom>
        </p:spPr>
      </p:pic>
    </p:spTree>
    <p:extLst>
      <p:ext uri="{BB962C8B-B14F-4D97-AF65-F5344CB8AC3E}">
        <p14:creationId xmlns:p14="http://schemas.microsoft.com/office/powerpoint/2010/main" val="41642042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2469E590-D615-95BC-C2C0-8BFAEC004DC7}"/>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47000"/>
                    </a14:imgEffect>
                  </a14:imgLayer>
                </a14:imgProps>
              </a:ext>
              <a:ext uri="{28A0092B-C50C-407E-A947-70E740481C1C}">
                <a14:useLocalDpi xmlns:a14="http://schemas.microsoft.com/office/drawing/2010/main"/>
              </a:ext>
            </a:extLst>
          </a:blip>
          <a:srcRect/>
          <a:stretch/>
        </p:blipFill>
        <p:spPr>
          <a:xfrm>
            <a:off x="0" y="0"/>
            <a:ext cx="6472238" cy="6858000"/>
          </a:xfrm>
          <a:prstGeom prst="rect">
            <a:avLst/>
          </a:prstGeom>
        </p:spPr>
      </p:pic>
      <p:sp>
        <p:nvSpPr>
          <p:cNvPr id="3" name="Subtítulo 2">
            <a:extLst>
              <a:ext uri="{FF2B5EF4-FFF2-40B4-BE49-F238E27FC236}">
                <a16:creationId xmlns:a16="http://schemas.microsoft.com/office/drawing/2014/main" id="{881696E1-838E-F14B-4865-068ADA8225B9}"/>
              </a:ext>
            </a:extLst>
          </p:cNvPr>
          <p:cNvSpPr>
            <a:spLocks noGrp="1"/>
          </p:cNvSpPr>
          <p:nvPr>
            <p:ph type="subTitle" idx="1"/>
          </p:nvPr>
        </p:nvSpPr>
        <p:spPr>
          <a:xfrm>
            <a:off x="7263297" y="960542"/>
            <a:ext cx="4409590" cy="1096497"/>
          </a:xfrm>
        </p:spPr>
        <p:txBody>
          <a:bodyPr vert="horz" lIns="91440" tIns="45720" rIns="91440" bIns="45720" rtlCol="0" anchor="t">
            <a:noAutofit/>
          </a:bodyPr>
          <a:lstStyle/>
          <a:p>
            <a:pPr algn="l"/>
            <a:r>
              <a:rPr lang="es-ES" sz="2800">
                <a:latin typeface="Source Sans Pro"/>
                <a:ea typeface="Source Sans Pro"/>
              </a:rPr>
              <a:t>Medellín se </a:t>
            </a:r>
            <a:r>
              <a:rPr lang="es-ES" sz="2800" b="1">
                <a:latin typeface="Source Sans Pro"/>
                <a:ea typeface="Source Sans Pro"/>
              </a:rPr>
              <a:t>posiciona entre los ecosistemas líderes de América Latina:</a:t>
            </a:r>
            <a:endParaRPr lang="es-ES" sz="3600"/>
          </a:p>
        </p:txBody>
      </p:sp>
      <p:pic>
        <p:nvPicPr>
          <p:cNvPr id="6" name="Imagen 5" descr="Texto&#10;&#10;El contenido generado por IA puede ser incorrecto.">
            <a:extLst>
              <a:ext uri="{FF2B5EF4-FFF2-40B4-BE49-F238E27FC236}">
                <a16:creationId xmlns:a16="http://schemas.microsoft.com/office/drawing/2014/main" id="{2260D3BA-04FE-684F-4650-B753774E181D}"/>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56109" y="1413763"/>
            <a:ext cx="4164483" cy="3481080"/>
          </a:xfrm>
          <a:prstGeom prst="roundRect">
            <a:avLst>
              <a:gd name="adj" fmla="val 3735"/>
            </a:avLst>
          </a:prstGeom>
          <a:effectLst>
            <a:outerShdw blurRad="50800" dist="38100" dir="5400000" algn="t" rotWithShape="0">
              <a:prstClr val="black">
                <a:alpha val="40000"/>
              </a:prstClr>
            </a:outerShdw>
          </a:effectLst>
        </p:spPr>
      </p:pic>
      <p:sp>
        <p:nvSpPr>
          <p:cNvPr id="8" name="CuadroTexto 7">
            <a:extLst>
              <a:ext uri="{FF2B5EF4-FFF2-40B4-BE49-F238E27FC236}">
                <a16:creationId xmlns:a16="http://schemas.microsoft.com/office/drawing/2014/main" id="{C0B64445-09B5-360B-54CC-41922E265273}"/>
              </a:ext>
            </a:extLst>
          </p:cNvPr>
          <p:cNvSpPr txBox="1"/>
          <p:nvPr/>
        </p:nvSpPr>
        <p:spPr>
          <a:xfrm>
            <a:off x="748718" y="5188808"/>
            <a:ext cx="4974801" cy="369332"/>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s-ES">
                <a:solidFill>
                  <a:schemeClr val="bg1"/>
                </a:solidFill>
                <a:latin typeface="Source Sans Pro"/>
                <a:ea typeface="Source Sans Pro"/>
                <a:cs typeface="Source Sans Pro"/>
              </a:rPr>
              <a:t>Diagnóstico</a:t>
            </a:r>
            <a:r>
              <a:rPr lang="es-ES" baseline="0">
                <a:solidFill>
                  <a:schemeClr val="bg1"/>
                </a:solidFill>
                <a:latin typeface="Source Sans Pro"/>
                <a:ea typeface="Source Sans Pro"/>
                <a:cs typeface="Source Sans Pro"/>
              </a:rPr>
              <a:t> cuantitativo  |  </a:t>
            </a:r>
            <a:r>
              <a:rPr lang="es-ES">
                <a:solidFill>
                  <a:schemeClr val="bg1"/>
                </a:solidFill>
                <a:latin typeface="Source Sans Pro"/>
                <a:ea typeface="Source Sans Pro"/>
              </a:rPr>
              <a:t>27 ciudades.</a:t>
            </a:r>
          </a:p>
        </p:txBody>
      </p:sp>
      <p:pic>
        <p:nvPicPr>
          <p:cNvPr id="2050" name="Picture 2" descr="GEIAL (@_geial_) • Instagram photos and videos">
            <a:extLst>
              <a:ext uri="{FF2B5EF4-FFF2-40B4-BE49-F238E27FC236}">
                <a16:creationId xmlns:a16="http://schemas.microsoft.com/office/drawing/2014/main" id="{207440B9-B632-A909-B4D0-A1CD48C0795A}"/>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757488" y="935132"/>
            <a:ext cx="957262" cy="957262"/>
          </a:xfrm>
          <a:prstGeom prst="rect">
            <a:avLst/>
          </a:prstGeom>
          <a:noFill/>
          <a:extLst>
            <a:ext uri="{909E8E84-426E-40DD-AFC4-6F175D3DCCD1}">
              <a14:hiddenFill xmlns:a14="http://schemas.microsoft.com/office/drawing/2010/main">
                <a:solidFill>
                  <a:srgbClr val="FFFFFF"/>
                </a:solidFill>
              </a14:hiddenFill>
            </a:ext>
          </a:extLst>
        </p:spPr>
      </p:pic>
      <p:sp>
        <p:nvSpPr>
          <p:cNvPr id="11" name="CuadroTexto 10">
            <a:extLst>
              <a:ext uri="{FF2B5EF4-FFF2-40B4-BE49-F238E27FC236}">
                <a16:creationId xmlns:a16="http://schemas.microsoft.com/office/drawing/2014/main" id="{35547571-5666-0B0C-E852-51955CDB381A}"/>
              </a:ext>
            </a:extLst>
          </p:cNvPr>
          <p:cNvSpPr txBox="1"/>
          <p:nvPr/>
        </p:nvSpPr>
        <p:spPr>
          <a:xfrm>
            <a:off x="7257857" y="3031119"/>
            <a:ext cx="1808356" cy="523220"/>
          </a:xfrm>
          <a:prstGeom prst="rect">
            <a:avLst/>
          </a:prstGeom>
          <a:noFill/>
        </p:spPr>
        <p:txBody>
          <a:bodyPr wrap="square" anchor="ctr">
            <a:spAutoFit/>
          </a:bodyPr>
          <a:lstStyle/>
          <a:p>
            <a:pPr algn="ctr"/>
            <a:r>
              <a:rPr lang="es-ES" sz="1400">
                <a:latin typeface="Source Sans Pro Light" panose="020B0403030403020204" pitchFamily="34" charset="0"/>
                <a:ea typeface="Source Sans Pro Light" panose="020B0403030403020204" pitchFamily="34" charset="0"/>
              </a:rPr>
              <a:t>Visibilidad de mujeres emprendedoras.</a:t>
            </a:r>
          </a:p>
        </p:txBody>
      </p:sp>
      <p:sp>
        <p:nvSpPr>
          <p:cNvPr id="12" name="CuadroTexto 11">
            <a:extLst>
              <a:ext uri="{FF2B5EF4-FFF2-40B4-BE49-F238E27FC236}">
                <a16:creationId xmlns:a16="http://schemas.microsoft.com/office/drawing/2014/main" id="{0D6A9404-9816-735E-5B57-378BF75D0EA7}"/>
              </a:ext>
            </a:extLst>
          </p:cNvPr>
          <p:cNvSpPr txBox="1"/>
          <p:nvPr/>
        </p:nvSpPr>
        <p:spPr>
          <a:xfrm>
            <a:off x="9444340" y="3031119"/>
            <a:ext cx="1808355" cy="523220"/>
          </a:xfrm>
          <a:prstGeom prst="rect">
            <a:avLst/>
          </a:prstGeom>
          <a:noFill/>
        </p:spPr>
        <p:txBody>
          <a:bodyPr wrap="square" anchor="ctr">
            <a:spAutoFit/>
          </a:bodyPr>
          <a:lstStyle/>
          <a:p>
            <a:pPr algn="ctr"/>
            <a:r>
              <a:rPr lang="es-ES" sz="1400">
                <a:latin typeface="Source Sans Pro Light" panose="020B0403030403020204" pitchFamily="34" charset="0"/>
                <a:ea typeface="Source Sans Pro Light" panose="020B0403030403020204" pitchFamily="34" charset="0"/>
              </a:rPr>
              <a:t>Crecimiento de startups tecnológicas.</a:t>
            </a:r>
          </a:p>
        </p:txBody>
      </p:sp>
      <p:sp>
        <p:nvSpPr>
          <p:cNvPr id="13" name="CuadroTexto 12">
            <a:extLst>
              <a:ext uri="{FF2B5EF4-FFF2-40B4-BE49-F238E27FC236}">
                <a16:creationId xmlns:a16="http://schemas.microsoft.com/office/drawing/2014/main" id="{9A8E0CB2-95B2-BD41-54E6-51E53C5C1B96}"/>
              </a:ext>
            </a:extLst>
          </p:cNvPr>
          <p:cNvSpPr txBox="1"/>
          <p:nvPr/>
        </p:nvSpPr>
        <p:spPr>
          <a:xfrm>
            <a:off x="7191967" y="4269508"/>
            <a:ext cx="1940136" cy="738664"/>
          </a:xfrm>
          <a:prstGeom prst="rect">
            <a:avLst/>
          </a:prstGeom>
          <a:noFill/>
        </p:spPr>
        <p:txBody>
          <a:bodyPr wrap="square" anchor="ctr">
            <a:spAutoFit/>
          </a:bodyPr>
          <a:lstStyle/>
          <a:p>
            <a:pPr algn="ctr"/>
            <a:r>
              <a:rPr lang="es-ES" sz="1400">
                <a:latin typeface="Source Sans Pro Light" panose="020B0403030403020204" pitchFamily="34" charset="0"/>
                <a:ea typeface="Source Sans Pro Light" panose="020B0403030403020204" pitchFamily="34" charset="0"/>
              </a:rPr>
              <a:t>Articulación universidad-empresa-gobierno.</a:t>
            </a:r>
          </a:p>
        </p:txBody>
      </p:sp>
      <p:sp>
        <p:nvSpPr>
          <p:cNvPr id="14" name="CuadroTexto 13">
            <a:extLst>
              <a:ext uri="{FF2B5EF4-FFF2-40B4-BE49-F238E27FC236}">
                <a16:creationId xmlns:a16="http://schemas.microsoft.com/office/drawing/2014/main" id="{B4DEF9B3-894F-2AB3-7EA7-EAF3E8A87231}"/>
              </a:ext>
            </a:extLst>
          </p:cNvPr>
          <p:cNvSpPr txBox="1"/>
          <p:nvPr/>
        </p:nvSpPr>
        <p:spPr>
          <a:xfrm>
            <a:off x="9262810" y="4278580"/>
            <a:ext cx="2171414" cy="954107"/>
          </a:xfrm>
          <a:prstGeom prst="rect">
            <a:avLst/>
          </a:prstGeom>
          <a:noFill/>
        </p:spPr>
        <p:txBody>
          <a:bodyPr wrap="square" anchor="ctr">
            <a:spAutoFit/>
          </a:bodyPr>
          <a:lstStyle/>
          <a:p>
            <a:pPr algn="ctr"/>
            <a:r>
              <a:rPr lang="es-ES" sz="1400">
                <a:latin typeface="Source Sans Pro Light" panose="020B0403030403020204" pitchFamily="34" charset="0"/>
                <a:ea typeface="Source Sans Pro Light" panose="020B0403030403020204" pitchFamily="34" charset="0"/>
              </a:rPr>
              <a:t>De los ecosistemas + dinámicos en generación de emprendimientos de alto impacto.</a:t>
            </a:r>
          </a:p>
        </p:txBody>
      </p:sp>
      <p:pic>
        <p:nvPicPr>
          <p:cNvPr id="16" name="Gráfico 15" descr="Group of women contorno">
            <a:extLst>
              <a:ext uri="{FF2B5EF4-FFF2-40B4-BE49-F238E27FC236}">
                <a16:creationId xmlns:a16="http://schemas.microsoft.com/office/drawing/2014/main" id="{61A4F837-F453-1B62-D115-6031FA53B8A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10570" y="2515909"/>
            <a:ext cx="502930" cy="502930"/>
          </a:xfrm>
          <a:prstGeom prst="rect">
            <a:avLst/>
          </a:prstGeom>
        </p:spPr>
      </p:pic>
      <p:pic>
        <p:nvPicPr>
          <p:cNvPr id="18" name="Gráfico 17" descr="Rocket contorno">
            <a:extLst>
              <a:ext uri="{FF2B5EF4-FFF2-40B4-BE49-F238E27FC236}">
                <a16:creationId xmlns:a16="http://schemas.microsoft.com/office/drawing/2014/main" id="{27BEE9DF-C9DF-B8B7-3DE4-49DA250F460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097052" y="2591782"/>
            <a:ext cx="502930" cy="502930"/>
          </a:xfrm>
          <a:prstGeom prst="rect">
            <a:avLst/>
          </a:prstGeom>
        </p:spPr>
      </p:pic>
      <p:pic>
        <p:nvPicPr>
          <p:cNvPr id="20" name="Gráfico 19" descr="City contorno">
            <a:extLst>
              <a:ext uri="{FF2B5EF4-FFF2-40B4-BE49-F238E27FC236}">
                <a16:creationId xmlns:a16="http://schemas.microsoft.com/office/drawing/2014/main" id="{0B0BD2DB-72A9-C1F9-C8F5-1151CCA7DDE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918253" y="3834310"/>
            <a:ext cx="502930" cy="502930"/>
          </a:xfrm>
          <a:prstGeom prst="rect">
            <a:avLst/>
          </a:prstGeom>
        </p:spPr>
      </p:pic>
      <p:pic>
        <p:nvPicPr>
          <p:cNvPr id="4" name="Gráfico 3" descr="Upward trend contorno">
            <a:extLst>
              <a:ext uri="{FF2B5EF4-FFF2-40B4-BE49-F238E27FC236}">
                <a16:creationId xmlns:a16="http://schemas.microsoft.com/office/drawing/2014/main" id="{F539E245-1B82-8B10-B907-CE8DE2EFFB9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076762" y="3814020"/>
            <a:ext cx="523220" cy="523220"/>
          </a:xfrm>
          <a:prstGeom prst="rect">
            <a:avLst/>
          </a:prstGeom>
        </p:spPr>
      </p:pic>
      <p:sp>
        <p:nvSpPr>
          <p:cNvPr id="5" name="Rectángulo redondeado 4">
            <a:extLst>
              <a:ext uri="{FF2B5EF4-FFF2-40B4-BE49-F238E27FC236}">
                <a16:creationId xmlns:a16="http://schemas.microsoft.com/office/drawing/2014/main" id="{0F01EB99-8783-4713-A33C-51FCA89E8C0F}"/>
              </a:ext>
            </a:extLst>
          </p:cNvPr>
          <p:cNvSpPr/>
          <p:nvPr/>
        </p:nvSpPr>
        <p:spPr>
          <a:xfrm>
            <a:off x="7790074" y="5723646"/>
            <a:ext cx="3301571" cy="771355"/>
          </a:xfrm>
          <a:prstGeom prst="roundRect">
            <a:avLst>
              <a:gd name="adj" fmla="val 5281"/>
            </a:avLst>
          </a:prstGeom>
          <a:solidFill>
            <a:schemeClr val="accent5">
              <a:alpha val="50000"/>
            </a:schemeClr>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CuadroTexto 6">
            <a:extLst>
              <a:ext uri="{FF2B5EF4-FFF2-40B4-BE49-F238E27FC236}">
                <a16:creationId xmlns:a16="http://schemas.microsoft.com/office/drawing/2014/main" id="{73639BAA-5445-3D25-832A-C48D8CF5F4E2}"/>
              </a:ext>
            </a:extLst>
          </p:cNvPr>
          <p:cNvSpPr txBox="1"/>
          <p:nvPr/>
        </p:nvSpPr>
        <p:spPr>
          <a:xfrm>
            <a:off x="7837575" y="5786159"/>
            <a:ext cx="321353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a:latin typeface="Source Sans Pro"/>
                <a:ea typeface="Source Sans Pro"/>
                <a:cs typeface="Source Sans Pro"/>
              </a:rPr>
              <a:t>Medellín: un </a:t>
            </a:r>
            <a:r>
              <a:rPr lang="es-ES" b="1">
                <a:latin typeface="Source Sans Pro SemiBold" panose="020B0503030403020204" pitchFamily="34" charset="0"/>
                <a:ea typeface="Source Sans Pro SemiBold" panose="020B0503030403020204" pitchFamily="34" charset="0"/>
                <a:cs typeface="Source Sans Pro"/>
              </a:rPr>
              <a:t>H</a:t>
            </a:r>
            <a:r>
              <a:rPr lang="es-ES" b="1" baseline="0">
                <a:latin typeface="Source Sans Pro SemiBold" panose="020B0503030403020204" pitchFamily="34" charset="0"/>
                <a:ea typeface="Source Sans Pro SemiBold" panose="020B0503030403020204" pitchFamily="34" charset="0"/>
                <a:cs typeface="Source Sans Pro"/>
              </a:rPr>
              <a:t>ub emprendedor regional competitivo.</a:t>
            </a:r>
            <a:endParaRPr lang="es-ES" b="1">
              <a:latin typeface="Source Sans Pro SemiBold" panose="020B0503030403020204" pitchFamily="34" charset="0"/>
              <a:ea typeface="Source Sans Pro SemiBold" panose="020B0503030403020204" pitchFamily="34" charset="0"/>
            </a:endParaRPr>
          </a:p>
        </p:txBody>
      </p:sp>
    </p:spTree>
    <p:extLst>
      <p:ext uri="{BB962C8B-B14F-4D97-AF65-F5344CB8AC3E}">
        <p14:creationId xmlns:p14="http://schemas.microsoft.com/office/powerpoint/2010/main" val="4130797313"/>
      </p:ext>
    </p:extLst>
  </p:cSld>
  <p:clrMapOvr>
    <a:masterClrMapping/>
  </p:clrMapOvr>
</p:sld>
</file>

<file path=ppt/theme/theme1.xml><?xml version="1.0" encoding="utf-8"?>
<a:theme xmlns:a="http://schemas.openxmlformats.org/drawingml/2006/main" name="PlantillaPresentaciones2024">
  <a:themeElements>
    <a:clrScheme name="Colores Ruta N">
      <a:dk1>
        <a:sysClr val="windowText" lastClr="000000"/>
      </a:dk1>
      <a:lt1>
        <a:sysClr val="window" lastClr="FFFFFF"/>
      </a:lt1>
      <a:dk2>
        <a:srgbClr val="0E2841"/>
      </a:dk2>
      <a:lt2>
        <a:srgbClr val="E8E8E8"/>
      </a:lt2>
      <a:accent1>
        <a:srgbClr val="0A3A32"/>
      </a:accent1>
      <a:accent2>
        <a:srgbClr val="B9D500"/>
      </a:accent2>
      <a:accent3>
        <a:srgbClr val="00B9A3"/>
      </a:accent3>
      <a:accent4>
        <a:srgbClr val="0068FF"/>
      </a:accent4>
      <a:accent5>
        <a:srgbClr val="FFCB00"/>
      </a:accent5>
      <a:accent6>
        <a:srgbClr val="FF4B07"/>
      </a:accent6>
      <a:hlink>
        <a:srgbClr val="467886"/>
      </a:hlink>
      <a:folHlink>
        <a:srgbClr val="96607D"/>
      </a:folHlink>
    </a:clrScheme>
    <a:fontScheme name="Textos ruta n">
      <a:majorFont>
        <a:latin typeface="Neue Montreal Medium"/>
        <a:ea typeface=""/>
        <a:cs typeface=""/>
      </a:majorFont>
      <a:minorFont>
        <a:latin typeface="Neue Montre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lantillaPresentaciones2024" id="{F99846F9-1C0F-3A4E-8547-B94122C12E45}" vid="{AF1E4E44-CE12-B949-94D5-2CF057F4942C}"/>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PlantillaPresentaciones2024</Template>
  <TotalTime>0</TotalTime>
  <Words>2516</Words>
  <Application>Microsoft Office PowerPoint</Application>
  <PresentationFormat>Panorámica</PresentationFormat>
  <Paragraphs>329</Paragraphs>
  <Slides>46</Slides>
  <Notes>19</Notes>
  <HiddenSlides>0</HiddenSlides>
  <MMClips>4</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46</vt:i4>
      </vt:variant>
    </vt:vector>
  </HeadingPairs>
  <TitlesOfParts>
    <vt:vector size="57" baseType="lpstr">
      <vt:lpstr>Aptos</vt:lpstr>
      <vt:lpstr>Arial</vt:lpstr>
      <vt:lpstr>Calibri</vt:lpstr>
      <vt:lpstr>Josefin Sans</vt:lpstr>
      <vt:lpstr>Neue Haas Grotesk Text Pro</vt:lpstr>
      <vt:lpstr>Source Sans Pro</vt:lpstr>
      <vt:lpstr>Source Sans Pro Black</vt:lpstr>
      <vt:lpstr>Source Sans Pro ExtraLight</vt:lpstr>
      <vt:lpstr>Source Sans Pro Light</vt:lpstr>
      <vt:lpstr>Source Sans Pro SemiBold</vt:lpstr>
      <vt:lpstr>PlantillaPresentaciones2024</vt:lpstr>
      <vt:lpstr>Presentación de PowerPoint</vt:lpstr>
      <vt:lpstr>Presentación de PowerPoint</vt:lpstr>
      <vt:lpstr>Presentación de PowerPoint</vt:lpstr>
      <vt:lpstr>Presentación de PowerPoint</vt:lpstr>
      <vt:lpstr>Ruta N están instaladas 39 empresas CTi, que potencian el ecosistema.  Con ellos movilizamos más de 1.700 empleos directos e indirectos.</vt:lpstr>
      <vt:lpstr>Recibimos +50 mil visitantes en nuestro complejo.  Fuimos sede de 350 eventos a los que asistieron +14 mil personas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COOPERACIÓN TÉCNICA Lineamientos estratégicos: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Gestión de prensa</vt:lpstr>
      <vt:lpstr>Presentación de PowerPoint</vt:lpstr>
      <vt:lpstr>Presentación de PowerPoint</vt:lpstr>
      <vt:lpstr>Transparencia Ruta N </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Katherine Arboleda Pérez</dc:creator>
  <cp:lastModifiedBy>Alexander Cuspoca Chaparro</cp:lastModifiedBy>
  <cp:revision>7</cp:revision>
  <dcterms:created xsi:type="dcterms:W3CDTF">2025-11-26T15:48:07Z</dcterms:created>
  <dcterms:modified xsi:type="dcterms:W3CDTF">2026-05-13T18:34:49Z</dcterms:modified>
</cp:coreProperties>
</file>